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9" r:id="rId3"/>
    <p:sldId id="388" r:id="rId4"/>
    <p:sldId id="390" r:id="rId5"/>
    <p:sldId id="391" r:id="rId6"/>
    <p:sldId id="394" r:id="rId7"/>
    <p:sldId id="385" r:id="rId8"/>
    <p:sldId id="389" r:id="rId9"/>
    <p:sldId id="279" r:id="rId10"/>
    <p:sldId id="286" r:id="rId11"/>
    <p:sldId id="386" r:id="rId12"/>
    <p:sldId id="287" r:id="rId13"/>
    <p:sldId id="393" r:id="rId14"/>
    <p:sldId id="261" r:id="rId15"/>
    <p:sldId id="291" r:id="rId16"/>
    <p:sldId id="359" r:id="rId17"/>
    <p:sldId id="365" r:id="rId18"/>
    <p:sldId id="366" r:id="rId19"/>
    <p:sldId id="367" r:id="rId20"/>
    <p:sldId id="368" r:id="rId21"/>
    <p:sldId id="395" r:id="rId22"/>
    <p:sldId id="369" r:id="rId23"/>
    <p:sldId id="331" r:id="rId24"/>
    <p:sldId id="360" r:id="rId25"/>
    <p:sldId id="373" r:id="rId26"/>
    <p:sldId id="374" r:id="rId27"/>
    <p:sldId id="387" r:id="rId28"/>
    <p:sldId id="257" r:id="rId29"/>
    <p:sldId id="294" r:id="rId30"/>
    <p:sldId id="295" r:id="rId31"/>
    <p:sldId id="296" r:id="rId32"/>
    <p:sldId id="262" r:id="rId33"/>
    <p:sldId id="263" r:id="rId34"/>
    <p:sldId id="297" r:id="rId35"/>
    <p:sldId id="298" r:id="rId36"/>
    <p:sldId id="392" r:id="rId37"/>
    <p:sldId id="299" r:id="rId38"/>
    <p:sldId id="300" r:id="rId39"/>
    <p:sldId id="301" r:id="rId40"/>
    <p:sldId id="269" r:id="rId41"/>
    <p:sldId id="302" r:id="rId42"/>
    <p:sldId id="303" r:id="rId43"/>
    <p:sldId id="304" r:id="rId44"/>
    <p:sldId id="305" r:id="rId45"/>
    <p:sldId id="306" r:id="rId46"/>
    <p:sldId id="307" r:id="rId47"/>
    <p:sldId id="289" r:id="rId48"/>
    <p:sldId id="396" r:id="rId49"/>
    <p:sldId id="292" r:id="rId5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85529" autoAdjust="0"/>
  </p:normalViewPr>
  <p:slideViewPr>
    <p:cSldViewPr snapToGrid="0">
      <p:cViewPr varScale="1">
        <p:scale>
          <a:sx n="129" d="100"/>
          <a:sy n="129" d="100"/>
        </p:scale>
        <p:origin x="900" y="108"/>
      </p:cViewPr>
      <p:guideLst/>
    </p:cSldViewPr>
  </p:slideViewPr>
  <p:outlineViewPr>
    <p:cViewPr>
      <p:scale>
        <a:sx n="33" d="100"/>
        <a:sy n="33" d="100"/>
      </p:scale>
      <p:origin x="0" y="0"/>
    </p:cViewPr>
  </p:outlineViewPr>
  <p:notesTextViewPr>
    <p:cViewPr>
      <p:scale>
        <a:sx n="1" d="1"/>
        <a:sy n="1" d="1"/>
      </p:scale>
      <p:origin x="0" y="0"/>
    </p:cViewPr>
  </p:notesTextViewPr>
  <p:gridSpacing cx="182880" cy="18288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02A63-8238-CF49-95F6-4E73F04318D6}" type="datetimeFigureOut">
              <a:rPr lang="en-US" smtClean="0"/>
              <a:t>12/8/2020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B5D43-6794-0847-9F6F-8A7B2FD27330}" type="slidenum">
              <a:rPr lang="en-US" smtClean="0"/>
              <a:t>‹#›</a:t>
            </a:fld>
            <a:endParaRPr lang="en-US"/>
          </a:p>
        </p:txBody>
      </p:sp>
    </p:spTree>
    <p:extLst>
      <p:ext uri="{BB962C8B-B14F-4D97-AF65-F5344CB8AC3E}">
        <p14:creationId xmlns:p14="http://schemas.microsoft.com/office/powerpoint/2010/main" val="807381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5 minutes, 10:40am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is a secure web application for building and managing online surveys and databases. While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can be used to collect virtually any type of data in any environment (including compliance with 21 CFR Part 11, FISMA-</a:t>
            </a:r>
            <a:r>
              <a:rPr lang="en-US" sz="2800" b="0" i="0" dirty="0">
                <a:effectLst/>
                <a:latin typeface="Google Sans"/>
              </a:rPr>
              <a:t>Federal Information Security Management Act of 2002</a:t>
            </a:r>
            <a:r>
              <a:rPr lang="en-US" sz="1800" dirty="0">
                <a:effectLst/>
                <a:latin typeface="Calibri" panose="020F0502020204030204" pitchFamily="34" charset="0"/>
                <a:ea typeface="Calibri" panose="020F0502020204030204" pitchFamily="34" charset="0"/>
              </a:rPr>
              <a:t>, HIPAA), it is specifically geared to support online and offline data capture for research studies and operations. The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Consortium, a vast support network of collaborators, is composed of thousands of active institutional partners in over one hundred countries who utilize and support their own individual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systems.</a:t>
            </a: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a:t>
            </a:fld>
            <a:endParaRPr lang="en-US"/>
          </a:p>
        </p:txBody>
      </p:sp>
    </p:spTree>
    <p:extLst>
      <p:ext uri="{BB962C8B-B14F-4D97-AF65-F5344CB8AC3E}">
        <p14:creationId xmlns:p14="http://schemas.microsoft.com/office/powerpoint/2010/main" val="9687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800000"/>
                </a:solidFill>
                <a:effectLst/>
                <a:latin typeface="Calibri Light" panose="020F0302020204030204" pitchFamily="34" charset="0"/>
                <a:cs typeface="Calibri" panose="020F0502020204030204" pitchFamily="34" charset="0"/>
              </a:rPr>
              <a:t>10 minutes, 11:05am</a:t>
            </a:r>
            <a:endParaRPr lang="en-US" dirty="0">
              <a:solidFill>
                <a:srgbClr val="800000"/>
              </a:solidFill>
              <a:effectLst/>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11</a:t>
            </a:fld>
            <a:endParaRPr lang="en-US"/>
          </a:p>
        </p:txBody>
      </p:sp>
    </p:spTree>
    <p:extLst>
      <p:ext uri="{BB962C8B-B14F-4D97-AF65-F5344CB8AC3E}">
        <p14:creationId xmlns:p14="http://schemas.microsoft.com/office/powerpoint/2010/main" val="172631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ASI vs. Survey</a:t>
            </a:r>
            <a:r>
              <a:rPr lang="en-US" sz="1300" b="1" spc="-10" dirty="0">
                <a:solidFill>
                  <a:srgbClr val="2D74B5"/>
                </a:solidFill>
                <a:effectLst/>
                <a:latin typeface="Calibri Light" panose="020F0302020204030204" pitchFamily="34" charset="0"/>
                <a:ea typeface="Calibri Light" panose="020F0302020204030204" pitchFamily="34" charset="0"/>
              </a:rPr>
              <a:t> </a:t>
            </a:r>
            <a:r>
              <a:rPr lang="en-US" sz="1300" b="1" dirty="0">
                <a:solidFill>
                  <a:srgbClr val="2D74B5"/>
                </a:solidFill>
                <a:effectLst/>
                <a:latin typeface="Calibri Light" panose="020F0302020204030204" pitchFamily="34" charset="0"/>
                <a:ea typeface="Calibri Light" panose="020F0302020204030204" pitchFamily="34" charset="0"/>
              </a:rPr>
              <a:t>Queue</a:t>
            </a:r>
            <a:endParaRPr lang="en-US" sz="1300" b="1" dirty="0">
              <a:effectLst/>
              <a:latin typeface="Calibri Light" panose="020F0302020204030204" pitchFamily="34" charset="0"/>
              <a:ea typeface="Calibri Light" panose="020F0302020204030204" pitchFamily="34" charset="0"/>
            </a:endParaRPr>
          </a:p>
          <a:p>
            <a:pPr marL="1143000" marR="0" lvl="2" indent="-228600">
              <a:spcBef>
                <a:spcPts val="10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ASI: Emails survey link to your participants (based on conditional</a:t>
            </a:r>
            <a:r>
              <a:rPr lang="en-US" sz="1100" spc="-6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logic)</a:t>
            </a:r>
          </a:p>
          <a:p>
            <a:pPr marL="1143000" marR="939800" lvl="2" indent="-228600">
              <a:lnSpc>
                <a:spcPct val="107000"/>
              </a:lnSpc>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Survey Queue: compiles a customized link of all surveys into one link, does NOT email the link to participants</a:t>
            </a:r>
          </a:p>
          <a:p>
            <a:pPr marL="63500" marR="90487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It is very common to use ASI’s and Survey Queue together: survey queue to link surveys together, and ASI to send ONE link to participant (usually first survey)</a:t>
            </a:r>
          </a:p>
          <a:p>
            <a:pPr marL="63500" marR="904875">
              <a:lnSpc>
                <a:spcPct val="107000"/>
              </a:lnSpc>
              <a:spcBef>
                <a:spcPts val="795"/>
              </a:spcBef>
              <a:spcAft>
                <a:spcPts val="0"/>
              </a:spcAft>
            </a:pPr>
            <a:endParaRPr lang="en-US" sz="1100" i="1" dirty="0">
              <a:effectLst/>
              <a:latin typeface="Calibri" panose="020F0502020204030204" pitchFamily="34" charset="0"/>
              <a:ea typeface="Calibri" panose="020F0502020204030204" pitchFamily="34" charset="0"/>
            </a:endParaRPr>
          </a:p>
          <a:p>
            <a:pPr marL="63500" marR="1029335">
              <a:lnSpc>
                <a:spcPct val="107000"/>
              </a:lnSpc>
              <a:spcBef>
                <a:spcPts val="120"/>
              </a:spcBef>
              <a:spcAft>
                <a:spcPts val="0"/>
              </a:spcAft>
            </a:pPr>
            <a:r>
              <a:rPr lang="en-US" sz="1100" dirty="0">
                <a:effectLst/>
                <a:latin typeface="Calibri" panose="020F0502020204030204" pitchFamily="34" charset="0"/>
                <a:ea typeface="Calibri" panose="020F0502020204030204" pitchFamily="34" charset="0"/>
              </a:rPr>
              <a:t>The </a:t>
            </a:r>
            <a:r>
              <a:rPr lang="en-US" sz="1100" b="1" dirty="0">
                <a:effectLst/>
                <a:latin typeface="Calibri" panose="020F0502020204030204" pitchFamily="34" charset="0"/>
                <a:ea typeface="Calibri" panose="020F0502020204030204" pitchFamily="34" charset="0"/>
              </a:rPr>
              <a:t>Participant List </a:t>
            </a:r>
            <a:r>
              <a:rPr lang="en-US" sz="1100" dirty="0">
                <a:effectLst/>
                <a:latin typeface="Calibri" panose="020F0502020204030204" pitchFamily="34" charset="0"/>
                <a:ea typeface="Calibri" panose="020F0502020204030204" pitchFamily="34" charset="0"/>
              </a:rPr>
              <a:t>option allows you to </a:t>
            </a:r>
            <a:r>
              <a:rPr lang="en-US" sz="1100" b="1" dirty="0">
                <a:effectLst/>
                <a:latin typeface="Calibri" panose="020F0502020204030204" pitchFamily="34" charset="0"/>
                <a:ea typeface="Calibri" panose="020F0502020204030204" pitchFamily="34" charset="0"/>
              </a:rPr>
              <a:t>send a customized email </a:t>
            </a:r>
            <a:r>
              <a:rPr lang="en-US" sz="1100" dirty="0">
                <a:effectLst/>
                <a:latin typeface="Calibri" panose="020F0502020204030204" pitchFamily="34" charset="0"/>
                <a:ea typeface="Calibri" panose="020F0502020204030204" pitchFamily="34" charset="0"/>
              </a:rPr>
              <a:t>to anyone in your list </a:t>
            </a:r>
            <a:r>
              <a:rPr lang="en-US" sz="1100" b="1" dirty="0">
                <a:effectLst/>
                <a:latin typeface="Calibri" panose="020F0502020204030204" pitchFamily="34" charset="0"/>
                <a:ea typeface="Calibri" panose="020F0502020204030204" pitchFamily="34" charset="0"/>
              </a:rPr>
              <a:t>and track who responds to your survey</a:t>
            </a:r>
            <a:r>
              <a:rPr lang="en-US" sz="1100" dirty="0">
                <a:effectLst/>
                <a:latin typeface="Calibri" panose="020F0502020204030204" pitchFamily="34" charset="0"/>
                <a:ea typeface="Calibri" panose="020F0502020204030204" pitchFamily="34" charset="0"/>
              </a:rPr>
              <a:t>.</a:t>
            </a:r>
          </a:p>
          <a:p>
            <a:pPr marL="1143000" marR="0" lvl="2" indent="-228600">
              <a:spcBef>
                <a:spcPts val="7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Requires participant email</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address</a:t>
            </a:r>
          </a:p>
          <a:p>
            <a:pPr marL="1143000" marR="0" lvl="2" indent="-228600">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Each participant receives a unique survey link to complete 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survey</a:t>
            </a:r>
          </a:p>
          <a:p>
            <a:pPr marL="1143000" marR="0" lvl="2" indent="-228600">
              <a:spcBef>
                <a:spcPts val="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Responses can be anonymous (email address separate from data) or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identified</a:t>
            </a:r>
          </a:p>
          <a:p>
            <a:pPr marL="1600200" marR="1383030" lvl="3" indent="-228600">
              <a:lnSpc>
                <a:spcPct val="105000"/>
              </a:lnSpc>
              <a:spcBef>
                <a:spcPts val="11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To </a:t>
            </a:r>
            <a:r>
              <a:rPr lang="en-US" sz="1100" i="1" dirty="0">
                <a:effectLst/>
                <a:latin typeface="Calibri" panose="020F0502020204030204" pitchFamily="34" charset="0"/>
                <a:ea typeface="Courier New" panose="02070309020205020404" pitchFamily="49" charset="0"/>
              </a:rPr>
              <a:t>identify a response</a:t>
            </a:r>
            <a:r>
              <a:rPr lang="en-US" sz="1100" dirty="0">
                <a:effectLst/>
                <a:latin typeface="Calibri" panose="020F0502020204030204" pitchFamily="34" charset="0"/>
                <a:ea typeface="Courier New" panose="02070309020205020404" pitchFamily="49" charset="0"/>
              </a:rPr>
              <a:t>, provide an Identifier when adding each participant to the participant list (must click 'Enable' under ‘Participant Identifier’</a:t>
            </a:r>
            <a:r>
              <a:rPr lang="en-US" sz="1100" spc="-3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first)</a:t>
            </a:r>
          </a:p>
          <a:p>
            <a:pPr marL="1600200" marR="0" lvl="3" indent="-228600">
              <a:spcBef>
                <a:spcPts val="5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Participant Identifier displays as a separate field in the exported</a:t>
            </a:r>
            <a:r>
              <a:rPr lang="en-US" sz="1100" spc="-5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data</a:t>
            </a:r>
          </a:p>
          <a:p>
            <a:pPr marL="1143000" marR="1028065" lvl="2" indent="-228600">
              <a:lnSpc>
                <a:spcPct val="107000"/>
              </a:lnSpc>
              <a:spcBef>
                <a:spcPts val="6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Use caution if using both the Participant List and ASI’s – if you add the same email to both, you may inadvertently create duplicate records in your</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study.</a:t>
            </a:r>
          </a:p>
          <a:p>
            <a:pPr marL="63500" marR="141160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All survey responses collected are considered anonymous unless you 1) are using Participant Identifiers or 2) have enabled the designated email field for invitations.</a:t>
            </a:r>
            <a:endParaRPr lang="en-US" sz="1100" dirty="0">
              <a:effectLst/>
              <a:latin typeface="Calibri" panose="020F0502020204030204" pitchFamily="34" charset="0"/>
              <a:ea typeface="Calibri" panose="020F0502020204030204" pitchFamily="34" charset="0"/>
            </a:endParaRPr>
          </a:p>
          <a:p>
            <a:pPr marL="63500" marR="904875">
              <a:lnSpc>
                <a:spcPct val="107000"/>
              </a:lnSpc>
              <a:spcBef>
                <a:spcPts val="795"/>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12</a:t>
            </a:fld>
            <a:endParaRPr lang="en-US"/>
          </a:p>
        </p:txBody>
      </p:sp>
    </p:spTree>
    <p:extLst>
      <p:ext uri="{BB962C8B-B14F-4D97-AF65-F5344CB8AC3E}">
        <p14:creationId xmlns:p14="http://schemas.microsoft.com/office/powerpoint/2010/main" val="94117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
                <a:srgbClr val="2D74B5"/>
              </a:buClr>
              <a:buSzPts val="1300"/>
              <a:buFont typeface="Calibri Light" panose="020F0302020204030204" pitchFamily="34" charset="0"/>
              <a:buNone/>
              <a:tabLst>
                <a:tab pos="429260" algn="l"/>
                <a:tab pos="429895" algn="l"/>
              </a:tabLst>
              <a:defRPr/>
            </a:pPr>
            <a:r>
              <a:rPr lang="en-US" sz="1400" dirty="0">
                <a:solidFill>
                  <a:srgbClr val="800000"/>
                </a:solidFill>
                <a:effectLst/>
                <a:latin typeface="Calibri Light" panose="020F0302020204030204" pitchFamily="34" charset="0"/>
                <a:cs typeface="Calibri" panose="020F0502020204030204" pitchFamily="34" charset="0"/>
              </a:rPr>
              <a:t>10 minutes, 11:05am</a:t>
            </a:r>
            <a:endParaRPr lang="en-US" sz="1400" dirty="0">
              <a:solidFill>
                <a:srgbClr val="800000"/>
              </a:solidFill>
              <a:effectLst/>
            </a:endParaRPr>
          </a:p>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endParaRPr lang="en-US" sz="1300" b="1" dirty="0">
              <a:solidFill>
                <a:srgbClr val="2D74B5"/>
              </a:solidFill>
              <a:effectLst/>
              <a:latin typeface="Calibri Light" panose="020F0302020204030204" pitchFamily="34" charset="0"/>
              <a:ea typeface="Calibri Light" panose="020F0302020204030204" pitchFamily="34" charset="0"/>
            </a:endParaRPr>
          </a:p>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ASI vs. Survey</a:t>
            </a:r>
            <a:r>
              <a:rPr lang="en-US" sz="1300" b="1" spc="-10" dirty="0">
                <a:solidFill>
                  <a:srgbClr val="2D74B5"/>
                </a:solidFill>
                <a:effectLst/>
                <a:latin typeface="Calibri Light" panose="020F0302020204030204" pitchFamily="34" charset="0"/>
                <a:ea typeface="Calibri Light" panose="020F0302020204030204" pitchFamily="34" charset="0"/>
              </a:rPr>
              <a:t> </a:t>
            </a:r>
            <a:r>
              <a:rPr lang="en-US" sz="1300" b="1" dirty="0">
                <a:solidFill>
                  <a:srgbClr val="2D74B5"/>
                </a:solidFill>
                <a:effectLst/>
                <a:latin typeface="Calibri Light" panose="020F0302020204030204" pitchFamily="34" charset="0"/>
                <a:ea typeface="Calibri Light" panose="020F0302020204030204" pitchFamily="34" charset="0"/>
              </a:rPr>
              <a:t>Queue</a:t>
            </a:r>
            <a:endParaRPr lang="en-US" sz="1300" b="1" dirty="0">
              <a:effectLst/>
              <a:latin typeface="Calibri Light" panose="020F0302020204030204" pitchFamily="34" charset="0"/>
              <a:ea typeface="Calibri Light" panose="020F0302020204030204" pitchFamily="34" charset="0"/>
            </a:endParaRPr>
          </a:p>
          <a:p>
            <a:pPr marL="1143000" marR="0" lvl="2" indent="-228600">
              <a:spcBef>
                <a:spcPts val="10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ASI: Emails survey link to your participants (based on conditional</a:t>
            </a:r>
            <a:r>
              <a:rPr lang="en-US" sz="1100" spc="-6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logic)</a:t>
            </a:r>
          </a:p>
          <a:p>
            <a:pPr marL="1143000" marR="939800" lvl="2" indent="-228600">
              <a:lnSpc>
                <a:spcPct val="107000"/>
              </a:lnSpc>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Survey Queue: compiles a customized link of all surveys into one link, does NOT email the link to participants</a:t>
            </a:r>
          </a:p>
          <a:p>
            <a:pPr marL="63500" marR="90487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It is very common to use ASI’s and Survey Queue together: survey queue to link surveys together, and ASI to send ONE link to participant (usually first survey)</a:t>
            </a:r>
          </a:p>
          <a:p>
            <a:pPr marL="63500" marR="904875">
              <a:lnSpc>
                <a:spcPct val="107000"/>
              </a:lnSpc>
              <a:spcBef>
                <a:spcPts val="795"/>
              </a:spcBef>
              <a:spcAft>
                <a:spcPts val="0"/>
              </a:spcAft>
            </a:pPr>
            <a:endParaRPr lang="en-US" sz="1100" i="1" dirty="0">
              <a:effectLst/>
              <a:latin typeface="Calibri" panose="020F0502020204030204" pitchFamily="34" charset="0"/>
              <a:ea typeface="Calibri" panose="020F0502020204030204" pitchFamily="34" charset="0"/>
            </a:endParaRPr>
          </a:p>
          <a:p>
            <a:pPr marL="63500" marR="1029335">
              <a:lnSpc>
                <a:spcPct val="107000"/>
              </a:lnSpc>
              <a:spcBef>
                <a:spcPts val="120"/>
              </a:spcBef>
              <a:spcAft>
                <a:spcPts val="0"/>
              </a:spcAft>
            </a:pPr>
            <a:r>
              <a:rPr lang="en-US" sz="1100" dirty="0">
                <a:effectLst/>
                <a:latin typeface="Calibri" panose="020F0502020204030204" pitchFamily="34" charset="0"/>
                <a:ea typeface="Calibri" panose="020F0502020204030204" pitchFamily="34" charset="0"/>
              </a:rPr>
              <a:t>The </a:t>
            </a:r>
            <a:r>
              <a:rPr lang="en-US" sz="1100" b="1" dirty="0">
                <a:effectLst/>
                <a:latin typeface="Calibri" panose="020F0502020204030204" pitchFamily="34" charset="0"/>
                <a:ea typeface="Calibri" panose="020F0502020204030204" pitchFamily="34" charset="0"/>
              </a:rPr>
              <a:t>Participant List </a:t>
            </a:r>
            <a:r>
              <a:rPr lang="en-US" sz="1100" dirty="0">
                <a:effectLst/>
                <a:latin typeface="Calibri" panose="020F0502020204030204" pitchFamily="34" charset="0"/>
                <a:ea typeface="Calibri" panose="020F0502020204030204" pitchFamily="34" charset="0"/>
              </a:rPr>
              <a:t>option allows you to </a:t>
            </a:r>
            <a:r>
              <a:rPr lang="en-US" sz="1100" b="1" dirty="0">
                <a:effectLst/>
                <a:latin typeface="Calibri" panose="020F0502020204030204" pitchFamily="34" charset="0"/>
                <a:ea typeface="Calibri" panose="020F0502020204030204" pitchFamily="34" charset="0"/>
              </a:rPr>
              <a:t>send a customized email </a:t>
            </a:r>
            <a:r>
              <a:rPr lang="en-US" sz="1100" dirty="0">
                <a:effectLst/>
                <a:latin typeface="Calibri" panose="020F0502020204030204" pitchFamily="34" charset="0"/>
                <a:ea typeface="Calibri" panose="020F0502020204030204" pitchFamily="34" charset="0"/>
              </a:rPr>
              <a:t>to anyone in your list </a:t>
            </a:r>
            <a:r>
              <a:rPr lang="en-US" sz="1100" b="1" dirty="0">
                <a:effectLst/>
                <a:latin typeface="Calibri" panose="020F0502020204030204" pitchFamily="34" charset="0"/>
                <a:ea typeface="Calibri" panose="020F0502020204030204" pitchFamily="34" charset="0"/>
              </a:rPr>
              <a:t>and track who responds to your survey</a:t>
            </a:r>
            <a:r>
              <a:rPr lang="en-US" sz="1100" dirty="0">
                <a:effectLst/>
                <a:latin typeface="Calibri" panose="020F0502020204030204" pitchFamily="34" charset="0"/>
                <a:ea typeface="Calibri" panose="020F0502020204030204" pitchFamily="34" charset="0"/>
              </a:rPr>
              <a:t>.</a:t>
            </a:r>
          </a:p>
          <a:p>
            <a:pPr marL="1143000" marR="0" lvl="2" indent="-228600">
              <a:spcBef>
                <a:spcPts val="7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Requires participant email</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address</a:t>
            </a:r>
          </a:p>
          <a:p>
            <a:pPr marL="1143000" marR="0" lvl="2" indent="-228600">
              <a:spcBef>
                <a:spcPts val="11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Each participant receives a unique survey link to complete 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survey</a:t>
            </a:r>
          </a:p>
          <a:p>
            <a:pPr marL="1143000" marR="0" lvl="2" indent="-228600">
              <a:spcBef>
                <a:spcPts val="9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Responses can be anonymous (email address separate from data) or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identified</a:t>
            </a:r>
          </a:p>
          <a:p>
            <a:pPr marL="1600200" marR="1383030" lvl="3" indent="-228600">
              <a:lnSpc>
                <a:spcPct val="105000"/>
              </a:lnSpc>
              <a:spcBef>
                <a:spcPts val="11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To </a:t>
            </a:r>
            <a:r>
              <a:rPr lang="en-US" sz="1100" i="1" dirty="0">
                <a:effectLst/>
                <a:latin typeface="Calibri" panose="020F0502020204030204" pitchFamily="34" charset="0"/>
                <a:ea typeface="Courier New" panose="02070309020205020404" pitchFamily="49" charset="0"/>
              </a:rPr>
              <a:t>identify a response</a:t>
            </a:r>
            <a:r>
              <a:rPr lang="en-US" sz="1100" dirty="0">
                <a:effectLst/>
                <a:latin typeface="Calibri" panose="020F0502020204030204" pitchFamily="34" charset="0"/>
                <a:ea typeface="Courier New" panose="02070309020205020404" pitchFamily="49" charset="0"/>
              </a:rPr>
              <a:t>, provide an Identifier when adding each participant to the participant list (must click 'Enable' under ‘Participant Identifier’</a:t>
            </a:r>
            <a:r>
              <a:rPr lang="en-US" sz="1100" spc="-3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first)</a:t>
            </a:r>
          </a:p>
          <a:p>
            <a:pPr marL="1600200" marR="0" lvl="3" indent="-228600">
              <a:spcBef>
                <a:spcPts val="50"/>
              </a:spcBef>
              <a:spcAft>
                <a:spcPts val="0"/>
              </a:spcAft>
              <a:buSzPts val="1100"/>
              <a:buFont typeface="Courier New" panose="02070309020205020404" pitchFamily="49" charset="0"/>
              <a:buChar char="o"/>
              <a:tabLst>
                <a:tab pos="977900" algn="l"/>
                <a:tab pos="978535" algn="l"/>
              </a:tabLst>
            </a:pPr>
            <a:r>
              <a:rPr lang="en-US" sz="1100" dirty="0">
                <a:effectLst/>
                <a:latin typeface="Calibri" panose="020F0502020204030204" pitchFamily="34" charset="0"/>
                <a:ea typeface="Courier New" panose="02070309020205020404" pitchFamily="49" charset="0"/>
              </a:rPr>
              <a:t>Participant Identifier displays as a separate field in the exported</a:t>
            </a:r>
            <a:r>
              <a:rPr lang="en-US" sz="1100" spc="-55" dirty="0">
                <a:effectLst/>
                <a:latin typeface="Calibri" panose="020F0502020204030204" pitchFamily="34" charset="0"/>
                <a:ea typeface="Courier New" panose="02070309020205020404" pitchFamily="49" charset="0"/>
              </a:rPr>
              <a:t> </a:t>
            </a:r>
            <a:r>
              <a:rPr lang="en-US" sz="1100" dirty="0">
                <a:effectLst/>
                <a:latin typeface="Calibri" panose="020F0502020204030204" pitchFamily="34" charset="0"/>
                <a:ea typeface="Courier New" panose="02070309020205020404" pitchFamily="49" charset="0"/>
              </a:rPr>
              <a:t>data</a:t>
            </a:r>
          </a:p>
          <a:p>
            <a:pPr marL="1143000" marR="1028065" lvl="2" indent="-228600">
              <a:lnSpc>
                <a:spcPct val="107000"/>
              </a:lnSpc>
              <a:spcBef>
                <a:spcPts val="65"/>
              </a:spcBef>
              <a:spcAft>
                <a:spcPts val="0"/>
              </a:spcAft>
              <a:buSzPts val="1100"/>
              <a:buFont typeface="Symbol" panose="05050102010706020507" pitchFamily="18" charset="2"/>
              <a:buChar char=""/>
              <a:tabLst>
                <a:tab pos="520700" algn="l"/>
                <a:tab pos="521335"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Use caution if using both the Participant List and ASI’s – if you add the same email to both, you may inadvertently create duplicate records in your</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study.</a:t>
            </a:r>
          </a:p>
          <a:p>
            <a:pPr marL="63500" marR="1411605">
              <a:lnSpc>
                <a:spcPct val="107000"/>
              </a:lnSpc>
              <a:spcBef>
                <a:spcPts val="795"/>
              </a:spcBef>
              <a:spcAft>
                <a:spcPts val="0"/>
              </a:spcAft>
            </a:pPr>
            <a:r>
              <a:rPr lang="en-US" sz="1100" i="1" dirty="0">
                <a:solidFill>
                  <a:srgbClr val="FF0000"/>
                </a:solidFill>
                <a:effectLst/>
                <a:latin typeface="Calibri" panose="020F0502020204030204" pitchFamily="34" charset="0"/>
                <a:ea typeface="Calibri" panose="020F0502020204030204" pitchFamily="34" charset="0"/>
              </a:rPr>
              <a:t>Tip: </a:t>
            </a:r>
            <a:r>
              <a:rPr lang="en-US" sz="1100" i="1" dirty="0">
                <a:effectLst/>
                <a:latin typeface="Calibri" panose="020F0502020204030204" pitchFamily="34" charset="0"/>
                <a:ea typeface="Calibri" panose="020F0502020204030204" pitchFamily="34" charset="0"/>
              </a:rPr>
              <a:t>All survey responses collected are considered anonymous unless you 1) are using Participant Identifiers or 2) have enabled the designated email field for invitations.</a:t>
            </a:r>
            <a:endParaRPr lang="en-US" sz="1100" dirty="0">
              <a:effectLst/>
              <a:latin typeface="Calibri" panose="020F0502020204030204" pitchFamily="34" charset="0"/>
              <a:ea typeface="Calibri" panose="020F0502020204030204" pitchFamily="34" charset="0"/>
            </a:endParaRPr>
          </a:p>
          <a:p>
            <a:pPr marL="63500" marR="904875">
              <a:lnSpc>
                <a:spcPct val="107000"/>
              </a:lnSpc>
              <a:spcBef>
                <a:spcPts val="795"/>
              </a:spcBef>
              <a:spcAft>
                <a:spcPts val="0"/>
              </a:spcAft>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13</a:t>
            </a:fld>
            <a:endParaRPr lang="en-US"/>
          </a:p>
        </p:txBody>
      </p:sp>
    </p:spTree>
    <p:extLst>
      <p:ext uri="{BB962C8B-B14F-4D97-AF65-F5344CB8AC3E}">
        <p14:creationId xmlns:p14="http://schemas.microsoft.com/office/powerpoint/2010/main" val="267562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lvl="0" indent="0" algn="l" defTabSz="457200" rtl="0" eaLnBrk="1" fontAlgn="auto" latinLnBrk="0" hangingPunct="1">
              <a:lnSpc>
                <a:spcPct val="100000"/>
              </a:lnSpc>
              <a:spcBef>
                <a:spcPts val="70"/>
              </a:spcBef>
              <a:spcAft>
                <a:spcPts val="0"/>
              </a:spcAft>
              <a:buClrTx/>
              <a:buSzTx/>
              <a:buFontTx/>
              <a:buNone/>
              <a:tabLst/>
              <a:defRPr/>
            </a:pPr>
            <a:r>
              <a:rPr lang="en-US" sz="1800" dirty="0">
                <a:solidFill>
                  <a:srgbClr val="800000"/>
                </a:solidFill>
                <a:effectLst/>
                <a:latin typeface="Calibri Light" panose="020F0302020204030204" pitchFamily="34" charset="0"/>
                <a:cs typeface="Calibri" panose="020F0502020204030204" pitchFamily="34" charset="0"/>
              </a:rPr>
              <a:t>15 minutes, 11:20am</a:t>
            </a:r>
            <a:endParaRPr lang="en-US" sz="1800" dirty="0">
              <a:solidFill>
                <a:srgbClr val="800000"/>
              </a:solidFill>
              <a:effectLst/>
            </a:endParaRPr>
          </a:p>
          <a:p>
            <a:pPr marL="88900" marR="0" indent="0">
              <a:spcBef>
                <a:spcPts val="70"/>
              </a:spcBef>
              <a:spcAft>
                <a:spcPts val="0"/>
              </a:spcAft>
            </a:pPr>
            <a:endParaRPr lang="en-US" sz="1800" dirty="0">
              <a:solidFill>
                <a:srgbClr val="70AD47"/>
              </a:solidFill>
              <a:effectLst/>
              <a:latin typeface="Calibri" panose="020F0502020204030204" pitchFamily="34" charset="0"/>
              <a:ea typeface="Calibri" panose="020F0502020204030204" pitchFamily="34" charset="0"/>
            </a:endParaRPr>
          </a:p>
          <a:p>
            <a:pPr marL="88900" marR="0" indent="0">
              <a:spcBef>
                <a:spcPts val="70"/>
              </a:spcBef>
              <a:spcAft>
                <a:spcPts val="0"/>
              </a:spcAft>
            </a:pPr>
            <a:r>
              <a:rPr lang="en-US" sz="1800" dirty="0">
                <a:solidFill>
                  <a:srgbClr val="70AD47"/>
                </a:solidFill>
                <a:effectLst/>
                <a:latin typeface="Calibri" panose="020F0502020204030204" pitchFamily="34" charset="0"/>
                <a:ea typeface="Calibri" panose="020F0502020204030204" pitchFamily="34" charset="0"/>
              </a:rPr>
              <a:t>Arm</a:t>
            </a:r>
          </a:p>
          <a:p>
            <a:pPr marL="88900" marR="0" indent="0">
              <a:spcBef>
                <a:spcPts val="70"/>
              </a:spcBef>
              <a:spcAft>
                <a:spcPts val="0"/>
              </a:spcAft>
            </a:pPr>
            <a:endParaRPr lang="en-US" sz="1800" dirty="0">
              <a:effectLst/>
              <a:latin typeface="Calibri" panose="020F0502020204030204" pitchFamily="34" charset="0"/>
              <a:ea typeface="Calibri" panose="020F0502020204030204" pitchFamily="34" charset="0"/>
            </a:endParaRPr>
          </a:p>
          <a:p>
            <a:r>
              <a:rPr lang="en-US" dirty="0">
                <a:highlight>
                  <a:srgbClr val="FFFF00"/>
                </a:highlight>
              </a:rPr>
              <a:t>Form vs. Instrument</a:t>
            </a:r>
          </a:p>
          <a:p>
            <a:pPr lvl="1"/>
            <a:r>
              <a:rPr lang="en-US" sz="1950" dirty="0"/>
              <a:t>I will use the terms interchangeably</a:t>
            </a:r>
          </a:p>
          <a:p>
            <a:pPr lvl="1"/>
            <a:r>
              <a:rPr lang="en-US" sz="1950" dirty="0"/>
              <a:t>Survey is not the same. In </a:t>
            </a:r>
            <a:r>
              <a:rPr lang="en-US" sz="1950" dirty="0" err="1"/>
              <a:t>REDCap</a:t>
            </a:r>
            <a:r>
              <a:rPr lang="en-US" sz="1950" dirty="0"/>
              <a:t>, survey is used to describe an instrument or form that is taken by a participant</a:t>
            </a: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14</a:t>
            </a:fld>
            <a:endParaRPr lang="en-US"/>
          </a:p>
        </p:txBody>
      </p:sp>
    </p:spTree>
    <p:extLst>
      <p:ext uri="{BB962C8B-B14F-4D97-AF65-F5344CB8AC3E}">
        <p14:creationId xmlns:p14="http://schemas.microsoft.com/office/powerpoint/2010/main" val="14699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Clr>
                <a:srgbClr val="2D74B5"/>
              </a:buClr>
              <a:buSzPts val="1300"/>
              <a:buFont typeface="Calibri Light" panose="020F0302020204030204" pitchFamily="34" charset="0"/>
              <a:buNone/>
              <a:tabLst>
                <a:tab pos="429260" algn="l"/>
                <a:tab pos="429895" algn="l"/>
              </a:tabLst>
            </a:pPr>
            <a:r>
              <a:rPr lang="en-US" sz="1300" b="1" dirty="0">
                <a:solidFill>
                  <a:srgbClr val="2D74B5"/>
                </a:solidFill>
                <a:effectLst/>
                <a:latin typeface="Calibri Light" panose="020F0302020204030204" pitchFamily="34" charset="0"/>
                <a:ea typeface="Calibri Light" panose="020F0302020204030204" pitchFamily="34" charset="0"/>
              </a:rPr>
              <a:t>You can add more instruments and enable multiple survey forms on single project</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15</a:t>
            </a:fld>
            <a:endParaRPr lang="en-US"/>
          </a:p>
        </p:txBody>
      </p:sp>
    </p:spTree>
    <p:extLst>
      <p:ext uri="{BB962C8B-B14F-4D97-AF65-F5344CB8AC3E}">
        <p14:creationId xmlns:p14="http://schemas.microsoft.com/office/powerpoint/2010/main" val="226186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two choices for project design</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16</a:t>
            </a:fld>
            <a:endParaRPr lang="en-US"/>
          </a:p>
        </p:txBody>
      </p:sp>
    </p:spTree>
    <p:extLst>
      <p:ext uri="{BB962C8B-B14F-4D97-AF65-F5344CB8AC3E}">
        <p14:creationId xmlns:p14="http://schemas.microsoft.com/office/powerpoint/2010/main" val="101031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b="1" dirty="0">
                <a:effectLst/>
                <a:latin typeface="Calibri" panose="020F0502020204030204" pitchFamily="34" charset="0"/>
                <a:ea typeface="Calibri" panose="020F0502020204030204" pitchFamily="34" charset="0"/>
              </a:rPr>
              <a:t>What are “arms” in </a:t>
            </a:r>
            <a:r>
              <a:rPr lang="en-US" sz="1800" b="1" dirty="0" err="1">
                <a:effectLst/>
                <a:latin typeface="Calibri" panose="020F0502020204030204" pitchFamily="34" charset="0"/>
                <a:ea typeface="Calibri" panose="020F0502020204030204" pitchFamily="34" charset="0"/>
              </a:rPr>
              <a:t>REDCap</a:t>
            </a:r>
            <a:r>
              <a:rPr lang="en-US" sz="1800" b="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In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an “arm” is a construct that allows study events to be grouped into a sequence. A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project has one arm by default although this is only evident if your study is longitudinal.</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457200" marR="0">
              <a:spcBef>
                <a:spcPts val="0"/>
              </a:spcBef>
              <a:spcAft>
                <a:spcPts val="0"/>
              </a:spcAft>
            </a:pPr>
            <a:r>
              <a:rPr lang="en-US" sz="1800" b="1" dirty="0">
                <a:effectLst/>
                <a:latin typeface="Calibri" panose="020F0502020204030204" pitchFamily="34" charset="0"/>
                <a:ea typeface="Calibri" panose="020F0502020204030204" pitchFamily="34" charset="0"/>
              </a:rPr>
              <a:t>Why would I use arms in </a:t>
            </a:r>
            <a:r>
              <a:rPr lang="en-US" sz="1800" b="1" dirty="0" err="1">
                <a:effectLst/>
                <a:latin typeface="Calibri" panose="020F0502020204030204" pitchFamily="34" charset="0"/>
                <a:ea typeface="Calibri" panose="020F0502020204030204" pitchFamily="34" charset="0"/>
              </a:rPr>
              <a:t>REDCap</a:t>
            </a:r>
            <a:r>
              <a:rPr lang="en-US" sz="1800" b="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Traditionally study arms (in a clinical trial for example) represent different sequences of assessments or treatments undertaken by the study participants. For example, in a clinical trial:</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The intervention group may have a different study visit schedule from the control group.</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The control group may not be subject to the same clinical procedures as the intervention group.</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Both these scenarios would be handled by creating two different arms in </a:t>
            </a:r>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and defining their event sequence and/or event CRFs to be differently in the two arms.</a:t>
            </a:r>
          </a:p>
          <a:p>
            <a:pPr marL="4572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b="1" dirty="0">
                <a:effectLst/>
                <a:latin typeface="Calibri" panose="020F0502020204030204" pitchFamily="34" charset="0"/>
                <a:ea typeface="Calibri" panose="020F0502020204030204" pitchFamily="34" charset="0"/>
              </a:rPr>
              <a:t>What else can I do with study arms?</a:t>
            </a:r>
            <a:endParaRPr lang="en-US" sz="1800" dirty="0">
              <a:effectLst/>
              <a:latin typeface="Calibri" panose="020F0502020204030204" pitchFamily="34" charset="0"/>
              <a:ea typeface="Calibri" panose="020F0502020204030204" pitchFamily="34" charset="0"/>
            </a:endParaRPr>
          </a:p>
          <a:p>
            <a:pPr marL="1371600" marR="0" lvl="2">
              <a:spcBef>
                <a:spcPts val="0"/>
              </a:spcBef>
              <a:spcAft>
                <a:spcPts val="0"/>
              </a:spcAft>
            </a:pPr>
            <a:r>
              <a:rPr lang="en-US" sz="1800" dirty="0">
                <a:effectLst/>
                <a:latin typeface="Calibri" panose="020F0502020204030204" pitchFamily="34" charset="0"/>
                <a:ea typeface="Calibri" panose="020F0502020204030204" pitchFamily="34" charset="0"/>
              </a:rPr>
              <a:t>For example, </a:t>
            </a:r>
            <a:r>
              <a:rPr lang="en-US" sz="1800" i="1" dirty="0">
                <a:effectLst/>
                <a:latin typeface="Calibri" panose="020F0502020204030204" pitchFamily="34" charset="0"/>
                <a:ea typeface="Calibri" panose="020F0502020204030204" pitchFamily="34" charset="0"/>
              </a:rPr>
              <a:t>using Arms to model the relationship between patients and their caregivers in a pediatric study</a:t>
            </a:r>
            <a:r>
              <a:rPr lang="en-US" sz="1800" dirty="0">
                <a:effectLst/>
                <a:latin typeface="Calibri" panose="020F0502020204030204" pitchFamily="34" charset="0"/>
                <a:ea typeface="Calibri" panose="020F0502020204030204" pitchFamily="34" charset="0"/>
              </a:rPr>
              <a:t>. </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study required the patient to answer a set of forms both before and after treatment. </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patient’s parents also needed to answer the same forms before and after treatment.</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Two study arms: one called “patient” the other “parent”.</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Each study arm contains “before” and “after” events</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Each study form was then allocated to each event in each arm.</a:t>
            </a:r>
          </a:p>
          <a:p>
            <a:pPr marL="1257300" marR="0" lvl="2" indent="-342900">
              <a:spcBef>
                <a:spcPts val="95"/>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Each patient/parent pair was allocated a study ID and this ID was used to perform data entry for both the patient and their parent. When the data was exported for analysis the parent and the patient were each represented by a row of data and the two rows for the pair could be linked by the study ID.</a:t>
            </a: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21</a:t>
            </a:fld>
            <a:endParaRPr lang="en-US"/>
          </a:p>
        </p:txBody>
      </p:sp>
    </p:spTree>
    <p:extLst>
      <p:ext uri="{BB962C8B-B14F-4D97-AF65-F5344CB8AC3E}">
        <p14:creationId xmlns:p14="http://schemas.microsoft.com/office/powerpoint/2010/main" val="341377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 to collect data whenever you want to, it has to follow the preset timepoints. </a:t>
            </a:r>
          </a:p>
        </p:txBody>
      </p:sp>
      <p:sp>
        <p:nvSpPr>
          <p:cNvPr id="4" name="Slide Number Placeholder 3"/>
          <p:cNvSpPr>
            <a:spLocks noGrp="1"/>
          </p:cNvSpPr>
          <p:nvPr>
            <p:ph type="sldNum" sz="quarter" idx="5"/>
          </p:nvPr>
        </p:nvSpPr>
        <p:spPr/>
        <p:txBody>
          <a:bodyPr/>
          <a:lstStyle/>
          <a:p>
            <a:fld id="{82FB5D43-6794-0847-9F6F-8A7B2FD27330}" type="slidenum">
              <a:rPr lang="en-US" smtClean="0"/>
              <a:t>23</a:t>
            </a:fld>
            <a:endParaRPr lang="en-US"/>
          </a:p>
        </p:txBody>
      </p:sp>
    </p:spTree>
    <p:extLst>
      <p:ext uri="{BB962C8B-B14F-4D97-AF65-F5344CB8AC3E}">
        <p14:creationId xmlns:p14="http://schemas.microsoft.com/office/powerpoint/2010/main" val="2817907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800000"/>
                </a:solidFill>
                <a:effectLst/>
                <a:latin typeface="Calibri Light" panose="020F0302020204030204" pitchFamily="34" charset="0"/>
                <a:cs typeface="Calibri" panose="020F0502020204030204" pitchFamily="34" charset="0"/>
              </a:rPr>
              <a:t>15 minutes, 11:20am</a:t>
            </a:r>
            <a:endParaRPr lang="en-US" sz="1200" dirty="0">
              <a:solidFill>
                <a:srgbClr val="800000"/>
              </a:solidFill>
              <a:effectLst/>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26</a:t>
            </a:fld>
            <a:endParaRPr lang="en-US"/>
          </a:p>
        </p:txBody>
      </p:sp>
    </p:spTree>
    <p:extLst>
      <p:ext uri="{BB962C8B-B14F-4D97-AF65-F5344CB8AC3E}">
        <p14:creationId xmlns:p14="http://schemas.microsoft.com/office/powerpoint/2010/main" val="214818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lvl="0" indent="0" algn="l" defTabSz="457200" rtl="0" eaLnBrk="1" fontAlgn="auto" latinLnBrk="0" hangingPunct="1">
              <a:lnSpc>
                <a:spcPct val="100000"/>
              </a:lnSpc>
              <a:spcBef>
                <a:spcPts val="70"/>
              </a:spcBef>
              <a:spcAft>
                <a:spcPts val="0"/>
              </a:spcAft>
              <a:buClrTx/>
              <a:buSzTx/>
              <a:buFontTx/>
              <a:buNone/>
              <a:tabLst/>
              <a:defRPr/>
            </a:pPr>
            <a:r>
              <a:rPr lang="en-US" sz="1800" dirty="0">
                <a:solidFill>
                  <a:srgbClr val="800000"/>
                </a:solidFill>
                <a:effectLst/>
                <a:latin typeface="Calibri Light" panose="020F0302020204030204" pitchFamily="34" charset="0"/>
                <a:cs typeface="Calibri" panose="020F0502020204030204" pitchFamily="34" charset="0"/>
              </a:rPr>
              <a:t>10 minutes, 11:30am</a:t>
            </a:r>
            <a:endParaRPr lang="en-US" sz="1800" dirty="0">
              <a:solidFill>
                <a:srgbClr val="800000"/>
              </a:solidFill>
              <a:effectLst/>
            </a:endParaRPr>
          </a:p>
          <a:p>
            <a:endParaRPr lang="en-US" sz="1800" dirty="0">
              <a:solidFill>
                <a:srgbClr val="70AD47"/>
              </a:solidFill>
              <a:effectLst/>
              <a:latin typeface="Calibri" panose="020F0502020204030204" pitchFamily="34" charset="0"/>
              <a:ea typeface="Calibri" panose="020F0502020204030204" pitchFamily="34" charset="0"/>
            </a:endParaRPr>
          </a:p>
          <a:p>
            <a:r>
              <a:rPr lang="en-US" sz="1800" dirty="0">
                <a:solidFill>
                  <a:srgbClr val="70AD47"/>
                </a:solidFill>
                <a:effectLst/>
                <a:latin typeface="Calibri" panose="020F0502020204030204" pitchFamily="34" charset="0"/>
                <a:ea typeface="Calibri" panose="020F0502020204030204" pitchFamily="34" charset="0"/>
              </a:rPr>
              <a:t>Activity: move to production! Collect real data</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27</a:t>
            </a:fld>
            <a:endParaRPr lang="en-US"/>
          </a:p>
        </p:txBody>
      </p:sp>
    </p:spTree>
    <p:extLst>
      <p:ext uri="{BB962C8B-B14F-4D97-AF65-F5344CB8AC3E}">
        <p14:creationId xmlns:p14="http://schemas.microsoft.com/office/powerpoint/2010/main" val="357390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3</a:t>
            </a:fld>
            <a:endParaRPr lang="en-US"/>
          </a:p>
        </p:txBody>
      </p:sp>
    </p:spTree>
    <p:extLst>
      <p:ext uri="{BB962C8B-B14F-4D97-AF65-F5344CB8AC3E}">
        <p14:creationId xmlns:p14="http://schemas.microsoft.com/office/powerpoint/2010/main" val="21926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Because some ASIs can be extremely complicated, it is highly encouraged to test, test and test…and then test some more!</a:t>
            </a: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29</a:t>
            </a:fld>
            <a:endParaRPr lang="en-US"/>
          </a:p>
        </p:txBody>
      </p:sp>
    </p:spTree>
    <p:extLst>
      <p:ext uri="{BB962C8B-B14F-4D97-AF65-F5344CB8AC3E}">
        <p14:creationId xmlns:p14="http://schemas.microsoft.com/office/powerpoint/2010/main" val="189648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Automated Survey Invitation set up screen.  There’s a lot of information here so we’ll go through the various components individually.  I’m using a longitudinal project just to show the</a:t>
            </a:r>
            <a:r>
              <a:rPr lang="en-US" baseline="0" dirty="0"/>
              <a:t> complexity that is possible within a project.  ASIs will work in a standard project as well. </a:t>
            </a:r>
            <a:endParaRPr lang="en-US" dirty="0"/>
          </a:p>
          <a:p>
            <a:endParaRPr lang="en-US" dirty="0"/>
          </a:p>
        </p:txBody>
      </p:sp>
      <p:sp>
        <p:nvSpPr>
          <p:cNvPr id="4" name="Slide Number Placeholder 3"/>
          <p:cNvSpPr>
            <a:spLocks noGrp="1"/>
          </p:cNvSpPr>
          <p:nvPr>
            <p:ph type="sldNum" sz="quarter" idx="5"/>
          </p:nvPr>
        </p:nvSpPr>
        <p:spPr/>
        <p:txBody>
          <a:bodyPr/>
          <a:lstStyle/>
          <a:p>
            <a:fld id="{5E8E20F7-0F26-0647-8D9A-40D67F3AE3E7}" type="slidenum">
              <a:rPr lang="en-US" smtClean="0"/>
              <a:t>30</a:t>
            </a:fld>
            <a:endParaRPr lang="en-US"/>
          </a:p>
        </p:txBody>
      </p:sp>
    </p:spTree>
    <p:extLst>
      <p:ext uri="{BB962C8B-B14F-4D97-AF65-F5344CB8AC3E}">
        <p14:creationId xmlns:p14="http://schemas.microsoft.com/office/powerpoint/2010/main" val="1158046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setting up the ASI is setting up the actual message.  If there are multiple people on the project, you can specify who the message is from.  </a:t>
            </a:r>
          </a:p>
          <a:p>
            <a:r>
              <a:rPr lang="en-US" dirty="0"/>
              <a:t>Next, you fill in the Subject and the actual message.  As the note says, be careful if you’re modifying or deleting any of the text to keep in the [survey-link] otherwise the person won’t have a way to go into the survey.</a:t>
            </a:r>
          </a:p>
          <a:p>
            <a:endParaRPr lang="en-US" dirty="0"/>
          </a:p>
          <a:p>
            <a:r>
              <a:rPr lang="en-US" dirty="0"/>
              <a:t>You can use basic HTML formatting and Piping to make the ASI even more user-friendly, and have the “From” field show any person who is a user in the project (this is really handy if you have different surveys, for example Social Work and Diet, and this way the participant can reply directly back to the member of the study team.</a:t>
            </a:r>
          </a:p>
          <a:p>
            <a:endParaRPr lang="en-US" dirty="0"/>
          </a:p>
        </p:txBody>
      </p:sp>
      <p:sp>
        <p:nvSpPr>
          <p:cNvPr id="4" name="Slide Number Placeholder 3"/>
          <p:cNvSpPr>
            <a:spLocks noGrp="1"/>
          </p:cNvSpPr>
          <p:nvPr>
            <p:ph type="sldNum" sz="quarter" idx="5"/>
          </p:nvPr>
        </p:nvSpPr>
        <p:spPr/>
        <p:txBody>
          <a:bodyPr/>
          <a:lstStyle/>
          <a:p>
            <a:fld id="{5E8E20F7-0F26-0647-8D9A-40D67F3AE3E7}" type="slidenum">
              <a:rPr lang="en-US" smtClean="0"/>
              <a:t>31</a:t>
            </a:fld>
            <a:endParaRPr lang="en-US"/>
          </a:p>
        </p:txBody>
      </p:sp>
    </p:spTree>
    <p:extLst>
      <p:ext uri="{BB962C8B-B14F-4D97-AF65-F5344CB8AC3E}">
        <p14:creationId xmlns:p14="http://schemas.microsoft.com/office/powerpoint/2010/main" val="56029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step is building the criteria and conditions for the survey to be sent out.  You can build as complex or as basic conditions you need.  This can include conditional logic or calculations (</a:t>
            </a:r>
            <a:r>
              <a:rPr lang="en-US" dirty="0" err="1"/>
              <a:t>ie</a:t>
            </a:r>
            <a:r>
              <a:rPr lang="en-US" dirty="0"/>
              <a:t> 30 days after surgery).  One thing to test and to ensure is a requirement of the project is the Ensure logic is still valid before sending.</a:t>
            </a:r>
          </a:p>
          <a:p>
            <a:endParaRPr lang="en-US" dirty="0"/>
          </a:p>
          <a:p>
            <a:r>
              <a:rPr lang="en-US" dirty="0"/>
              <a:t>If you click on the “?” to the right of the Ensure Logic, you’ll get a pop up indicating that </a:t>
            </a:r>
            <a:r>
              <a:rPr lang="en-CA" dirty="0"/>
              <a:t>t</a:t>
            </a:r>
            <a:r>
              <a:rPr lang="en-CA" sz="1200" b="0" i="0" u="none" strike="noStrike" kern="1200" dirty="0">
                <a:solidFill>
                  <a:schemeClr val="tx1"/>
                </a:solidFill>
                <a:effectLst/>
                <a:latin typeface="+mn-lt"/>
                <a:ea typeface="+mn-ea"/>
                <a:cs typeface="+mn-cs"/>
              </a:rPr>
              <a:t>his setting is optional for Automated Survey Invitations. When enabled, </a:t>
            </a:r>
            <a:r>
              <a:rPr lang="en-CA" sz="1200" b="0" i="0" u="none" strike="noStrike" kern="1200" dirty="0" err="1">
                <a:solidFill>
                  <a:schemeClr val="tx1"/>
                </a:solidFill>
                <a:effectLst/>
                <a:latin typeface="+mn-lt"/>
                <a:ea typeface="+mn-ea"/>
                <a:cs typeface="+mn-cs"/>
              </a:rPr>
              <a:t>REDCap</a:t>
            </a:r>
            <a:r>
              <a:rPr lang="en-CA" sz="1200" b="0" i="0" u="none" strike="noStrike" kern="1200" dirty="0">
                <a:solidFill>
                  <a:schemeClr val="tx1"/>
                </a:solidFill>
                <a:effectLst/>
                <a:latin typeface="+mn-lt"/>
                <a:ea typeface="+mn-ea"/>
                <a:cs typeface="+mn-cs"/>
              </a:rPr>
              <a:t> will re-evaluate the logic against the record's data values whenever the record values are changed AFTER the invitation has been scheduled but BEFORE it has been sent to the respondent. And if the logic is no longer true (i.e., if the data values have changed during the time after the survey invitation was scheduled), it will not send the invitation to the respondent but will instead delete it (as if it had never been scheduled). Additionally, if the invitations get deleted due to this setting, then the invitations *may* get scheduled again later if data values are changed such that the logic evaluates as true again. Enabling this setting provides you with greater control over when and how invitations get sent when using conditional logic for Automated Survey Invitations.</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Please be careful using this.  I had one project where the Invitations were scheduled to go out at 6am every Monday.  The Project Administrator decided that she wanted this feature turned on, and as a result some patients ended up not getting an invitation at all (the ASI was based on a field that the participant could go in and revise, and as such, the logic came back as “FALSE” and didn’t send the email).  </a:t>
            </a:r>
            <a:endParaRPr lang="en-US" dirty="0"/>
          </a:p>
        </p:txBody>
      </p:sp>
      <p:sp>
        <p:nvSpPr>
          <p:cNvPr id="4" name="Slide Number Placeholder 3"/>
          <p:cNvSpPr>
            <a:spLocks noGrp="1"/>
          </p:cNvSpPr>
          <p:nvPr>
            <p:ph type="sldNum" sz="quarter" idx="5"/>
          </p:nvPr>
        </p:nvSpPr>
        <p:spPr/>
        <p:txBody>
          <a:bodyPr/>
          <a:lstStyle/>
          <a:p>
            <a:fld id="{5E8E20F7-0F26-0647-8D9A-40D67F3AE3E7}" type="slidenum">
              <a:rPr lang="en-US" smtClean="0"/>
              <a:t>32</a:t>
            </a:fld>
            <a:endParaRPr lang="en-US"/>
          </a:p>
        </p:txBody>
      </p:sp>
    </p:spTree>
    <p:extLst>
      <p:ext uri="{BB962C8B-B14F-4D97-AF65-F5344CB8AC3E}">
        <p14:creationId xmlns:p14="http://schemas.microsoft.com/office/powerpoint/2010/main" val="64169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is to specify when the invitation will be sent out.   You can specify whether the email will be sent out as soon as the criteria is met, or on a specific date and time (for example, send all emails at 6am on Monday); after a specific amount of time has lapsed (3 days after the conditions are met)  or send all the emails at an exact date and time (for example, July 12, 2020).  You can also indicate that the participant should get a reminder; you can specify when the reminder should be sent and how often it should be sent.  </a:t>
            </a:r>
          </a:p>
          <a:p>
            <a:endParaRPr lang="en-US" dirty="0"/>
          </a:p>
          <a:p>
            <a:r>
              <a:rPr lang="en-US" dirty="0"/>
              <a:t>I would recommend that if you’re using the “Send on Next day at time” option, that the Invitations are sent out at a non-peak time (for example, at 6am) to avoid potential bottlenecks on the server.  I would also suggest that in the previous survey, a message is added (using Branching Logic with the same conditions as the ASI) that the message will be sent out at this date and time, and to check the Spam / Junk / Clutter folders if not in the Inbox.</a:t>
            </a:r>
          </a:p>
        </p:txBody>
      </p:sp>
      <p:sp>
        <p:nvSpPr>
          <p:cNvPr id="4" name="Slide Number Placeholder 3"/>
          <p:cNvSpPr>
            <a:spLocks noGrp="1"/>
          </p:cNvSpPr>
          <p:nvPr>
            <p:ph type="sldNum" sz="quarter" idx="5"/>
          </p:nvPr>
        </p:nvSpPr>
        <p:spPr/>
        <p:txBody>
          <a:bodyPr/>
          <a:lstStyle/>
          <a:p>
            <a:fld id="{5E8E20F7-0F26-0647-8D9A-40D67F3AE3E7}" type="slidenum">
              <a:rPr lang="en-US" smtClean="0"/>
              <a:t>33</a:t>
            </a:fld>
            <a:endParaRPr lang="en-US"/>
          </a:p>
        </p:txBody>
      </p:sp>
    </p:spTree>
    <p:extLst>
      <p:ext uri="{BB962C8B-B14F-4D97-AF65-F5344CB8AC3E}">
        <p14:creationId xmlns:p14="http://schemas.microsoft.com/office/powerpoint/2010/main" val="113765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is activating the ASI.  You can click on the Active radio button and then click Save.  Your ASI is now ready to be used!</a:t>
            </a:r>
          </a:p>
        </p:txBody>
      </p:sp>
      <p:sp>
        <p:nvSpPr>
          <p:cNvPr id="4" name="Slide Number Placeholder 3"/>
          <p:cNvSpPr>
            <a:spLocks noGrp="1"/>
          </p:cNvSpPr>
          <p:nvPr>
            <p:ph type="sldNum" sz="quarter" idx="5"/>
          </p:nvPr>
        </p:nvSpPr>
        <p:spPr/>
        <p:txBody>
          <a:bodyPr/>
          <a:lstStyle/>
          <a:p>
            <a:fld id="{5E8E20F7-0F26-0647-8D9A-40D67F3AE3E7}" type="slidenum">
              <a:rPr lang="en-US" smtClean="0"/>
              <a:t>34</a:t>
            </a:fld>
            <a:endParaRPr lang="en-US"/>
          </a:p>
        </p:txBody>
      </p:sp>
    </p:spTree>
    <p:extLst>
      <p:ext uri="{BB962C8B-B14F-4D97-AF65-F5344CB8AC3E}">
        <p14:creationId xmlns:p14="http://schemas.microsoft.com/office/powerpoint/2010/main" val="296546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Alerts &amp; Notifications feature allows you to construct alerts and send customized email notifications. These notifications may be sent to one or more recipients and can be triggered or scheduled when a form/survey is saved and/or based on conditional logic whenever data is saved or imported. When adding/editing an alert, you will need to 1) set how the alert gets triggered, 2) define when the notification should be sent (including how many times), and 3) specify the recipient, sender, message text, and other settings for the notification. For the message, you may utilize customized options such as rich text, the piping of field variables (including Smart Variables), and uploading multiple file attachments.</a:t>
            </a:r>
          </a:p>
          <a:p>
            <a:r>
              <a:rPr lang="en-CA" dirty="0"/>
              <a:t>While similar in many respects to Automated Survey Invitations, Alerts &amp; Notifications allow for greater complexity and have more capabilities. For example, alerts apply to both data entry forms and surveys, and they also allow for more options regarding who can be the recipient of a notification (project users, survey participants, etc.).</a:t>
            </a:r>
          </a:p>
          <a:p>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35</a:t>
            </a:fld>
            <a:endParaRPr lang="en-US"/>
          </a:p>
        </p:txBody>
      </p:sp>
    </p:spTree>
    <p:extLst>
      <p:ext uri="{BB962C8B-B14F-4D97-AF65-F5344CB8AC3E}">
        <p14:creationId xmlns:p14="http://schemas.microsoft.com/office/powerpoint/2010/main" val="162639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Alerts &amp; Notifications feature allows you to construct alerts and send customized email notifications. These notifications may be sent to one or more recipients and can be triggered or scheduled when a form/survey is saved and/or based on conditional logic whenever data is saved or imported. When adding/editing an alert, you will need to 1) set how the alert gets triggered, 2) define when the notification should be sent (including how many times), and 3) specify the recipient, sender, message text, and other settings for the notification. For the message, you may utilize customized options such as rich text, the piping of field variables (including Smart Variables), and uploading multiple file attachments.</a:t>
            </a:r>
          </a:p>
          <a:p>
            <a:r>
              <a:rPr lang="en-CA" dirty="0"/>
              <a:t>While similar in many respects to Automated Survey Invitations, Alerts &amp; Notifications allow for greater complexity and have more capabilities. For example, alerts apply to both data entry forms and surveys, and they also allow for more options regarding who can be the recipient of a notification (project users, survey participants, etc.).</a:t>
            </a:r>
          </a:p>
          <a:p>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36</a:t>
            </a:fld>
            <a:endParaRPr lang="en-US"/>
          </a:p>
        </p:txBody>
      </p:sp>
    </p:spTree>
    <p:extLst>
      <p:ext uri="{BB962C8B-B14F-4D97-AF65-F5344CB8AC3E}">
        <p14:creationId xmlns:p14="http://schemas.microsoft.com/office/powerpoint/2010/main" val="4029954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get started with creating alerts, click the 'Add New Alert' button to view all the settings that must be defined for a given alert. Once an alert has been created, it immediately becomes active and may be triggered at any time thereafter. </a:t>
            </a:r>
            <a:endParaRPr lang="en-US" dirty="0"/>
          </a:p>
        </p:txBody>
      </p:sp>
      <p:sp>
        <p:nvSpPr>
          <p:cNvPr id="4" name="Slide Number Placeholder 3"/>
          <p:cNvSpPr>
            <a:spLocks noGrp="1"/>
          </p:cNvSpPr>
          <p:nvPr>
            <p:ph type="sldNum" sz="quarter" idx="5"/>
          </p:nvPr>
        </p:nvSpPr>
        <p:spPr/>
        <p:txBody>
          <a:bodyPr/>
          <a:lstStyle/>
          <a:p>
            <a:fld id="{5E8E20F7-0F26-0647-8D9A-40D67F3AE3E7}" type="slidenum">
              <a:rPr lang="en-US" smtClean="0"/>
              <a:t>37</a:t>
            </a:fld>
            <a:endParaRPr lang="en-US"/>
          </a:p>
        </p:txBody>
      </p:sp>
    </p:spTree>
    <p:extLst>
      <p:ext uri="{BB962C8B-B14F-4D97-AF65-F5344CB8AC3E}">
        <p14:creationId xmlns:p14="http://schemas.microsoft.com/office/powerpoint/2010/main" val="3997088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6 sections:</a:t>
            </a:r>
          </a:p>
          <a:p>
            <a:r>
              <a:rPr lang="en-US" sz="1200" b="0" i="0" u="none" strike="noStrike" kern="1200" baseline="0" dirty="0">
                <a:solidFill>
                  <a:schemeClr val="tx1"/>
                </a:solidFill>
                <a:latin typeface="+mn-lt"/>
                <a:ea typeface="+mn-ea"/>
                <a:cs typeface="+mn-cs"/>
              </a:rPr>
              <a:t>• Title of this alert </a:t>
            </a:r>
          </a:p>
          <a:p>
            <a:r>
              <a:rPr lang="en-US" sz="1200" b="0" i="0" u="none" strike="noStrike" kern="1200" baseline="0" dirty="0">
                <a:solidFill>
                  <a:schemeClr val="tx1"/>
                </a:solidFill>
                <a:latin typeface="+mn-lt"/>
                <a:ea typeface="+mn-ea"/>
                <a:cs typeface="+mn-cs"/>
              </a:rPr>
              <a:t>• Step 1: Triggering the Alert </a:t>
            </a:r>
          </a:p>
          <a:p>
            <a:r>
              <a:rPr lang="en-US" sz="1200" b="0" i="0" u="none" strike="noStrike" kern="1200" baseline="0" dirty="0">
                <a:solidFill>
                  <a:schemeClr val="tx1"/>
                </a:solidFill>
                <a:latin typeface="+mn-lt"/>
                <a:ea typeface="+mn-ea"/>
                <a:cs typeface="+mn-cs"/>
              </a:rPr>
              <a:t>• Step 2: Set the Alert Schedule </a:t>
            </a:r>
          </a:p>
          <a:p>
            <a:r>
              <a:rPr lang="en-US" sz="1200" b="0" i="0" u="none" strike="noStrike" kern="1200" baseline="0" dirty="0">
                <a:solidFill>
                  <a:schemeClr val="tx1"/>
                </a:solidFill>
                <a:latin typeface="+mn-lt"/>
                <a:ea typeface="+mn-ea"/>
                <a:cs typeface="+mn-cs"/>
              </a:rPr>
              <a:t>• Step 3: Message Settings </a:t>
            </a:r>
          </a:p>
          <a:p>
            <a:r>
              <a:rPr lang="en-US" sz="1200" b="0" i="0" u="none" strike="noStrike" kern="1200" baseline="0" dirty="0">
                <a:solidFill>
                  <a:schemeClr val="tx1"/>
                </a:solidFill>
                <a:latin typeface="+mn-lt"/>
                <a:ea typeface="+mn-ea"/>
                <a:cs typeface="+mn-cs"/>
              </a:rPr>
              <a:t>• Message Attachments </a:t>
            </a:r>
          </a:p>
          <a:p>
            <a:r>
              <a:rPr lang="en-US" sz="1200" b="0" i="0" u="none" strike="noStrike" kern="1200" baseline="0" dirty="0">
                <a:solidFill>
                  <a:schemeClr val="tx1"/>
                </a:solidFill>
                <a:latin typeface="+mn-lt"/>
                <a:ea typeface="+mn-ea"/>
                <a:cs typeface="+mn-cs"/>
              </a:rPr>
              <a:t>• Optional Automatic Alert Expiration </a:t>
            </a:r>
          </a:p>
          <a:p>
            <a:pPr marL="228600" indent="-228600">
              <a:buAutoNum type="arabicParenR"/>
            </a:pPr>
            <a:r>
              <a:rPr lang="en-US" dirty="0"/>
              <a:t>Enter the title of the alert;</a:t>
            </a:r>
            <a:r>
              <a:rPr lang="en-US" baseline="0" dirty="0"/>
              <a:t> I tend to use FORM_TRIGGER_DESCRIPTOR (For example, DEMO_AGE_Under18)</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Specify the trigger for the alert. There are 3 options to trigger the alert: </a:t>
            </a:r>
          </a:p>
          <a:p>
            <a:r>
              <a:rPr lang="en-US" sz="1200" b="0" i="0" u="none" strike="noStrike" kern="1200" baseline="0" dirty="0">
                <a:solidFill>
                  <a:schemeClr val="tx1"/>
                </a:solidFill>
                <a:latin typeface="+mn-lt"/>
                <a:ea typeface="+mn-ea"/>
                <a:cs typeface="+mn-cs"/>
              </a:rPr>
              <a:t>• When a record is saved on a specific form/survey </a:t>
            </a:r>
          </a:p>
          <a:p>
            <a:r>
              <a:rPr lang="en-US" sz="1200" b="0" i="0" u="none" strike="noStrike" kern="1200" baseline="0" dirty="0">
                <a:solidFill>
                  <a:schemeClr val="tx1"/>
                </a:solidFill>
                <a:latin typeface="+mn-lt"/>
                <a:ea typeface="+mn-ea"/>
                <a:cs typeface="+mn-cs"/>
              </a:rPr>
              <a:t>• When a record is saved on a specific form/survey with conditional logic </a:t>
            </a:r>
          </a:p>
          <a:p>
            <a:r>
              <a:rPr lang="en-US" sz="1200" b="0" i="0" u="none" strike="noStrike" kern="1200" baseline="0" dirty="0">
                <a:solidFill>
                  <a:schemeClr val="tx1"/>
                </a:solidFill>
                <a:latin typeface="+mn-lt"/>
                <a:ea typeface="+mn-ea"/>
                <a:cs typeface="+mn-cs"/>
              </a:rPr>
              <a:t>• Using conditional logic during import or data entry </a:t>
            </a:r>
          </a:p>
          <a:p>
            <a:pPr marL="228600" indent="-228600">
              <a:buAutoNum type="arabicParenR" startAt="3"/>
            </a:pPr>
            <a:r>
              <a:rPr lang="en-US" sz="1200" b="0" i="0" u="none" strike="noStrike" kern="1200" baseline="0" dirty="0">
                <a:solidFill>
                  <a:schemeClr val="tx1"/>
                </a:solidFill>
                <a:latin typeface="+mn-lt"/>
                <a:ea typeface="+mn-ea"/>
                <a:cs typeface="+mn-cs"/>
              </a:rPr>
              <a:t>Set the Alert Schedule by defining when the alert/notification should be sent (including how many times). </a:t>
            </a:r>
          </a:p>
          <a:p>
            <a:pPr marL="228600" indent="-228600">
              <a:buAutoNum type="arabicParenR" startAt="4"/>
            </a:pPr>
            <a:r>
              <a:rPr lang="en-US" sz="1200" b="0" i="0" u="none" strike="noStrike" kern="1200" baseline="0" dirty="0">
                <a:solidFill>
                  <a:schemeClr val="tx1"/>
                </a:solidFill>
                <a:latin typeface="+mn-lt"/>
                <a:ea typeface="+mn-ea"/>
                <a:cs typeface="+mn-cs"/>
              </a:rPr>
              <a:t>Specify the recipient, sender, message text, and other settings for the notification. For the message, you may utilize customized options such as rich text, the piping of field variables (including Smart Variables), and uploading multiple file attachments.  If you click on the “Show More Options” link under the “Email To:” label, you’ll be provided fields for CC and BCC.  If the Checkbox “Prevent Piping of data for Identifier Fields” is selected (which is the default), any field variables (e.g. date of birth) that exist in the alert’s subject or message will not have their value piped if the field has been flagged as an Identifier.  In this case it will replace the data with [*DATA REMOVED*].  </a:t>
            </a:r>
          </a:p>
          <a:p>
            <a:pPr marL="228600" indent="-228600">
              <a:buAutoNum type="arabicParenR" startAt="5"/>
            </a:pPr>
            <a:r>
              <a:rPr lang="en-US" sz="1200" b="0" i="0" u="none" strike="noStrike" kern="1200" baseline="0" dirty="0">
                <a:solidFill>
                  <a:schemeClr val="tx1"/>
                </a:solidFill>
                <a:latin typeface="+mn-lt"/>
                <a:ea typeface="+mn-ea"/>
                <a:cs typeface="+mn-cs"/>
              </a:rPr>
              <a:t>Optional Automatic Alert Expiration: you can require that the alert will be auto-deactivated at a specified time. </a:t>
            </a:r>
          </a:p>
          <a:p>
            <a:pPr marL="228600" indent="-228600">
              <a:buAutoNum type="arabicParenR" startAt="5"/>
            </a:pPr>
            <a:r>
              <a:rPr lang="en-US" sz="1200" b="0" i="0" u="none" strike="noStrike" kern="1200" baseline="0" dirty="0">
                <a:solidFill>
                  <a:schemeClr val="tx1"/>
                </a:solidFill>
                <a:latin typeface="+mn-lt"/>
                <a:ea typeface="+mn-ea"/>
                <a:cs typeface="+mn-cs"/>
              </a:rPr>
              <a:t>Click Save</a:t>
            </a:r>
          </a:p>
          <a:p>
            <a:pPr marL="228600" indent="-228600">
              <a:buAutoNum type="arabicParenR" startAt="5"/>
            </a:pPr>
            <a:endParaRPr lang="en-US" sz="1200" b="0" i="0" u="none" strike="noStrike" kern="1200" baseline="0" dirty="0">
              <a:solidFill>
                <a:schemeClr val="tx1"/>
              </a:solidFill>
              <a:latin typeface="+mn-lt"/>
              <a:ea typeface="+mn-ea"/>
              <a:cs typeface="+mn-cs"/>
            </a:endParaRPr>
          </a:p>
          <a:p>
            <a:pPr marL="228600" indent="-228600">
              <a:buAutoNum type="arabicParenR" startAt="5"/>
            </a:pPr>
            <a:endParaRPr lang="en-US" sz="1200" b="0" i="0" u="none" strike="noStrike" kern="1200" baseline="0" dirty="0">
              <a:solidFill>
                <a:schemeClr val="tx1"/>
              </a:solidFill>
              <a:latin typeface="+mn-lt"/>
              <a:ea typeface="+mn-ea"/>
              <a:cs typeface="+mn-cs"/>
            </a:endParaRPr>
          </a:p>
          <a:p>
            <a:pPr marL="228600" indent="-228600">
              <a:buAutoNum type="arabicParenR" startAt="4"/>
            </a:pPr>
            <a:endParaRPr lang="en-US" sz="1200" b="0" i="0" u="none" strike="noStrike" kern="1200" baseline="0" dirty="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38</a:t>
            </a:fld>
            <a:endParaRPr lang="en-US"/>
          </a:p>
        </p:txBody>
      </p:sp>
    </p:spTree>
    <p:extLst>
      <p:ext uri="{BB962C8B-B14F-4D97-AF65-F5344CB8AC3E}">
        <p14:creationId xmlns:p14="http://schemas.microsoft.com/office/powerpoint/2010/main" val="405140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4</a:t>
            </a:fld>
            <a:endParaRPr lang="en-US"/>
          </a:p>
        </p:txBody>
      </p:sp>
    </p:spTree>
    <p:extLst>
      <p:ext uri="{BB962C8B-B14F-4D97-AF65-F5344CB8AC3E}">
        <p14:creationId xmlns:p14="http://schemas.microsoft.com/office/powerpoint/2010/main" val="3287590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Alert Box, there are options to edit the alert, copy the alert and deactivate the alert. </a:t>
            </a:r>
            <a:r>
              <a:rPr lang="en-CA" dirty="0"/>
              <a:t>If you would like to remove or stop using an alert, see the Options-&gt;Deactivate Alert setting, which will prevent the alert from being triggered anymore. It may also be re-enabled at any time, in which case it becomes immediately active again. </a:t>
            </a: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39</a:t>
            </a:fld>
            <a:endParaRPr lang="en-US"/>
          </a:p>
        </p:txBody>
      </p:sp>
    </p:spTree>
    <p:extLst>
      <p:ext uri="{BB962C8B-B14F-4D97-AF65-F5344CB8AC3E}">
        <p14:creationId xmlns:p14="http://schemas.microsoft.com/office/powerpoint/2010/main" val="455671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view the alert activity, click on the “Notification Log” tab or click on “view list” in the Activity box (NOTE: View List does not show up until at least 1 alert has been triggered)</a:t>
            </a:r>
          </a:p>
          <a:p>
            <a:r>
              <a:rPr lang="en-US" sz="1200" b="0" i="0" u="none" strike="noStrike" kern="1200" baseline="0" dirty="0">
                <a:solidFill>
                  <a:schemeClr val="tx1"/>
                </a:solidFill>
                <a:latin typeface="+mn-lt"/>
                <a:ea typeface="+mn-ea"/>
                <a:cs typeface="+mn-cs"/>
              </a:rPr>
              <a:t>Second screen shot taken from University of Florida’s documentation.</a:t>
            </a: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40</a:t>
            </a:fld>
            <a:endParaRPr lang="en-US"/>
          </a:p>
        </p:txBody>
      </p:sp>
    </p:spTree>
    <p:extLst>
      <p:ext uri="{BB962C8B-B14F-4D97-AF65-F5344CB8AC3E}">
        <p14:creationId xmlns:p14="http://schemas.microsoft.com/office/powerpoint/2010/main" val="2516343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taken from</a:t>
            </a:r>
            <a:r>
              <a:rPr lang="en-US" baseline="0" dirty="0"/>
              <a:t> University of Florida’s documentation; same screen as the Survey Notifications but now with additional types of events.  Click on the View Past Notifications to see those that are already sent, and Future Notifications to see the ones that will be sent later.  NOTE: because the data that Alerts and Notifications are based on is potentially highly dynamic, it’s recommended that the Future Notifications not be used for troubleshooting </a:t>
            </a:r>
            <a:r>
              <a:rPr lang="en-US" baseline="0" dirty="0" err="1"/>
              <a:t>etc</a:t>
            </a:r>
            <a:r>
              <a:rPr lang="en-US" baseline="0" dirty="0"/>
              <a:t>; a record that didn’t have a trigger today may have one tomorrow.</a:t>
            </a: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41</a:t>
            </a:fld>
            <a:endParaRPr lang="en-US"/>
          </a:p>
        </p:txBody>
      </p:sp>
    </p:spTree>
    <p:extLst>
      <p:ext uri="{BB962C8B-B14F-4D97-AF65-F5344CB8AC3E}">
        <p14:creationId xmlns:p14="http://schemas.microsoft.com/office/powerpoint/2010/main" val="2827953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usual, REDCap allows for a huge amount of flexibility and adaptability within various projects.  When you have a longitudinal project, the way we will access the data will be slightly different – but if you’ve done piping in a longitudinal project, you already know the basic syntax.  </a:t>
            </a:r>
          </a:p>
          <a:p>
            <a:endParaRPr lang="en-US" baseline="0" dirty="0"/>
          </a:p>
          <a:p>
            <a:r>
              <a:rPr lang="en-US" baseline="0" dirty="0"/>
              <a:t>Go into the Longitudinal Project you created and click on the Alerts and Notifications link under applications.  </a:t>
            </a:r>
          </a:p>
          <a:p>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42</a:t>
            </a:fld>
            <a:endParaRPr lang="en-US"/>
          </a:p>
        </p:txBody>
      </p:sp>
    </p:spTree>
    <p:extLst>
      <p:ext uri="{BB962C8B-B14F-4D97-AF65-F5344CB8AC3E}">
        <p14:creationId xmlns:p14="http://schemas.microsoft.com/office/powerpoint/2010/main" val="1262394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to set up an</a:t>
            </a:r>
            <a:r>
              <a:rPr lang="en-US" baseline="0" dirty="0"/>
              <a:t> alert using the  Consent field on the Initial Data form</a:t>
            </a: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44</a:t>
            </a:fld>
            <a:endParaRPr lang="en-US"/>
          </a:p>
        </p:txBody>
      </p:sp>
    </p:spTree>
    <p:extLst>
      <p:ext uri="{BB962C8B-B14F-4D97-AF65-F5344CB8AC3E}">
        <p14:creationId xmlns:p14="http://schemas.microsoft.com/office/powerpoint/2010/main" val="541155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Message</a:t>
            </a:r>
            <a:r>
              <a:rPr lang="en-US" baseline="0" dirty="0"/>
              <a:t> Settings – screen shot from the University of Florida.  Note that the screen is similar to the Standard Project Alerts and Notifications, but that the information in the Message box has longitudinal-specific piping.</a:t>
            </a:r>
            <a:endParaRPr lang="en-US" dirty="0"/>
          </a:p>
        </p:txBody>
      </p:sp>
      <p:sp>
        <p:nvSpPr>
          <p:cNvPr id="4" name="Slide Number Placeholder 3"/>
          <p:cNvSpPr>
            <a:spLocks noGrp="1"/>
          </p:cNvSpPr>
          <p:nvPr>
            <p:ph type="sldNum" sz="quarter" idx="10"/>
          </p:nvPr>
        </p:nvSpPr>
        <p:spPr/>
        <p:txBody>
          <a:bodyPr/>
          <a:lstStyle/>
          <a:p>
            <a:fld id="{5E8E20F7-0F26-0647-8D9A-40D67F3AE3E7}" type="slidenum">
              <a:rPr lang="en-US" smtClean="0"/>
              <a:t>45</a:t>
            </a:fld>
            <a:endParaRPr lang="en-US"/>
          </a:p>
        </p:txBody>
      </p:sp>
    </p:spTree>
    <p:extLst>
      <p:ext uri="{BB962C8B-B14F-4D97-AF65-F5344CB8AC3E}">
        <p14:creationId xmlns:p14="http://schemas.microsoft.com/office/powerpoint/2010/main" val="2930575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11:30am;</a:t>
            </a:r>
          </a:p>
          <a:p>
            <a:endParaRPr lang="en-US" dirty="0"/>
          </a:p>
          <a:p>
            <a:r>
              <a:rPr lang="en-US" dirty="0"/>
              <a:t>As with other notifications, the Event and Arm are both documented in the Log, making troubleshooting and verification relatively simple.  </a:t>
            </a:r>
          </a:p>
        </p:txBody>
      </p:sp>
      <p:sp>
        <p:nvSpPr>
          <p:cNvPr id="4" name="Slide Number Placeholder 3"/>
          <p:cNvSpPr>
            <a:spLocks noGrp="1"/>
          </p:cNvSpPr>
          <p:nvPr>
            <p:ph type="sldNum" sz="quarter" idx="5"/>
          </p:nvPr>
        </p:nvSpPr>
        <p:spPr/>
        <p:txBody>
          <a:bodyPr/>
          <a:lstStyle/>
          <a:p>
            <a:fld id="{5E8E20F7-0F26-0647-8D9A-40D67F3AE3E7}" type="slidenum">
              <a:rPr lang="en-US" smtClean="0"/>
              <a:t>46</a:t>
            </a:fld>
            <a:endParaRPr lang="en-US"/>
          </a:p>
        </p:txBody>
      </p:sp>
    </p:spTree>
    <p:extLst>
      <p:ext uri="{BB962C8B-B14F-4D97-AF65-F5344CB8AC3E}">
        <p14:creationId xmlns:p14="http://schemas.microsoft.com/office/powerpoint/2010/main" val="1390225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47</a:t>
            </a:fld>
            <a:endParaRPr lang="en-US"/>
          </a:p>
        </p:txBody>
      </p:sp>
    </p:spTree>
    <p:extLst>
      <p:ext uri="{BB962C8B-B14F-4D97-AF65-F5344CB8AC3E}">
        <p14:creationId xmlns:p14="http://schemas.microsoft.com/office/powerpoint/2010/main" val="4053957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 10 minutes 11:40am</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48</a:t>
            </a:fld>
            <a:endParaRPr lang="en-US"/>
          </a:p>
        </p:txBody>
      </p:sp>
    </p:spTree>
    <p:extLst>
      <p:ext uri="{BB962C8B-B14F-4D97-AF65-F5344CB8AC3E}">
        <p14:creationId xmlns:p14="http://schemas.microsoft.com/office/powerpoint/2010/main" val="3767098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49</a:t>
            </a:fld>
            <a:endParaRPr lang="en-US"/>
          </a:p>
        </p:txBody>
      </p:sp>
    </p:spTree>
    <p:extLst>
      <p:ext uri="{BB962C8B-B14F-4D97-AF65-F5344CB8AC3E}">
        <p14:creationId xmlns:p14="http://schemas.microsoft.com/office/powerpoint/2010/main" val="14706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5</a:t>
            </a:fld>
            <a:endParaRPr lang="en-US"/>
          </a:p>
        </p:txBody>
      </p:sp>
    </p:spTree>
    <p:extLst>
      <p:ext uri="{BB962C8B-B14F-4D97-AF65-F5344CB8AC3E}">
        <p14:creationId xmlns:p14="http://schemas.microsoft.com/office/powerpoint/2010/main" val="251122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 the examples about how </a:t>
            </a:r>
            <a:r>
              <a:rPr lang="en-US" dirty="0" err="1"/>
              <a:t>REDCap</a:t>
            </a:r>
            <a:r>
              <a:rPr lang="en-US" dirty="0"/>
              <a:t> has been used in response to the pandemic during this challenge time.</a:t>
            </a:r>
          </a:p>
          <a:p>
            <a:endParaRPr lang="en-US" dirty="0"/>
          </a:p>
          <a:p>
            <a:r>
              <a:rPr lang="en-US" dirty="0"/>
              <a:t>5 minutes, 10:40am</a:t>
            </a:r>
          </a:p>
        </p:txBody>
      </p:sp>
      <p:sp>
        <p:nvSpPr>
          <p:cNvPr id="4" name="Slide Number Placeholder 3"/>
          <p:cNvSpPr>
            <a:spLocks noGrp="1"/>
          </p:cNvSpPr>
          <p:nvPr>
            <p:ph type="sldNum" sz="quarter" idx="5"/>
          </p:nvPr>
        </p:nvSpPr>
        <p:spPr/>
        <p:txBody>
          <a:bodyPr/>
          <a:lstStyle/>
          <a:p>
            <a:fld id="{82FB5D43-6794-0847-9F6F-8A7B2FD27330}" type="slidenum">
              <a:rPr lang="en-US" smtClean="0"/>
              <a:t>6</a:t>
            </a:fld>
            <a:endParaRPr lang="en-US"/>
          </a:p>
        </p:txBody>
      </p:sp>
    </p:spTree>
    <p:extLst>
      <p:ext uri="{BB962C8B-B14F-4D97-AF65-F5344CB8AC3E}">
        <p14:creationId xmlns:p14="http://schemas.microsoft.com/office/powerpoint/2010/main" val="225788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strike="noStrike" dirty="0" err="1">
                <a:solidFill>
                  <a:srgbClr val="000066"/>
                </a:solidFill>
                <a:effectLst/>
                <a:latin typeface="Open Sans"/>
              </a:rPr>
              <a:t>njacts_demo</a:t>
            </a:r>
            <a:r>
              <a:rPr lang="en-US" u="none" strike="noStrike" dirty="0">
                <a:solidFill>
                  <a:srgbClr val="000066"/>
                </a:solidFill>
                <a:effectLst/>
                <a:latin typeface="Open Sans"/>
              </a:rPr>
              <a:t> (Demo NJACTS) user account </a:t>
            </a:r>
            <a:r>
              <a:rPr lang="en-US" sz="1800" dirty="0">
                <a:effectLst/>
                <a:latin typeface="Calibri Light" panose="020F0302020204030204" pitchFamily="34" charset="0"/>
                <a:ea typeface="Calibri" panose="020F0502020204030204" pitchFamily="34" charset="0"/>
                <a:cs typeface="Calibri" panose="020F0502020204030204" pitchFamily="34" charset="0"/>
              </a:rPr>
              <a:t>Demo user: </a:t>
            </a:r>
            <a:r>
              <a:rPr lang="en-US" sz="1800" dirty="0" err="1">
                <a:effectLst/>
                <a:latin typeface="Calibri Light" panose="020F0302020204030204" pitchFamily="34" charset="0"/>
                <a:ea typeface="Calibri" panose="020F0502020204030204" pitchFamily="34" charset="0"/>
                <a:cs typeface="Calibri" panose="020F0502020204030204" pitchFamily="34" charset="0"/>
              </a:rPr>
              <a:t>njacts_demo</a:t>
            </a:r>
            <a:r>
              <a:rPr lang="en-US" sz="1800" dirty="0">
                <a:effectLst/>
                <a:latin typeface="Calibri Light" panose="020F0302020204030204" pitchFamily="34" charset="0"/>
                <a:ea typeface="Calibri" panose="020F0502020204030204" pitchFamily="34" charset="0"/>
                <a:cs typeface="Calibri" panose="020F0502020204030204" pitchFamily="34" charset="0"/>
              </a:rPr>
              <a:t>, NJacts2020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800000"/>
              </a:solidFill>
              <a:effectLst/>
              <a:latin typeface="Calibri Light" panose="020F03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800000"/>
                </a:solidFill>
                <a:effectLst/>
                <a:latin typeface="Calibri Light" panose="020F0302020204030204" pitchFamily="34" charset="0"/>
                <a:cs typeface="Calibri" panose="020F0502020204030204" pitchFamily="34" charset="0"/>
              </a:rPr>
              <a:t>15 minutes, 10:55am</a:t>
            </a:r>
            <a:endParaRPr lang="en-US" dirty="0">
              <a:solidFill>
                <a:srgbClr val="800000"/>
              </a:solidFill>
              <a:effectLst/>
            </a:endParaRPr>
          </a:p>
          <a:p>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7</a:t>
            </a:fld>
            <a:endParaRPr lang="en-US"/>
          </a:p>
        </p:txBody>
      </p:sp>
    </p:spTree>
    <p:extLst>
      <p:ext uri="{BB962C8B-B14F-4D97-AF65-F5344CB8AC3E}">
        <p14:creationId xmlns:p14="http://schemas.microsoft.com/office/powerpoint/2010/main" val="133605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American Heart Association</a:t>
            </a:r>
          </a:p>
          <a:p>
            <a:r>
              <a:rPr lang="en-US" dirty="0"/>
              <a:t>Next demo basic form -&gt; adding Enhanced style to Survey Setting -&gt; adding grouped section by table, adding Descriptive section using Embedding Fields</a:t>
            </a:r>
          </a:p>
        </p:txBody>
      </p:sp>
      <p:sp>
        <p:nvSpPr>
          <p:cNvPr id="4" name="Slide Number Placeholder 3"/>
          <p:cNvSpPr>
            <a:spLocks noGrp="1"/>
          </p:cNvSpPr>
          <p:nvPr>
            <p:ph type="sldNum" sz="quarter" idx="5"/>
          </p:nvPr>
        </p:nvSpPr>
        <p:spPr/>
        <p:txBody>
          <a:bodyPr/>
          <a:lstStyle/>
          <a:p>
            <a:fld id="{82FB5D43-6794-0847-9F6F-8A7B2FD27330}" type="slidenum">
              <a:rPr lang="en-US" smtClean="0"/>
              <a:t>8</a:t>
            </a:fld>
            <a:endParaRPr lang="en-US"/>
          </a:p>
        </p:txBody>
      </p:sp>
    </p:spTree>
    <p:extLst>
      <p:ext uri="{BB962C8B-B14F-4D97-AF65-F5344CB8AC3E}">
        <p14:creationId xmlns:p14="http://schemas.microsoft.com/office/powerpoint/2010/main" val="229144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410"/>
              </a:spcBef>
              <a:spcAft>
                <a:spcPts val="0"/>
              </a:spcAft>
              <a:buFont typeface="+mj-lt"/>
              <a:buNone/>
              <a:tabLst>
                <a:tab pos="454025" algn="l"/>
                <a:tab pos="454660" algn="l"/>
              </a:tabLst>
            </a:pPr>
            <a:r>
              <a:rPr lang="en-US" sz="1200" b="1" i="1" spc="-5" dirty="0">
                <a:solidFill>
                  <a:srgbClr val="404040"/>
                </a:solidFill>
                <a:effectLst/>
                <a:highlight>
                  <a:srgbClr val="CE0026"/>
                </a:highlight>
                <a:latin typeface="Calibri Light" panose="020F0302020204030204" pitchFamily="34" charset="0"/>
                <a:ea typeface="Calibri Light" panose="020F0302020204030204" pitchFamily="34" charset="0"/>
              </a:rPr>
              <a:t>Switch back to browser, Demo how to convert the previous version of simple/sequential form to above formatting, walkthrough the Before vs After</a:t>
            </a:r>
          </a:p>
          <a:p>
            <a:pPr marL="457200" marR="0" lvl="1" indent="0">
              <a:spcBef>
                <a:spcPts val="410"/>
              </a:spcBef>
              <a:spcAft>
                <a:spcPts val="0"/>
              </a:spcAft>
              <a:buFont typeface="+mj-lt"/>
              <a:buNone/>
              <a:tabLst>
                <a:tab pos="454025" algn="l"/>
                <a:tab pos="454660" algn="l"/>
              </a:tabLst>
            </a:pPr>
            <a:endParaRPr lang="en-US" sz="1200" b="1" i="1" spc="-5" dirty="0">
              <a:solidFill>
                <a:srgbClr val="404040"/>
              </a:solidFill>
              <a:effectLst/>
              <a:latin typeface="Calibri Light" panose="020F0302020204030204" pitchFamily="34" charset="0"/>
              <a:ea typeface="Calibri Light" panose="020F0302020204030204" pitchFamily="34" charset="0"/>
            </a:endParaRPr>
          </a:p>
          <a:p>
            <a:pPr marL="457200" marR="0" lvl="1" indent="0">
              <a:spcBef>
                <a:spcPts val="410"/>
              </a:spcBef>
              <a:spcAft>
                <a:spcPts val="0"/>
              </a:spcAft>
              <a:buFont typeface="+mj-lt"/>
              <a:buNone/>
              <a:tabLst>
                <a:tab pos="454025" algn="l"/>
                <a:tab pos="454660" algn="l"/>
              </a:tabLst>
            </a:pPr>
            <a:r>
              <a:rPr lang="en-US" sz="1200" b="1" i="1" spc="-5" dirty="0">
                <a:solidFill>
                  <a:srgbClr val="404040"/>
                </a:solidFill>
                <a:effectLst/>
                <a:latin typeface="Calibri Light" panose="020F0302020204030204" pitchFamily="34" charset="0"/>
                <a:ea typeface="Calibri Light" panose="020F0302020204030204" pitchFamily="34" charset="0"/>
              </a:rPr>
              <a:t>Action tags and Embedding Field:</a:t>
            </a:r>
          </a:p>
          <a:p>
            <a:pPr marL="457200" marR="0" lvl="1" indent="0">
              <a:spcBef>
                <a:spcPts val="410"/>
              </a:spcBef>
              <a:spcAft>
                <a:spcPts val="0"/>
              </a:spcAft>
              <a:buFont typeface="+mj-lt"/>
              <a:buNone/>
              <a:tabLst>
                <a:tab pos="454025" algn="l"/>
                <a:tab pos="454660" algn="l"/>
              </a:tabLst>
            </a:pPr>
            <a:endParaRPr lang="en-US" sz="1200" b="1" i="1" spc="-5" dirty="0">
              <a:solidFill>
                <a:srgbClr val="404040"/>
              </a:solidFill>
              <a:effectLst/>
              <a:latin typeface="Calibri Light" panose="020F0302020204030204" pitchFamily="34" charset="0"/>
              <a:ea typeface="Calibri" panose="020F0502020204030204" pitchFamily="34" charset="0"/>
            </a:endParaRPr>
          </a:p>
          <a:p>
            <a:pPr algn="l"/>
            <a:r>
              <a:rPr lang="en-US" sz="1600" b="1" i="0" dirty="0">
                <a:solidFill>
                  <a:srgbClr val="800000"/>
                </a:solidFill>
                <a:effectLst/>
                <a:latin typeface="Open Sans"/>
              </a:rPr>
              <a:t>What is Field Embedding?</a:t>
            </a:r>
          </a:p>
          <a:p>
            <a:pPr algn="l"/>
            <a:r>
              <a:rPr lang="en-US" sz="1600" b="0" i="0" dirty="0">
                <a:solidFill>
                  <a:srgbClr val="333333"/>
                </a:solidFill>
                <a:effectLst/>
                <a:latin typeface="Open Sans"/>
              </a:rPr>
              <a:t>The 'Field Embedding' feature in </a:t>
            </a:r>
            <a:r>
              <a:rPr lang="en-US" sz="1600" b="0" i="0" dirty="0" err="1">
                <a:solidFill>
                  <a:srgbClr val="333333"/>
                </a:solidFill>
                <a:effectLst/>
                <a:latin typeface="Open Sans"/>
              </a:rPr>
              <a:t>REDCap</a:t>
            </a:r>
            <a:r>
              <a:rPr lang="en-US" sz="1600" b="0" i="0" dirty="0">
                <a:solidFill>
                  <a:srgbClr val="333333"/>
                </a:solidFill>
                <a:effectLst/>
                <a:latin typeface="Open Sans"/>
              </a:rPr>
              <a:t> is the ultimate way to customize your surveys and data collection instruments to make them look exactly how you want. Field Embedding allows you to reposition field elements on a survey page or data entry form so that they get embedded in a new location on that same page. Embedding fields gives you greater control over the look and feel of your instrument. For example, you may place fields in a grid/table for a more compact user-friendly page, or you can position some fields close together in a group if they are related. See the screenshots below for examples of what field embedding looks like and how to utilize this powerful feature.</a:t>
            </a:r>
          </a:p>
          <a:p>
            <a:pPr algn="l"/>
            <a:r>
              <a:rPr lang="en-US" sz="1600" b="1" i="0" dirty="0">
                <a:solidFill>
                  <a:srgbClr val="800000"/>
                </a:solidFill>
                <a:effectLst/>
                <a:latin typeface="Open Sans"/>
              </a:rPr>
              <a:t>How to embed a field</a:t>
            </a:r>
          </a:p>
          <a:p>
            <a:pPr algn="l"/>
            <a:r>
              <a:rPr lang="en-US" sz="1600" b="0" i="0" dirty="0">
                <a:solidFill>
                  <a:srgbClr val="333333"/>
                </a:solidFill>
                <a:effectLst/>
                <a:latin typeface="Open Sans"/>
              </a:rPr>
              <a:t>The steps below illustrate the basic template for embedding a field.</a:t>
            </a:r>
          </a:p>
          <a:p>
            <a:pPr algn="l">
              <a:buFont typeface="+mj-lt"/>
              <a:buAutoNum type="arabicPeriod"/>
            </a:pPr>
            <a:r>
              <a:rPr lang="en-US" sz="1600" b="0" i="0" dirty="0">
                <a:solidFill>
                  <a:srgbClr val="333333"/>
                </a:solidFill>
                <a:effectLst/>
                <a:latin typeface="Open Sans"/>
              </a:rPr>
              <a:t>First, create the field. </a:t>
            </a:r>
            <a:r>
              <a:rPr lang="en-US" sz="1600" b="1" i="0" dirty="0">
                <a:solidFill>
                  <a:srgbClr val="333333"/>
                </a:solidFill>
                <a:effectLst/>
                <a:latin typeface="Open Sans"/>
              </a:rPr>
              <a:t>The field must exist first before it can be embedded elsewhere.</a:t>
            </a:r>
            <a:r>
              <a:rPr lang="en-US" sz="1600" b="0" i="0" dirty="0">
                <a:solidFill>
                  <a:srgbClr val="333333"/>
                </a:solidFill>
                <a:effectLst/>
                <a:latin typeface="Open Sans"/>
              </a:rPr>
              <a:t> Note: You do not necessarily have to add a Field Label to the field because that label will ultimately be hidden when the field gets relocated elsewhere on the page.</a:t>
            </a:r>
          </a:p>
          <a:p>
            <a:pPr algn="l">
              <a:buFont typeface="+mj-lt"/>
              <a:buAutoNum type="arabicPeriod"/>
            </a:pPr>
            <a:r>
              <a:rPr lang="en-US" sz="1600" b="0" i="0" dirty="0">
                <a:solidFill>
                  <a:srgbClr val="333333"/>
                </a:solidFill>
                <a:effectLst/>
                <a:latin typeface="Open Sans"/>
              </a:rPr>
              <a:t>Place the </a:t>
            </a:r>
            <a:r>
              <a:rPr lang="en-US" sz="1600" b="0" i="0" dirty="0" err="1">
                <a:solidFill>
                  <a:srgbClr val="333333"/>
                </a:solidFill>
                <a:effectLst/>
                <a:latin typeface="Open Sans"/>
              </a:rPr>
              <a:t>REDCap</a:t>
            </a:r>
            <a:r>
              <a:rPr lang="en-US" sz="1600" b="0" i="0" dirty="0">
                <a:solidFill>
                  <a:srgbClr val="333333"/>
                </a:solidFill>
                <a:effectLst/>
                <a:latin typeface="Open Sans"/>
              </a:rPr>
              <a:t> variable name of the field you wish to embed </a:t>
            </a:r>
            <a:r>
              <a:rPr lang="en-US" sz="1600" b="1" i="0" dirty="0">
                <a:solidFill>
                  <a:srgbClr val="333333"/>
                </a:solidFill>
                <a:effectLst/>
                <a:latin typeface="Open Sans"/>
              </a:rPr>
              <a:t>inside braces/curly brackets</a:t>
            </a:r>
            <a:r>
              <a:rPr lang="en-US" sz="1600" b="0" i="0" dirty="0">
                <a:solidFill>
                  <a:srgbClr val="333333"/>
                </a:solidFill>
                <a:effectLst/>
                <a:latin typeface="Open Sans"/>
              </a:rPr>
              <a:t> - e.g., {</a:t>
            </a:r>
            <a:r>
              <a:rPr lang="en-US" sz="1600" b="0" i="0" dirty="0" err="1">
                <a:solidFill>
                  <a:srgbClr val="333333"/>
                </a:solidFill>
                <a:effectLst/>
                <a:latin typeface="Open Sans"/>
              </a:rPr>
              <a:t>date_of_birth</a:t>
            </a:r>
            <a:r>
              <a:rPr lang="en-US" sz="1600" b="0" i="0" dirty="0">
                <a:solidFill>
                  <a:srgbClr val="333333"/>
                </a:solidFill>
                <a:effectLst/>
                <a:latin typeface="Open Sans"/>
              </a:rPr>
              <a:t>} - and place it in the Field Label, Field Note, Section Header, or Choice Label of another field </a:t>
            </a:r>
            <a:r>
              <a:rPr lang="en-US" sz="1600" b="0" i="0" u="sng" dirty="0">
                <a:solidFill>
                  <a:srgbClr val="333333"/>
                </a:solidFill>
                <a:effectLst/>
                <a:latin typeface="Open Sans"/>
              </a:rPr>
              <a:t>on that same instrument</a:t>
            </a:r>
            <a:r>
              <a:rPr lang="en-US" sz="1600" b="0" i="0" dirty="0">
                <a:solidFill>
                  <a:srgbClr val="333333"/>
                </a:solidFill>
                <a:effectLst/>
                <a:latin typeface="Open Sans"/>
              </a:rPr>
              <a:t>. Field embedding will not work across instruments but only on the current instrument/survey being viewed. If on a multi-page survey, then the embedded field must be on the same survey page as its host field. </a:t>
            </a:r>
            <a:r>
              <a:rPr lang="en-US" sz="1600" b="1" i="0" dirty="0">
                <a:solidFill>
                  <a:srgbClr val="333333"/>
                </a:solidFill>
                <a:effectLst/>
                <a:latin typeface="Open Sans"/>
              </a:rPr>
              <a:t>We encourage you to utilize the rich text editor heavily to get the field to look exactly how you want.</a:t>
            </a:r>
            <a:endParaRPr lang="en-US" sz="1600"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9</a:t>
            </a:fld>
            <a:endParaRPr lang="en-US"/>
          </a:p>
        </p:txBody>
      </p:sp>
    </p:spTree>
    <p:extLst>
      <p:ext uri="{BB962C8B-B14F-4D97-AF65-F5344CB8AC3E}">
        <p14:creationId xmlns:p14="http://schemas.microsoft.com/office/powerpoint/2010/main" val="380062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0">
              <a:spcBef>
                <a:spcPts val="375"/>
              </a:spcBef>
              <a:spcAft>
                <a:spcPts val="0"/>
              </a:spcAft>
            </a:pPr>
            <a:r>
              <a:rPr lang="en-US" dirty="0"/>
              <a:t>Enhanced style is mobile friendly and tablet friendly</a:t>
            </a:r>
          </a:p>
          <a:p>
            <a:pPr marL="88900" marR="0">
              <a:spcBef>
                <a:spcPts val="375"/>
              </a:spcBef>
              <a:spcAft>
                <a:spcPts val="0"/>
              </a:spcAft>
            </a:pPr>
            <a:endParaRPr lang="en-US" dirty="0"/>
          </a:p>
          <a:p>
            <a:pPr marL="88900" marR="0" lvl="0" indent="0" algn="l" defTabSz="457200" rtl="0" eaLnBrk="1" fontAlgn="auto" latinLnBrk="0" hangingPunct="1">
              <a:lnSpc>
                <a:spcPct val="100000"/>
              </a:lnSpc>
              <a:spcBef>
                <a:spcPts val="375"/>
              </a:spcBef>
              <a:spcAft>
                <a:spcPts val="0"/>
              </a:spcAft>
              <a:buClrTx/>
              <a:buSzTx/>
              <a:buFontTx/>
              <a:buNone/>
              <a:tabLst/>
              <a:defRPr/>
            </a:pPr>
            <a:r>
              <a:rPr lang="en-US" sz="1200" dirty="0">
                <a:solidFill>
                  <a:srgbClr val="800000"/>
                </a:solidFill>
                <a:effectLst/>
                <a:latin typeface="Calibri Light" panose="020F0302020204030204" pitchFamily="34" charset="0"/>
                <a:cs typeface="Calibri" panose="020F0502020204030204" pitchFamily="34" charset="0"/>
              </a:rPr>
              <a:t>15 minutes, 10:55am</a:t>
            </a:r>
            <a:endParaRPr lang="en-US" dirty="0">
              <a:solidFill>
                <a:srgbClr val="800000"/>
              </a:solidFill>
              <a:effectLst/>
            </a:endParaRPr>
          </a:p>
          <a:p>
            <a:pPr marL="88900" marR="0">
              <a:spcBef>
                <a:spcPts val="375"/>
              </a:spcBef>
              <a:spcAft>
                <a:spcPts val="0"/>
              </a:spcAft>
            </a:pP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10</a:t>
            </a:fld>
            <a:endParaRPr lang="en-US"/>
          </a:p>
        </p:txBody>
      </p:sp>
    </p:spTree>
    <p:extLst>
      <p:ext uri="{BB962C8B-B14F-4D97-AF65-F5344CB8AC3E}">
        <p14:creationId xmlns:p14="http://schemas.microsoft.com/office/powerpoint/2010/main" val="342464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371600" y="3115170"/>
            <a:ext cx="6400800" cy="1314450"/>
          </a:xfrm>
        </p:spPr>
        <p:txBody>
          <a:bodyPr/>
          <a:lstStyle>
            <a:lvl1pPr marL="0" indent="0" algn="ctr">
              <a:buFontTx/>
              <a:buNone/>
              <a:defRPr sz="3000">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1798339"/>
            <a:ext cx="7772400" cy="1102519"/>
          </a:xfrm>
        </p:spPr>
        <p:txBody>
          <a:bodyPr/>
          <a:lstStyle>
            <a:lvl1pPr algn="ctr">
              <a:defRPr sz="4400">
                <a:solidFill>
                  <a:schemeClr val="tx1"/>
                </a:solidFill>
              </a:defRPr>
            </a:lvl1pPr>
          </a:lstStyle>
          <a:p>
            <a:r>
              <a:rPr lang="en-US"/>
              <a:t>Click to edit Master title style</a:t>
            </a:r>
            <a:endParaRPr lang="en-US" dirty="0"/>
          </a:p>
        </p:txBody>
      </p:sp>
      <p:pic>
        <p:nvPicPr>
          <p:cNvPr id="4" name="Picture 3" descr="A picture containing drawing&#10;&#10;Description automatically generated">
            <a:extLst>
              <a:ext uri="{FF2B5EF4-FFF2-40B4-BE49-F238E27FC236}">
                <a16:creationId xmlns:a16="http://schemas.microsoft.com/office/drawing/2014/main" id="{AC96C304-D4CE-47DC-9A77-8829AB4EF2EC}"/>
              </a:ext>
            </a:extLst>
          </p:cNvPr>
          <p:cNvPicPr preferRelativeResize="0">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7200"/>
            <a:ext cx="3541783" cy="1274067"/>
          </a:xfrm>
          <a:prstGeom prst="rect">
            <a:avLst/>
          </a:prstGeom>
        </p:spPr>
      </p:pic>
    </p:spTree>
    <p:extLst>
      <p:ext uri="{BB962C8B-B14F-4D97-AF65-F5344CB8AC3E}">
        <p14:creationId xmlns:p14="http://schemas.microsoft.com/office/powerpoint/2010/main" val="725857596"/>
      </p:ext>
    </p:extLst>
  </p:cSld>
  <p:clrMapOvr>
    <a:masterClrMapping/>
  </p:clrMapOvr>
  <p:extLst>
    <p:ext uri="{DCECCB84-F9BA-43D5-87BE-67443E8EF086}">
      <p15:sldGuideLst xmlns:p15="http://schemas.microsoft.com/office/powerpoint/2012/main">
        <p15:guide id="1" orient="horz" pos="228" userDrawn="1">
          <p15:clr>
            <a:srgbClr val="FBAE40"/>
          </p15:clr>
        </p15:guide>
        <p15:guide id="2" pos="264" userDrawn="1">
          <p15:clr>
            <a:srgbClr val="FBAE40"/>
          </p15:clr>
        </p15:guide>
        <p15:guide id="3" pos="1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6878"/>
            <a:ext cx="2057400" cy="3816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726878"/>
            <a:ext cx="6019800" cy="3816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76940"/>
            <a:ext cx="4038600" cy="31347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6941"/>
            <a:ext cx="4038600" cy="3143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6920"/>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6741"/>
            <a:ext cx="4040188" cy="275517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6920"/>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56741"/>
            <a:ext cx="4041775" cy="27718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815261A5-F588-D34E-A84B-E514DA90C9A0}" type="slidenum">
              <a:rPr lang="en-US"/>
              <a:pPr>
                <a:defRPr/>
              </a:pPr>
              <a:t>‹#›</a:t>
            </a:fld>
            <a:endParaRPr lang="en-US"/>
          </a:p>
        </p:txBody>
      </p:sp>
      <p:sp>
        <p:nvSpPr>
          <p:cNvPr id="8" name="Title 1"/>
          <p:cNvSpPr>
            <a:spLocks noGrp="1"/>
          </p:cNvSpPr>
          <p:nvPr>
            <p:ph type="title"/>
          </p:nvPr>
        </p:nvSpPr>
        <p:spPr>
          <a:xfrm>
            <a:off x="457200" y="707850"/>
            <a:ext cx="8229600" cy="606029"/>
          </a:xfrm>
        </p:spPr>
        <p:txBody>
          <a:bodyPr/>
          <a:lstStyle/>
          <a:p>
            <a:r>
              <a:rPr lang="en-US"/>
              <a:t>Click to edit Master title style</a:t>
            </a:r>
            <a:endParaRPr lang="en-US" dirty="0"/>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81022"/>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1023"/>
            <a:ext cx="5111750" cy="39141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2561"/>
            <a:ext cx="3008313" cy="304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51943"/>
            <a:ext cx="5486400" cy="27937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6553200" y="4683919"/>
            <a:ext cx="2133600" cy="357188"/>
          </a:xfrm>
          <a:prstGeom prst="rect">
            <a:avLst/>
          </a:prstGeom>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Rectangle 3"/>
          <p:cNvSpPr>
            <a:spLocks noGrp="1" noChangeArrowheads="1"/>
          </p:cNvSpPr>
          <p:nvPr>
            <p:ph type="body" idx="1"/>
          </p:nvPr>
        </p:nvSpPr>
        <p:spPr bwMode="auto">
          <a:xfrm>
            <a:off x="457200" y="1393650"/>
            <a:ext cx="8229600" cy="3184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0" y="558800"/>
            <a:ext cx="9144000" cy="6350"/>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13">
            <a:extLst>
              <a:ext uri="{28A0092B-C50C-407E-A947-70E740481C1C}">
                <a14:useLocalDpi xmlns:a14="http://schemas.microsoft.com/office/drawing/2010/main" val="0"/>
              </a:ext>
            </a:extLst>
          </a:blip>
          <a:srcRect/>
          <a:stretch/>
        </p:blipFill>
        <p:spPr>
          <a:xfrm>
            <a:off x="409173" y="137514"/>
            <a:ext cx="1404153" cy="375082"/>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research.njms.rutgers.edu/redcap" TargetMode="External"/><Relationship Id="rId7" Type="http://schemas.openxmlformats.org/officeDocument/2006/relationships/hyperlink" Target="https://projectredcap.org/resources/citation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njmsuhcc.umdnj.edu/redcap3/index.php?action=training" TargetMode="External"/><Relationship Id="rId5" Type="http://schemas.openxmlformats.org/officeDocument/2006/relationships/hyperlink" Target="https://njmsuhcc.umdnj.edu/redcap/index.php?action=help" TargetMode="External"/><Relationship Id="rId4" Type="http://schemas.openxmlformats.org/officeDocument/2006/relationships/hyperlink" Target="https://research.njms.rutgers.edu/redcap/index.php?action=traini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redcap@njms.rutgers.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hw289@njms.rutger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ulseitmagazine.com.au/news/australian-ehealth/5534-royal-melbourne-harnesses-redcap-for-home-monitoring-during-covid-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F0B208C-B348-4E74-A97A-68D6C12C1EBF}"/>
              </a:ext>
            </a:extLst>
          </p:cNvPr>
          <p:cNvSpPr txBox="1">
            <a:spLocks noChangeArrowheads="1"/>
          </p:cNvSpPr>
          <p:nvPr/>
        </p:nvSpPr>
        <p:spPr bwMode="auto">
          <a:xfrm>
            <a:off x="1282326" y="2116941"/>
            <a:ext cx="8001160" cy="35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fontScale="25000" lnSpcReduction="20000"/>
          </a:bodyPr>
          <a:lstStyle>
            <a:lvl1pPr algn="ctr" rtl="0" eaLnBrk="1" fontAlgn="base" hangingPunct="1">
              <a:spcBef>
                <a:spcPct val="0"/>
              </a:spcBef>
              <a:spcAft>
                <a:spcPct val="0"/>
              </a:spcAft>
              <a:defRPr sz="4400">
                <a:solidFill>
                  <a:schemeClr val="tx1"/>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kern="0" dirty="0" err="1"/>
              <a:t>REDCap</a:t>
            </a:r>
            <a:r>
              <a:rPr lang="en-US" kern="0" dirty="0"/>
              <a:t> </a:t>
            </a:r>
            <a:r>
              <a:rPr lang="en-US" sz="9600" kern="0" dirty="0"/>
              <a:t>for Research Data Collection and Management</a:t>
            </a:r>
          </a:p>
        </p:txBody>
      </p:sp>
      <p:sp>
        <p:nvSpPr>
          <p:cNvPr id="9" name="Rectangle 3">
            <a:extLst>
              <a:ext uri="{FF2B5EF4-FFF2-40B4-BE49-F238E27FC236}">
                <a16:creationId xmlns:a16="http://schemas.microsoft.com/office/drawing/2014/main" id="{61082964-368D-4DCB-BF17-EAFB10A53CA2}"/>
              </a:ext>
            </a:extLst>
          </p:cNvPr>
          <p:cNvSpPr txBox="1">
            <a:spLocks noChangeArrowheads="1"/>
          </p:cNvSpPr>
          <p:nvPr/>
        </p:nvSpPr>
        <p:spPr>
          <a:xfrm>
            <a:off x="2580388" y="2539509"/>
            <a:ext cx="4663560" cy="595578"/>
          </a:xfrm>
          <a:prstGeom prst="rect">
            <a:avLst/>
          </a:prstGeom>
        </p:spPr>
        <p:txBody>
          <a:bodyPr wrap="square" anchor="t">
            <a:normAutofit fontScale="92500"/>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i="1" kern="0" dirty="0"/>
              <a:t>Advanced User Session for NJACTS</a:t>
            </a:r>
          </a:p>
        </p:txBody>
      </p:sp>
      <p:sp>
        <p:nvSpPr>
          <p:cNvPr id="12" name="TextBox 11">
            <a:extLst>
              <a:ext uri="{FF2B5EF4-FFF2-40B4-BE49-F238E27FC236}">
                <a16:creationId xmlns:a16="http://schemas.microsoft.com/office/drawing/2014/main" id="{19D82691-587E-4C39-B337-C31EAEF9371A}"/>
              </a:ext>
            </a:extLst>
          </p:cNvPr>
          <p:cNvSpPr txBox="1"/>
          <p:nvPr/>
        </p:nvSpPr>
        <p:spPr>
          <a:xfrm>
            <a:off x="3535129" y="4518442"/>
            <a:ext cx="2245659" cy="369332"/>
          </a:xfrm>
          <a:prstGeom prst="rect">
            <a:avLst/>
          </a:prstGeom>
          <a:noFill/>
        </p:spPr>
        <p:txBody>
          <a:bodyPr wrap="square">
            <a:spAutoFit/>
          </a:bodyPr>
          <a:lstStyle/>
          <a:p>
            <a:r>
              <a:rPr lang="en-US" sz="1800" kern="0"/>
              <a:t>December </a:t>
            </a:r>
            <a:r>
              <a:rPr lang="en-US" sz="1800" kern="0" dirty="0"/>
              <a:t>9, 2020</a:t>
            </a:r>
          </a:p>
        </p:txBody>
      </p:sp>
      <p:pic>
        <p:nvPicPr>
          <p:cNvPr id="2" name="Picture 3">
            <a:extLst>
              <a:ext uri="{FF2B5EF4-FFF2-40B4-BE49-F238E27FC236}">
                <a16:creationId xmlns:a16="http://schemas.microsoft.com/office/drawing/2014/main" id="{D4FBE943-8925-444B-8821-DB43F1E4D9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97" y="1874664"/>
            <a:ext cx="2000041" cy="69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1EDE60B-7063-4CDE-9EE3-648B7279C8B8}"/>
              </a:ext>
            </a:extLst>
          </p:cNvPr>
          <p:cNvSpPr txBox="1"/>
          <p:nvPr/>
        </p:nvSpPr>
        <p:spPr>
          <a:xfrm>
            <a:off x="2580388" y="3608522"/>
            <a:ext cx="3964483" cy="769441"/>
          </a:xfrm>
          <a:prstGeom prst="rect">
            <a:avLst/>
          </a:prstGeom>
          <a:noFill/>
        </p:spPr>
        <p:txBody>
          <a:bodyPr wrap="none" rtlCol="0">
            <a:spAutoFit/>
          </a:bodyPr>
          <a:lstStyle/>
          <a:p>
            <a:pPr algn="ctr"/>
            <a:r>
              <a:rPr lang="en-US" sz="1600" dirty="0">
                <a:solidFill>
                  <a:schemeClr val="bg2">
                    <a:lumMod val="50000"/>
                  </a:schemeClr>
                </a:solidFill>
              </a:rPr>
              <a:t>Han Wu, MS</a:t>
            </a:r>
          </a:p>
          <a:p>
            <a:pPr algn="ctr"/>
            <a:r>
              <a:rPr lang="en-US" sz="1400" dirty="0">
                <a:solidFill>
                  <a:schemeClr val="tx2">
                    <a:lumMod val="65000"/>
                    <a:lumOff val="35000"/>
                  </a:schemeClr>
                </a:solidFill>
              </a:rPr>
              <a:t>Data Architect</a:t>
            </a:r>
          </a:p>
          <a:p>
            <a:pPr algn="ctr"/>
            <a:r>
              <a:rPr lang="en-US" sz="1400" dirty="0">
                <a:solidFill>
                  <a:schemeClr val="tx2">
                    <a:lumMod val="65000"/>
                    <a:lumOff val="35000"/>
                  </a:schemeClr>
                </a:solidFill>
              </a:rPr>
              <a:t>Office of Research, New Jersey Medical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2.png">
            <a:extLst>
              <a:ext uri="{FF2B5EF4-FFF2-40B4-BE49-F238E27FC236}">
                <a16:creationId xmlns:a16="http://schemas.microsoft.com/office/drawing/2014/main" id="{3C4AC0FE-42EF-4868-904A-BF0962171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2796791"/>
            <a:ext cx="4406044" cy="1212504"/>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3.png">
            <a:extLst>
              <a:ext uri="{FF2B5EF4-FFF2-40B4-BE49-F238E27FC236}">
                <a16:creationId xmlns:a16="http://schemas.microsoft.com/office/drawing/2014/main" id="{F83BDFFE-2D17-4358-B9AF-DB92A064D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845" y="2796791"/>
            <a:ext cx="4272931" cy="1202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8D6BD0A2-2520-4C13-837D-0D61E85455AF}"/>
              </a:ext>
            </a:extLst>
          </p:cNvPr>
          <p:cNvSpPr>
            <a:spLocks noChangeArrowheads="1"/>
          </p:cNvSpPr>
          <p:nvPr/>
        </p:nvSpPr>
        <p:spPr bwMode="auto">
          <a:xfrm>
            <a:off x="152400" y="61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6AE4C4E-30D2-45D8-B41D-87C976975D4E}"/>
              </a:ext>
            </a:extLst>
          </p:cNvPr>
          <p:cNvSpPr txBox="1"/>
          <p:nvPr/>
        </p:nvSpPr>
        <p:spPr>
          <a:xfrm>
            <a:off x="1768098" y="1922597"/>
            <a:ext cx="5912603" cy="461665"/>
          </a:xfrm>
          <a:prstGeom prst="rect">
            <a:avLst/>
          </a:prstGeom>
          <a:noFill/>
        </p:spPr>
        <p:txBody>
          <a:bodyPr wrap="square">
            <a:spAutoFit/>
          </a:body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Default style vs Enhanced style</a:t>
            </a:r>
          </a:p>
        </p:txBody>
      </p:sp>
      <p:sp>
        <p:nvSpPr>
          <p:cNvPr id="9" name="TextBox 8">
            <a:extLst>
              <a:ext uri="{FF2B5EF4-FFF2-40B4-BE49-F238E27FC236}">
                <a16:creationId xmlns:a16="http://schemas.microsoft.com/office/drawing/2014/main" id="{DD9CCA4A-1921-4157-B87B-8B9C51370AA8}"/>
              </a:ext>
            </a:extLst>
          </p:cNvPr>
          <p:cNvSpPr txBox="1"/>
          <p:nvPr/>
        </p:nvSpPr>
        <p:spPr>
          <a:xfrm>
            <a:off x="323386" y="571563"/>
            <a:ext cx="4616604" cy="461665"/>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rPr>
              <a:t>Enhanced Form Design</a:t>
            </a:r>
            <a:endParaRPr lang="en-US" dirty="0"/>
          </a:p>
        </p:txBody>
      </p:sp>
    </p:spTree>
    <p:extLst>
      <p:ext uri="{BB962C8B-B14F-4D97-AF65-F5344CB8AC3E}">
        <p14:creationId xmlns:p14="http://schemas.microsoft.com/office/powerpoint/2010/main" val="181451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sz="2400" dirty="0">
                <a:effectLst/>
                <a:latin typeface="Calibri" panose="020F0502020204030204" pitchFamily="34" charset="0"/>
                <a:ea typeface="Calibri" panose="020F0502020204030204" pitchFamily="34" charset="0"/>
              </a:rPr>
              <a:t>Survey Queue and Branching Logic</a:t>
            </a:r>
            <a:endParaRPr lang="en-US" sz="2400" dirty="0"/>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90065" y="1975806"/>
            <a:ext cx="7496735" cy="1853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marR="295910" indent="-457200">
              <a:buFont typeface="+mj-lt"/>
              <a:buAutoNum type="arabicPeriod"/>
            </a:pPr>
            <a:r>
              <a:rPr lang="en-US" sz="2000" i="1" dirty="0">
                <a:solidFill>
                  <a:srgbClr val="2E74B5"/>
                </a:solidFill>
                <a:latin typeface="Calibri Light" panose="020F0302020204030204" pitchFamily="34" charset="0"/>
                <a:cs typeface="Calibri" panose="020F0502020204030204" pitchFamily="34" charset="0"/>
              </a:rPr>
              <a:t>How to deal with multi-survey project</a:t>
            </a:r>
          </a:p>
          <a:p>
            <a:pPr marL="457200" marR="295910" indent="-457200">
              <a:buFont typeface="+mj-lt"/>
              <a:buAutoNum type="arabicPeriod"/>
            </a:pPr>
            <a:r>
              <a:rPr lang="en-US" sz="20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understand how to use Survey Queue, optionally adding Branching Logics/Conditions </a:t>
            </a:r>
            <a:endParaRPr lang="en-US" sz="2000" i="1" dirty="0">
              <a:solidFill>
                <a:srgbClr val="2E74B5"/>
              </a:solidFill>
              <a:latin typeface="Calibri Light" panose="020F0302020204030204" pitchFamily="34" charset="0"/>
              <a:cs typeface="Calibri" panose="020F0502020204030204" pitchFamily="34" charset="0"/>
            </a:endParaRPr>
          </a:p>
          <a:p>
            <a:pPr marL="457200" marR="295910" indent="-457200">
              <a:buFont typeface="+mj-lt"/>
              <a:buAutoNum type="arabicPeriod"/>
            </a:pPr>
            <a:endParaRPr lang="en-US" sz="2400" kern="0" dirty="0">
              <a:latin typeface="Arial" charset="0"/>
            </a:endParaRPr>
          </a:p>
        </p:txBody>
      </p:sp>
    </p:spTree>
    <p:extLst>
      <p:ext uri="{BB962C8B-B14F-4D97-AF65-F5344CB8AC3E}">
        <p14:creationId xmlns:p14="http://schemas.microsoft.com/office/powerpoint/2010/main" val="266891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Using STOP action</a:t>
            </a:r>
            <a:endPar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rPr>
              <a:t>Survey Notifications (for team)</a:t>
            </a:r>
          </a:p>
          <a:p>
            <a:pPr marL="457200" indent="-457200">
              <a:buFont typeface="+mj-lt"/>
              <a:buAutoNum type="arabicPeriod"/>
            </a:pPr>
            <a:r>
              <a:rPr lang="en-US" sz="20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Survey Queue (for multiple survey forms)</a:t>
            </a:r>
          </a:p>
        </p:txBody>
      </p:sp>
      <p:sp>
        <p:nvSpPr>
          <p:cNvPr id="3" name="Title 1">
            <a:extLst>
              <a:ext uri="{FF2B5EF4-FFF2-40B4-BE49-F238E27FC236}">
                <a16:creationId xmlns:a16="http://schemas.microsoft.com/office/drawing/2014/main" id="{CAB2A62D-EB47-47B3-99FE-6531F2F6D4DC}"/>
              </a:ext>
            </a:extLst>
          </p:cNvPr>
          <p:cNvSpPr>
            <a:spLocks noGrp="1"/>
          </p:cNvSpPr>
          <p:nvPr>
            <p:ph type="title"/>
          </p:nvPr>
        </p:nvSpPr>
        <p:spPr>
          <a:xfrm>
            <a:off x="457200" y="707850"/>
            <a:ext cx="8229600" cy="606029"/>
          </a:xfrm>
        </p:spPr>
        <p:txBody>
          <a:bodyPr/>
          <a:lstStyle/>
          <a:p>
            <a:r>
              <a:rPr lang="en-US" sz="2400" dirty="0">
                <a:effectLst/>
                <a:latin typeface="Calibri" panose="020F0502020204030204" pitchFamily="34" charset="0"/>
                <a:ea typeface="Calibri" panose="020F0502020204030204" pitchFamily="34" charset="0"/>
              </a:rPr>
              <a:t>Survey Queue and Branching Logic</a:t>
            </a:r>
            <a:endParaRPr lang="en-US" sz="2400" dirty="0"/>
          </a:p>
        </p:txBody>
      </p:sp>
    </p:spTree>
    <p:extLst>
      <p:ext uri="{BB962C8B-B14F-4D97-AF65-F5344CB8AC3E}">
        <p14:creationId xmlns:p14="http://schemas.microsoft.com/office/powerpoint/2010/main" val="4845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190065" y="1700147"/>
            <a:ext cx="7496735" cy="3053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a:buFont typeface="Wingdings" panose="05000000000000000000" pitchFamily="2" charset="2"/>
              <a:buChar char="q"/>
            </a:pPr>
            <a:endParaRPr lang="en-US" sz="18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tabLst>
                <a:tab pos="898525" algn="l"/>
                <a:tab pos="899160" algn="l"/>
              </a:tabLst>
            </a:pPr>
            <a:r>
              <a:rPr lang="en-US" sz="1800" dirty="0">
                <a:solidFill>
                  <a:srgbClr val="2E74B5"/>
                </a:solidFill>
                <a:latin typeface="Calibri Light" panose="020F0302020204030204" pitchFamily="34" charset="0"/>
                <a:cs typeface="Calibri" panose="020F0502020204030204" pitchFamily="34" charset="0"/>
              </a:rPr>
              <a:t>A landing page for many surveys</a:t>
            </a:r>
          </a:p>
          <a:p>
            <a:pPr>
              <a:buFont typeface="Wingdings" panose="05000000000000000000" pitchFamily="2" charset="2"/>
              <a:buChar char="q"/>
              <a:tabLst>
                <a:tab pos="898525" algn="l"/>
                <a:tab pos="899160" algn="l"/>
              </a:tabLst>
            </a:pPr>
            <a:r>
              <a:rPr lang="en-US" sz="1800" dirty="0">
                <a:solidFill>
                  <a:srgbClr val="2E74B5"/>
                </a:solidFill>
                <a:latin typeface="Calibri Light" panose="020F0302020204030204" pitchFamily="34" charset="0"/>
                <a:cs typeface="Calibri" panose="020F0502020204030204" pitchFamily="34" charset="0"/>
              </a:rPr>
              <a:t>Survey based branching logic</a:t>
            </a:r>
          </a:p>
          <a:p>
            <a:pPr>
              <a:buFont typeface="Wingdings" panose="05000000000000000000" pitchFamily="2" charset="2"/>
              <a:buChar char="q"/>
              <a:tabLst>
                <a:tab pos="898525" algn="l"/>
                <a:tab pos="899160" algn="l"/>
              </a:tabLst>
            </a:pPr>
            <a:r>
              <a:rPr lang="en-US" sz="1800" dirty="0">
                <a:solidFill>
                  <a:srgbClr val="2E74B5"/>
                </a:solidFill>
                <a:latin typeface="Calibri Light" panose="020F0302020204030204" pitchFamily="34" charset="0"/>
                <a:cs typeface="Calibri" panose="020F0502020204030204" pitchFamily="34" charset="0"/>
              </a:rPr>
              <a:t>Ability to define logic across event</a:t>
            </a:r>
          </a:p>
          <a:p>
            <a:pPr>
              <a:buFont typeface="Wingdings" panose="05000000000000000000" pitchFamily="2" charset="2"/>
              <a:buChar char="q"/>
            </a:pPr>
            <a:endParaRPr lang="en-US" sz="1800"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CAB2A62D-EB47-47B3-99FE-6531F2F6D4DC}"/>
              </a:ext>
            </a:extLst>
          </p:cNvPr>
          <p:cNvSpPr>
            <a:spLocks noGrp="1"/>
          </p:cNvSpPr>
          <p:nvPr>
            <p:ph type="title"/>
          </p:nvPr>
        </p:nvSpPr>
        <p:spPr>
          <a:xfrm>
            <a:off x="457200" y="707850"/>
            <a:ext cx="8229600" cy="606029"/>
          </a:xfrm>
        </p:spPr>
        <p:txBody>
          <a:bodyPr/>
          <a:lstStyle/>
          <a:p>
            <a:r>
              <a:rPr lang="en-US" sz="2400" dirty="0">
                <a:effectLst/>
                <a:latin typeface="Calibri" panose="020F0502020204030204" pitchFamily="34" charset="0"/>
                <a:ea typeface="Calibri" panose="020F0502020204030204" pitchFamily="34" charset="0"/>
              </a:rPr>
              <a:t>Survey Queue and Branching Logic</a:t>
            </a:r>
            <a:endParaRPr lang="en-US" sz="2400" dirty="0"/>
          </a:p>
        </p:txBody>
      </p:sp>
    </p:spTree>
    <p:extLst>
      <p:ext uri="{BB962C8B-B14F-4D97-AF65-F5344CB8AC3E}">
        <p14:creationId xmlns:p14="http://schemas.microsoft.com/office/powerpoint/2010/main" val="233628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sz="2400" dirty="0">
                <a:effectLst/>
                <a:latin typeface="Calibri" panose="020F0502020204030204" pitchFamily="34" charset="0"/>
                <a:ea typeface="Calibri" panose="020F0502020204030204" pitchFamily="34" charset="0"/>
              </a:rPr>
              <a:t>Collecting data at multiple Timepoints</a:t>
            </a:r>
            <a:endParaRPr lang="en-US" sz="2400" dirty="0"/>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90065" y="1975806"/>
            <a:ext cx="7496735" cy="1853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marR="295910" indent="-457200">
              <a:buFont typeface="+mj-lt"/>
              <a:buAutoNum type="arabicPeriod"/>
            </a:pPr>
            <a:r>
              <a:rPr lang="en-US" sz="2400" i="1" dirty="0">
                <a:solidFill>
                  <a:srgbClr val="2E74B5"/>
                </a:solidFill>
                <a:latin typeface="Calibri Light" panose="020F0302020204030204" pitchFamily="34" charset="0"/>
                <a:cs typeface="Calibri" panose="020F0502020204030204" pitchFamily="34" charset="0"/>
              </a:rPr>
              <a:t>Understand Longitudinal and Repeating Instruments</a:t>
            </a:r>
          </a:p>
          <a:p>
            <a:pPr marL="457200" marR="29591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Understand what is Arms, how to define events</a:t>
            </a:r>
            <a:endParaRPr lang="en-US" sz="2400" kern="0" dirty="0">
              <a:latin typeface="Arial" charset="0"/>
            </a:endParaRPr>
          </a:p>
        </p:txBody>
      </p:sp>
    </p:spTree>
    <p:extLst>
      <p:ext uri="{BB962C8B-B14F-4D97-AF65-F5344CB8AC3E}">
        <p14:creationId xmlns:p14="http://schemas.microsoft.com/office/powerpoint/2010/main" val="85978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CD55370-1E2B-4277-A68E-FECAD5D9CDF9}"/>
              </a:ext>
            </a:extLst>
          </p:cNvPr>
          <p:cNvSpPr txBox="1">
            <a:spLocks noChangeArrowheads="1"/>
          </p:cNvSpPr>
          <p:nvPr/>
        </p:nvSpPr>
        <p:spPr bwMode="auto">
          <a:xfrm>
            <a:off x="1099235" y="1353258"/>
            <a:ext cx="5073472" cy="449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Multiple Survey per Project</a:t>
            </a:r>
            <a:endParaRPr lang="en-US" sz="2000" dirty="0">
              <a:solidFill>
                <a:srgbClr val="2E74B5"/>
              </a:solidFill>
              <a:latin typeface="Calibri Light" panose="020F03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697A5C8-97C2-47EC-8B50-22B2211EA2E0}"/>
              </a:ext>
            </a:extLst>
          </p:cNvPr>
          <p:cNvPicPr>
            <a:picLocks noChangeAspect="1" noChangeArrowheads="1"/>
          </p:cNvPicPr>
          <p:nvPr/>
        </p:nvPicPr>
        <p:blipFill>
          <a:blip r:embed="rId3" cstate="print"/>
          <a:srcRect l="17696" t="19351" r="18159" b="22829"/>
          <a:stretch>
            <a:fillRect/>
          </a:stretch>
        </p:blipFill>
        <p:spPr bwMode="auto">
          <a:xfrm>
            <a:off x="981111" y="1950667"/>
            <a:ext cx="6062802" cy="3074097"/>
          </a:xfrm>
          <a:prstGeom prst="rect">
            <a:avLst/>
          </a:prstGeom>
          <a:noFill/>
          <a:ln w="9525">
            <a:noFill/>
            <a:miter lim="800000"/>
            <a:headEnd/>
            <a:tailEnd/>
          </a:ln>
        </p:spPr>
      </p:pic>
      <p:sp>
        <p:nvSpPr>
          <p:cNvPr id="7" name="Title 1">
            <a:extLst>
              <a:ext uri="{FF2B5EF4-FFF2-40B4-BE49-F238E27FC236}">
                <a16:creationId xmlns:a16="http://schemas.microsoft.com/office/drawing/2014/main" id="{FCB7BE12-8D8D-409F-99EC-E9DC5A03EB94}"/>
              </a:ext>
            </a:extLst>
          </p:cNvPr>
          <p:cNvSpPr>
            <a:spLocks noGrp="1"/>
          </p:cNvSpPr>
          <p:nvPr>
            <p:ph type="title"/>
          </p:nvPr>
        </p:nvSpPr>
        <p:spPr>
          <a:xfrm>
            <a:off x="457200" y="707850"/>
            <a:ext cx="8229600" cy="606029"/>
          </a:xfrm>
        </p:spPr>
        <p:txBody>
          <a:bodyPr/>
          <a:lstStyle/>
          <a:p>
            <a:r>
              <a:rPr lang="en-US" sz="2400" dirty="0">
                <a:effectLst/>
                <a:latin typeface="Calibri" panose="020F0502020204030204" pitchFamily="34" charset="0"/>
                <a:ea typeface="Calibri" panose="020F0502020204030204" pitchFamily="34" charset="0"/>
              </a:rPr>
              <a:t>Collecting data at multiple Timepoints</a:t>
            </a:r>
            <a:endParaRPr lang="en-US" sz="2400" dirty="0"/>
          </a:p>
        </p:txBody>
      </p:sp>
    </p:spTree>
    <p:extLst>
      <p:ext uri="{BB962C8B-B14F-4D97-AF65-F5344CB8AC3E}">
        <p14:creationId xmlns:p14="http://schemas.microsoft.com/office/powerpoint/2010/main" val="86940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2" y="1360448"/>
            <a:ext cx="7337270" cy="918557"/>
          </a:xfrm>
        </p:spPr>
        <p:txBody>
          <a:bodyPr/>
          <a:lstStyle/>
          <a:p>
            <a:r>
              <a:rPr lang="en-US" sz="2000" dirty="0"/>
              <a:t>Before repeating instruments: two choices for project design</a:t>
            </a:r>
          </a:p>
        </p:txBody>
      </p:sp>
      <p:sp>
        <p:nvSpPr>
          <p:cNvPr id="3" name="Content Placeholder 2"/>
          <p:cNvSpPr>
            <a:spLocks noGrp="1"/>
          </p:cNvSpPr>
          <p:nvPr>
            <p:ph idx="1"/>
          </p:nvPr>
        </p:nvSpPr>
        <p:spPr>
          <a:xfrm>
            <a:off x="1246788" y="2472293"/>
            <a:ext cx="6231731" cy="2062536"/>
          </a:xfrm>
        </p:spPr>
        <p:txBody>
          <a:bodyPr>
            <a:normAutofit/>
          </a:bodyPr>
          <a:lstStyle/>
          <a:p>
            <a:pPr>
              <a:buFont typeface="Wingdings" panose="05000000000000000000" pitchFamily="2" charset="2"/>
              <a:buChar char="q"/>
            </a:pPr>
            <a:r>
              <a:rPr lang="en-US" sz="1800" dirty="0"/>
              <a:t>Classic Project: only one of each instrument</a:t>
            </a:r>
          </a:p>
          <a:p>
            <a:pPr lvl="1">
              <a:buFont typeface="Wingdings" panose="05000000000000000000" pitchFamily="2" charset="2"/>
              <a:buChar char="v"/>
            </a:pPr>
            <a:r>
              <a:rPr lang="en-US" dirty="0"/>
              <a:t>But you can always make a copy of an instrument</a:t>
            </a:r>
          </a:p>
          <a:p>
            <a:pPr lvl="1">
              <a:buFont typeface="Wingdings" panose="05000000000000000000" pitchFamily="2" charset="2"/>
              <a:buChar char="v"/>
            </a:pPr>
            <a:endParaRPr lang="en-US" dirty="0"/>
          </a:p>
          <a:p>
            <a:pPr>
              <a:buFont typeface="Wingdings" panose="05000000000000000000" pitchFamily="2" charset="2"/>
              <a:buChar char="q"/>
            </a:pPr>
            <a:r>
              <a:rPr lang="en-US" sz="1800" dirty="0"/>
              <a:t>Longitudinal Project: forms can live within a repeating container called an event</a:t>
            </a:r>
          </a:p>
        </p:txBody>
      </p:sp>
      <p:sp>
        <p:nvSpPr>
          <p:cNvPr id="4" name="Title 1">
            <a:extLst>
              <a:ext uri="{FF2B5EF4-FFF2-40B4-BE49-F238E27FC236}">
                <a16:creationId xmlns:a16="http://schemas.microsoft.com/office/drawing/2014/main" id="{3ADE5742-70EC-4A84-81BF-8AE0FF3989CB}"/>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182818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44" y="1940310"/>
            <a:ext cx="6231731" cy="622738"/>
          </a:xfrm>
        </p:spPr>
        <p:txBody>
          <a:bodyPr/>
          <a:lstStyle/>
          <a:p>
            <a:r>
              <a:rPr lang="en-US" sz="2000" dirty="0"/>
              <a:t>Switching to Longitudinal Project</a:t>
            </a:r>
          </a:p>
        </p:txBody>
      </p:sp>
      <p:pic>
        <p:nvPicPr>
          <p:cNvPr id="4" name="Picture 3"/>
          <p:cNvPicPr>
            <a:picLocks noChangeAspect="1"/>
          </p:cNvPicPr>
          <p:nvPr/>
        </p:nvPicPr>
        <p:blipFill>
          <a:blip r:embed="rId2"/>
          <a:stretch>
            <a:fillRect/>
          </a:stretch>
        </p:blipFill>
        <p:spPr>
          <a:xfrm>
            <a:off x="1570434" y="2745665"/>
            <a:ext cx="6000750" cy="2019300"/>
          </a:xfrm>
          <a:prstGeom prst="rect">
            <a:avLst/>
          </a:prstGeom>
        </p:spPr>
      </p:pic>
      <p:sp>
        <p:nvSpPr>
          <p:cNvPr id="5" name="Title 1">
            <a:extLst>
              <a:ext uri="{FF2B5EF4-FFF2-40B4-BE49-F238E27FC236}">
                <a16:creationId xmlns:a16="http://schemas.microsoft.com/office/drawing/2014/main" id="{7785DEF9-EFC1-4C36-AF6E-E9CE579A2039}"/>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197520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44" y="2594511"/>
            <a:ext cx="6231731" cy="622738"/>
          </a:xfrm>
        </p:spPr>
        <p:txBody>
          <a:bodyPr/>
          <a:lstStyle/>
          <a:p>
            <a:r>
              <a:rPr lang="en-US" sz="2000" dirty="0"/>
              <a:t>Setting up longitudinal project</a:t>
            </a:r>
          </a:p>
        </p:txBody>
      </p:sp>
      <p:pic>
        <p:nvPicPr>
          <p:cNvPr id="3" name="Picture 2"/>
          <p:cNvPicPr>
            <a:picLocks noChangeAspect="1"/>
          </p:cNvPicPr>
          <p:nvPr/>
        </p:nvPicPr>
        <p:blipFill>
          <a:blip r:embed="rId2"/>
          <a:stretch>
            <a:fillRect/>
          </a:stretch>
        </p:blipFill>
        <p:spPr>
          <a:xfrm>
            <a:off x="1568669" y="3275239"/>
            <a:ext cx="5728959" cy="1004376"/>
          </a:xfrm>
          <a:prstGeom prst="rect">
            <a:avLst/>
          </a:prstGeom>
        </p:spPr>
      </p:pic>
      <p:sp>
        <p:nvSpPr>
          <p:cNvPr id="6" name="TextBox 5"/>
          <p:cNvSpPr txBox="1"/>
          <p:nvPr/>
        </p:nvSpPr>
        <p:spPr>
          <a:xfrm>
            <a:off x="3160986" y="4004662"/>
            <a:ext cx="333746" cy="415498"/>
          </a:xfrm>
          <a:prstGeom prst="rect">
            <a:avLst/>
          </a:prstGeom>
          <a:noFill/>
        </p:spPr>
        <p:txBody>
          <a:bodyPr wrap="none" rtlCol="0">
            <a:spAutoFit/>
          </a:bodyPr>
          <a:lstStyle/>
          <a:p>
            <a:r>
              <a:rPr lang="en-US" sz="2100" b="1" dirty="0">
                <a:solidFill>
                  <a:srgbClr val="FF0000"/>
                </a:solidFill>
              </a:rPr>
              <a:t>1</a:t>
            </a:r>
          </a:p>
        </p:txBody>
      </p:sp>
      <p:sp>
        <p:nvSpPr>
          <p:cNvPr id="8" name="TextBox 7"/>
          <p:cNvSpPr txBox="1"/>
          <p:nvPr/>
        </p:nvSpPr>
        <p:spPr>
          <a:xfrm>
            <a:off x="4654769" y="4004662"/>
            <a:ext cx="333746" cy="415498"/>
          </a:xfrm>
          <a:prstGeom prst="rect">
            <a:avLst/>
          </a:prstGeom>
          <a:noFill/>
        </p:spPr>
        <p:txBody>
          <a:bodyPr wrap="none" rtlCol="0">
            <a:spAutoFit/>
          </a:bodyPr>
          <a:lstStyle/>
          <a:p>
            <a:r>
              <a:rPr lang="en-US" sz="2100" b="1" dirty="0">
                <a:solidFill>
                  <a:srgbClr val="FF0000"/>
                </a:solidFill>
              </a:rPr>
              <a:t>2</a:t>
            </a:r>
          </a:p>
        </p:txBody>
      </p:sp>
      <p:sp>
        <p:nvSpPr>
          <p:cNvPr id="7" name="Title 1">
            <a:extLst>
              <a:ext uri="{FF2B5EF4-FFF2-40B4-BE49-F238E27FC236}">
                <a16:creationId xmlns:a16="http://schemas.microsoft.com/office/drawing/2014/main" id="{242E706D-E96A-4AF5-9CE1-797A19E140BD}"/>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164867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44" y="1665248"/>
            <a:ext cx="6231731" cy="622738"/>
          </a:xfrm>
        </p:spPr>
        <p:txBody>
          <a:bodyPr/>
          <a:lstStyle/>
          <a:p>
            <a:r>
              <a:rPr lang="en-US" sz="2000" dirty="0"/>
              <a:t>1. Define events (and arms) </a:t>
            </a:r>
          </a:p>
        </p:txBody>
      </p:sp>
      <p:pic>
        <p:nvPicPr>
          <p:cNvPr id="4" name="Picture 3"/>
          <p:cNvPicPr>
            <a:picLocks noChangeAspect="1"/>
          </p:cNvPicPr>
          <p:nvPr/>
        </p:nvPicPr>
        <p:blipFill>
          <a:blip r:embed="rId2"/>
          <a:stretch>
            <a:fillRect/>
          </a:stretch>
        </p:blipFill>
        <p:spPr>
          <a:xfrm>
            <a:off x="1596053" y="2287986"/>
            <a:ext cx="5949512" cy="2487367"/>
          </a:xfrm>
          <a:prstGeom prst="rect">
            <a:avLst/>
          </a:prstGeom>
        </p:spPr>
      </p:pic>
      <p:sp>
        <p:nvSpPr>
          <p:cNvPr id="5" name="Title 1">
            <a:extLst>
              <a:ext uri="{FF2B5EF4-FFF2-40B4-BE49-F238E27FC236}">
                <a16:creationId xmlns:a16="http://schemas.microsoft.com/office/drawing/2014/main" id="{2B676C19-23ED-4546-A08C-D2A998956515}"/>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150540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a:xfrm>
            <a:off x="215590" y="824040"/>
            <a:ext cx="3278460" cy="489839"/>
          </a:xfrm>
        </p:spPr>
        <p:txBody>
          <a:bodyPr wrap="square" anchor="ctr">
            <a:normAutofit fontScale="90000"/>
          </a:bodyPr>
          <a:lstStyle/>
          <a:p>
            <a:pPr marL="537210" marR="295910">
              <a:spcBef>
                <a:spcPts val="720"/>
              </a:spcBef>
              <a:spcAft>
                <a:spcPts val="0"/>
              </a:spcAft>
            </a:pPr>
            <a:r>
              <a:rPr lang="en-US" sz="2800" dirty="0">
                <a:effectLst/>
                <a:latin typeface="Calibri" panose="020F0502020204030204" pitchFamily="34" charset="0"/>
                <a:ea typeface="Calibri" panose="020F0502020204030204" pitchFamily="34" charset="0"/>
              </a:rPr>
              <a:t>Advanced Use</a:t>
            </a:r>
          </a:p>
        </p:txBody>
      </p:sp>
      <p:sp>
        <p:nvSpPr>
          <p:cNvPr id="6" name="TextBox 5">
            <a:extLst>
              <a:ext uri="{FF2B5EF4-FFF2-40B4-BE49-F238E27FC236}">
                <a16:creationId xmlns:a16="http://schemas.microsoft.com/office/drawing/2014/main" id="{71CB1795-67D6-46ED-B5F0-3865EBBB03BD}"/>
              </a:ext>
            </a:extLst>
          </p:cNvPr>
          <p:cNvSpPr txBox="1"/>
          <p:nvPr/>
        </p:nvSpPr>
        <p:spPr>
          <a:xfrm>
            <a:off x="1363990" y="1865928"/>
            <a:ext cx="6709494" cy="2893100"/>
          </a:xfrm>
          <a:prstGeom prst="rect">
            <a:avLst/>
          </a:prstGeom>
          <a:noFill/>
        </p:spPr>
        <p:txBody>
          <a:bodyPr wrap="square">
            <a:spAutoFit/>
          </a:bodyPr>
          <a:lstStyle/>
          <a:p>
            <a:r>
              <a:rPr lang="en-US" sz="2400" dirty="0" err="1">
                <a:solidFill>
                  <a:srgbClr val="0070C0"/>
                </a:solidFill>
                <a:effectLst/>
                <a:latin typeface="Calibri" panose="020F0502020204030204" pitchFamily="34" charset="0"/>
                <a:ea typeface="Calibri" panose="020F0502020204030204" pitchFamily="34" charset="0"/>
              </a:rPr>
              <a:t>REDCap</a:t>
            </a:r>
            <a:r>
              <a:rPr lang="en-US" sz="2400" dirty="0">
                <a:solidFill>
                  <a:srgbClr val="0070C0"/>
                </a:solidFill>
                <a:effectLst/>
                <a:latin typeface="Calibri" panose="020F0502020204030204" pitchFamily="34" charset="0"/>
                <a:ea typeface="Calibri" panose="020F0502020204030204" pitchFamily="34" charset="0"/>
              </a:rPr>
              <a:t> can be lightweight, but can go BIG</a:t>
            </a:r>
          </a:p>
          <a:p>
            <a:endParaRPr lang="en-US" sz="1400" dirty="0">
              <a:effectLst/>
              <a:latin typeface="Calibri" panose="020F0502020204030204" pitchFamily="34" charset="0"/>
              <a:ea typeface="Calibri" panose="020F0502020204030204" pitchFamily="34" charset="0"/>
            </a:endParaRP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C</a:t>
            </a:r>
            <a:r>
              <a:rPr lang="en-US" sz="2000" dirty="0">
                <a:effectLst/>
                <a:latin typeface="Calibri" panose="020F0502020204030204" pitchFamily="34" charset="0"/>
                <a:ea typeface="Calibri" panose="020F0502020204030204" pitchFamily="34" charset="0"/>
              </a:rPr>
              <a:t>ompliance with 21 CFR Part 11, HIPAA</a:t>
            </a: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Small database -&gt; Large database in high complexity</a:t>
            </a:r>
          </a:p>
          <a:p>
            <a:pPr marL="800100" lvl="1" indent="-342900">
              <a:lnSpc>
                <a:spcPct val="150000"/>
              </a:lnSpc>
              <a:buFont typeface="Wingdings" panose="05000000000000000000" pitchFamily="2" charset="2"/>
              <a:buChar char="v"/>
            </a:pPr>
            <a:r>
              <a:rPr lang="en-US" sz="2000" dirty="0">
                <a:effectLst/>
                <a:latin typeface="Calibri" panose="020F0502020204030204" pitchFamily="34" charset="0"/>
                <a:ea typeface="Calibri" panose="020F0502020204030204" pitchFamily="34" charset="0"/>
              </a:rPr>
              <a:t>Feasible, Flexible and All-purpose</a:t>
            </a:r>
          </a:p>
          <a:p>
            <a:pPr marL="800100" lvl="1" indent="-342900">
              <a:lnSpc>
                <a:spcPct val="150000"/>
              </a:lnSpc>
              <a:buFont typeface="Wingdings" panose="05000000000000000000" pitchFamily="2" charset="2"/>
              <a:buChar char="v"/>
            </a:pPr>
            <a:r>
              <a:rPr lang="en-US" sz="2000" dirty="0">
                <a:latin typeface="Calibri" panose="020F0502020204030204" pitchFamily="34" charset="0"/>
                <a:ea typeface="Calibri" panose="020F0502020204030204" pitchFamily="34" charset="0"/>
              </a:rPr>
              <a:t>Serving all needs</a:t>
            </a:r>
            <a:endParaRPr lang="en-US" sz="20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v"/>
            </a:pPr>
            <a:endParaRPr lang="en-US" dirty="0"/>
          </a:p>
        </p:txBody>
      </p:sp>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72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44" y="2371488"/>
            <a:ext cx="6231731" cy="622738"/>
          </a:xfrm>
        </p:spPr>
        <p:txBody>
          <a:bodyPr/>
          <a:lstStyle/>
          <a:p>
            <a:r>
              <a:rPr lang="en-US" sz="2000" dirty="0"/>
              <a:t>2. Assign forms to events</a:t>
            </a:r>
          </a:p>
        </p:txBody>
      </p:sp>
      <p:pic>
        <p:nvPicPr>
          <p:cNvPr id="4" name="Picture 3"/>
          <p:cNvPicPr>
            <a:picLocks noChangeAspect="1"/>
          </p:cNvPicPr>
          <p:nvPr/>
        </p:nvPicPr>
        <p:blipFill>
          <a:blip r:embed="rId2"/>
          <a:stretch>
            <a:fillRect/>
          </a:stretch>
        </p:blipFill>
        <p:spPr>
          <a:xfrm>
            <a:off x="1553033" y="3104585"/>
            <a:ext cx="6074111" cy="1452652"/>
          </a:xfrm>
          <a:prstGeom prst="rect">
            <a:avLst/>
          </a:prstGeom>
        </p:spPr>
      </p:pic>
      <p:sp>
        <p:nvSpPr>
          <p:cNvPr id="5" name="Title 1">
            <a:extLst>
              <a:ext uri="{FF2B5EF4-FFF2-40B4-BE49-F238E27FC236}">
                <a16:creationId xmlns:a16="http://schemas.microsoft.com/office/drawing/2014/main" id="{CFABACC0-7F60-4C84-BF34-569652E91C38}"/>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172380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3" y="1727546"/>
            <a:ext cx="2566987" cy="465527"/>
          </a:xfrm>
          <a:noFill/>
          <a:ln>
            <a:noFill/>
          </a:ln>
        </p:spPr>
        <p:txBody>
          <a:bodyPr vert="horz" wrap="square" lIns="91440" tIns="45720" rIns="91440" bIns="45720" numCol="1" anchor="t" anchorCtr="0" compatLnSpc="1">
            <a:prstTxWarp prst="textNoShape">
              <a:avLst/>
            </a:prstTxWarp>
          </a:bodyPr>
          <a:lstStyle/>
          <a:p>
            <a:pPr>
              <a:spcBef>
                <a:spcPct val="20000"/>
              </a:spcBef>
            </a:pPr>
            <a:r>
              <a:rPr lang="en-US" sz="2400" b="1" i="1" kern="1200" dirty="0">
                <a:solidFill>
                  <a:srgbClr val="2E74B5"/>
                </a:solidFill>
                <a:latin typeface="Arial Black" panose="020B0A04020102020204" pitchFamily="34" charset="0"/>
                <a:cs typeface="Calibri" panose="020F0502020204030204" pitchFamily="34" charset="0"/>
              </a:rPr>
              <a:t>Arms</a:t>
            </a:r>
          </a:p>
        </p:txBody>
      </p:sp>
      <p:sp>
        <p:nvSpPr>
          <p:cNvPr id="5" name="Title 1">
            <a:extLst>
              <a:ext uri="{FF2B5EF4-FFF2-40B4-BE49-F238E27FC236}">
                <a16:creationId xmlns:a16="http://schemas.microsoft.com/office/drawing/2014/main" id="{CFABACC0-7F60-4C84-BF34-569652E91C38}"/>
              </a:ext>
            </a:extLst>
          </p:cNvPr>
          <p:cNvSpPr txBox="1">
            <a:spLocks/>
          </p:cNvSpPr>
          <p:nvPr/>
        </p:nvSpPr>
        <p:spPr bwMode="auto">
          <a:xfrm>
            <a:off x="457200" y="707850"/>
            <a:ext cx="8229600" cy="606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a:latin typeface="Calibri" panose="020F0502020204030204" pitchFamily="34" charset="0"/>
                <a:ea typeface="Calibri" panose="020F0502020204030204" pitchFamily="34" charset="0"/>
              </a:rPr>
              <a:t>Collecting data at multiple Timepoints</a:t>
            </a:r>
            <a:endParaRPr lang="en-US" sz="2400" kern="0" dirty="0"/>
          </a:p>
        </p:txBody>
      </p:sp>
      <p:sp>
        <p:nvSpPr>
          <p:cNvPr id="9" name="Content Placeholder 2">
            <a:extLst>
              <a:ext uri="{FF2B5EF4-FFF2-40B4-BE49-F238E27FC236}">
                <a16:creationId xmlns:a16="http://schemas.microsoft.com/office/drawing/2014/main" id="{88D9E978-A180-4EDF-8027-8E4629F67EB8}"/>
              </a:ext>
            </a:extLst>
          </p:cNvPr>
          <p:cNvSpPr>
            <a:spLocks noGrp="1"/>
          </p:cNvSpPr>
          <p:nvPr>
            <p:ph idx="1"/>
          </p:nvPr>
        </p:nvSpPr>
        <p:spPr>
          <a:xfrm>
            <a:off x="1945597" y="2373114"/>
            <a:ext cx="6231731" cy="2062536"/>
          </a:xfrm>
        </p:spPr>
        <p:txBody>
          <a:bodyPr>
            <a:normAutofit/>
          </a:bodyPr>
          <a:lstStyle/>
          <a:p>
            <a:pPr>
              <a:buFont typeface="Wingdings" panose="05000000000000000000" pitchFamily="2" charset="2"/>
              <a:buChar char="q"/>
            </a:pPr>
            <a:r>
              <a:rPr lang="en-US" sz="1800" dirty="0"/>
              <a:t>What is “Arm” in Redcap</a:t>
            </a:r>
            <a:endParaRPr lang="en-US" dirty="0"/>
          </a:p>
          <a:p>
            <a:pPr lvl="1">
              <a:buFont typeface="Wingdings" panose="05000000000000000000" pitchFamily="2" charset="2"/>
              <a:buChar char="v"/>
            </a:pPr>
            <a:endParaRPr lang="en-US" dirty="0"/>
          </a:p>
          <a:p>
            <a:pPr>
              <a:buFont typeface="Wingdings" panose="05000000000000000000" pitchFamily="2" charset="2"/>
              <a:buChar char="q"/>
            </a:pPr>
            <a:r>
              <a:rPr lang="en-US" sz="1800" dirty="0"/>
              <a:t>Why would I use Arms?</a:t>
            </a:r>
          </a:p>
          <a:p>
            <a:pPr lvl="1">
              <a:buFont typeface="Wingdings" panose="05000000000000000000" pitchFamily="2" charset="2"/>
              <a:buChar char="§"/>
            </a:pPr>
            <a:r>
              <a:rPr lang="en-US" sz="1400" dirty="0"/>
              <a:t>Intervention Group vs Control Group in clinical trial study</a:t>
            </a:r>
          </a:p>
          <a:p>
            <a:pPr lvl="1">
              <a:buFont typeface="Wingdings" panose="05000000000000000000" pitchFamily="2" charset="2"/>
              <a:buChar char="§"/>
            </a:pPr>
            <a:r>
              <a:rPr lang="en-US" sz="1400" dirty="0"/>
              <a:t>Case study: </a:t>
            </a:r>
            <a:r>
              <a:rPr lang="en-US" sz="1400" i="1" dirty="0">
                <a:effectLst/>
                <a:latin typeface="Calibri" panose="020F0502020204030204" pitchFamily="34" charset="0"/>
                <a:ea typeface="Calibri" panose="020F0502020204030204" pitchFamily="34" charset="0"/>
              </a:rPr>
              <a:t>using Arms to model the relationship between patients and their caregivers</a:t>
            </a:r>
            <a:endParaRPr lang="en-US" sz="14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p:txBody>
      </p:sp>
    </p:spTree>
    <p:extLst>
      <p:ext uri="{BB962C8B-B14F-4D97-AF65-F5344CB8AC3E}">
        <p14:creationId xmlns:p14="http://schemas.microsoft.com/office/powerpoint/2010/main" val="65092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62" y="4407829"/>
            <a:ext cx="3548236" cy="523559"/>
          </a:xfrm>
        </p:spPr>
        <p:txBody>
          <a:bodyPr/>
          <a:lstStyle/>
          <a:p>
            <a:r>
              <a:rPr lang="en-US" sz="1600" dirty="0"/>
              <a:t>Longitudinal Record Home Page</a:t>
            </a:r>
          </a:p>
        </p:txBody>
      </p:sp>
      <p:pic>
        <p:nvPicPr>
          <p:cNvPr id="5" name="Picture 4"/>
          <p:cNvPicPr>
            <a:picLocks noChangeAspect="1"/>
          </p:cNvPicPr>
          <p:nvPr/>
        </p:nvPicPr>
        <p:blipFill>
          <a:blip r:embed="rId2"/>
          <a:stretch>
            <a:fillRect/>
          </a:stretch>
        </p:blipFill>
        <p:spPr>
          <a:xfrm>
            <a:off x="1469813" y="1469561"/>
            <a:ext cx="5454869" cy="2918936"/>
          </a:xfrm>
          <a:prstGeom prst="rect">
            <a:avLst/>
          </a:prstGeom>
        </p:spPr>
      </p:pic>
      <p:sp>
        <p:nvSpPr>
          <p:cNvPr id="4" name="Title 1">
            <a:extLst>
              <a:ext uri="{FF2B5EF4-FFF2-40B4-BE49-F238E27FC236}">
                <a16:creationId xmlns:a16="http://schemas.microsoft.com/office/drawing/2014/main" id="{B0516A6C-6DEF-4AFC-8280-171D2860DE44}"/>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dirty="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3634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So what’s wrong with longitudinal project?</a:t>
            </a:r>
          </a:p>
        </p:txBody>
      </p:sp>
      <p:sp>
        <p:nvSpPr>
          <p:cNvPr id="3" name="Content Placeholder 2"/>
          <p:cNvSpPr>
            <a:spLocks noGrp="1"/>
          </p:cNvSpPr>
          <p:nvPr>
            <p:ph idx="1"/>
          </p:nvPr>
        </p:nvSpPr>
        <p:spPr>
          <a:xfrm>
            <a:off x="1454944" y="1699893"/>
            <a:ext cx="6231731" cy="2777978"/>
          </a:xfrm>
        </p:spPr>
        <p:txBody>
          <a:bodyPr>
            <a:normAutofit/>
          </a:bodyPr>
          <a:lstStyle/>
          <a:p>
            <a:pPr>
              <a:buFont typeface="+mj-lt"/>
              <a:buAutoNum type="arabicPeriod"/>
            </a:pPr>
            <a:r>
              <a:rPr lang="en-US" sz="1800" dirty="0"/>
              <a:t>Longitudinal projects impose a structure on data collection that make it </a:t>
            </a:r>
            <a:r>
              <a:rPr lang="en-US" sz="1800" b="1" dirty="0"/>
              <a:t>difficult to collect ad-hoc data</a:t>
            </a:r>
          </a:p>
          <a:p>
            <a:pPr>
              <a:buFont typeface="+mj-lt"/>
              <a:buAutoNum type="arabicPeriod"/>
            </a:pPr>
            <a:r>
              <a:rPr lang="en-US" sz="1800" dirty="0"/>
              <a:t>You </a:t>
            </a:r>
            <a:r>
              <a:rPr lang="en-US" sz="1800" b="1" dirty="0">
                <a:highlight>
                  <a:srgbClr val="C0C0C0"/>
                </a:highlight>
              </a:rPr>
              <a:t>must add an event</a:t>
            </a:r>
            <a:r>
              <a:rPr lang="en-US" sz="1800" dirty="0"/>
              <a:t> and add that form to the event (these are schema design operations) before you can capture data at a new </a:t>
            </a:r>
            <a:r>
              <a:rPr lang="en-US" sz="1800" dirty="0" err="1"/>
              <a:t>timepoint</a:t>
            </a:r>
            <a:endParaRPr lang="en-US" sz="1800" dirty="0"/>
          </a:p>
          <a:p>
            <a:pPr>
              <a:buFont typeface="+mj-lt"/>
              <a:buAutoNum type="arabicPeriod"/>
            </a:pPr>
            <a:r>
              <a:rPr lang="en-US" sz="1800" dirty="0"/>
              <a:t>Since longitudinal forms </a:t>
            </a:r>
            <a:r>
              <a:rPr lang="en-US" sz="1800" b="1" dirty="0">
                <a:highlight>
                  <a:srgbClr val="C0C0C0"/>
                </a:highlight>
              </a:rPr>
              <a:t>must repeat within their event containers</a:t>
            </a:r>
            <a:r>
              <a:rPr lang="en-US" sz="1800" dirty="0"/>
              <a:t>, it is clumsy to create forms that repeat independently of other forms</a:t>
            </a:r>
          </a:p>
        </p:txBody>
      </p:sp>
    </p:spTree>
    <p:extLst>
      <p:ext uri="{BB962C8B-B14F-4D97-AF65-F5344CB8AC3E}">
        <p14:creationId xmlns:p14="http://schemas.microsoft.com/office/powerpoint/2010/main" val="140557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E26E28-733D-43C5-9DDA-80CCEDC10018}"/>
              </a:ext>
            </a:extLst>
          </p:cNvPr>
          <p:cNvSpPr txBox="1">
            <a:spLocks/>
          </p:cNvSpPr>
          <p:nvPr/>
        </p:nvSpPr>
        <p:spPr bwMode="auto">
          <a:xfrm>
            <a:off x="457200" y="7078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dirty="0">
                <a:latin typeface="Calibri" panose="020F0502020204030204" pitchFamily="34" charset="0"/>
                <a:ea typeface="Calibri" panose="020F0502020204030204" pitchFamily="34" charset="0"/>
              </a:rPr>
              <a:t>Collecting data at multiple Timepoints</a:t>
            </a:r>
            <a:endParaRPr lang="en-US" sz="2400" kern="0" dirty="0"/>
          </a:p>
        </p:txBody>
      </p:sp>
      <p:pic>
        <p:nvPicPr>
          <p:cNvPr id="7" name="Picture 6">
            <a:extLst>
              <a:ext uri="{FF2B5EF4-FFF2-40B4-BE49-F238E27FC236}">
                <a16:creationId xmlns:a16="http://schemas.microsoft.com/office/drawing/2014/main" id="{825BBFD4-85DB-49E5-A787-907D936060F1}"/>
              </a:ext>
            </a:extLst>
          </p:cNvPr>
          <p:cNvPicPr>
            <a:picLocks noChangeAspect="1"/>
          </p:cNvPicPr>
          <p:nvPr/>
        </p:nvPicPr>
        <p:blipFill>
          <a:blip r:embed="rId2"/>
          <a:stretch>
            <a:fillRect/>
          </a:stretch>
        </p:blipFill>
        <p:spPr>
          <a:xfrm>
            <a:off x="36440" y="1522713"/>
            <a:ext cx="5079206" cy="1771650"/>
          </a:xfrm>
          <a:prstGeom prst="rect">
            <a:avLst/>
          </a:prstGeom>
        </p:spPr>
      </p:pic>
      <p:sp>
        <p:nvSpPr>
          <p:cNvPr id="13" name="Title 1">
            <a:extLst>
              <a:ext uri="{FF2B5EF4-FFF2-40B4-BE49-F238E27FC236}">
                <a16:creationId xmlns:a16="http://schemas.microsoft.com/office/drawing/2014/main" id="{DF1B26CE-B103-445D-A923-062714AACC6F}"/>
              </a:ext>
            </a:extLst>
          </p:cNvPr>
          <p:cNvSpPr txBox="1">
            <a:spLocks/>
          </p:cNvSpPr>
          <p:nvPr/>
        </p:nvSpPr>
        <p:spPr bwMode="auto">
          <a:xfrm>
            <a:off x="693283" y="3773051"/>
            <a:ext cx="3663127"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1600" kern="0" dirty="0">
                <a:latin typeface="Calibri" panose="020F0502020204030204" pitchFamily="34" charset="0"/>
                <a:ea typeface="Calibri" panose="020F0502020204030204" pitchFamily="34" charset="0"/>
              </a:rPr>
              <a:t>Introducing Repeating Instrument</a:t>
            </a:r>
            <a:endParaRPr lang="en-US" sz="1600" kern="0" dirty="0"/>
          </a:p>
        </p:txBody>
      </p:sp>
      <p:pic>
        <p:nvPicPr>
          <p:cNvPr id="14" name="Picture 13">
            <a:extLst>
              <a:ext uri="{FF2B5EF4-FFF2-40B4-BE49-F238E27FC236}">
                <a16:creationId xmlns:a16="http://schemas.microsoft.com/office/drawing/2014/main" id="{849FBFCF-321C-4D6E-BA72-B55AF5E6059A}"/>
              </a:ext>
            </a:extLst>
          </p:cNvPr>
          <p:cNvPicPr>
            <a:picLocks noChangeAspect="1"/>
          </p:cNvPicPr>
          <p:nvPr/>
        </p:nvPicPr>
        <p:blipFill>
          <a:blip r:embed="rId3"/>
          <a:stretch>
            <a:fillRect/>
          </a:stretch>
        </p:blipFill>
        <p:spPr>
          <a:xfrm>
            <a:off x="4627631" y="1225036"/>
            <a:ext cx="4400474" cy="3632732"/>
          </a:xfrm>
          <a:prstGeom prst="rect">
            <a:avLst/>
          </a:prstGeom>
        </p:spPr>
      </p:pic>
    </p:spTree>
    <p:extLst>
      <p:ext uri="{BB962C8B-B14F-4D97-AF65-F5344CB8AC3E}">
        <p14:creationId xmlns:p14="http://schemas.microsoft.com/office/powerpoint/2010/main" val="672783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72C2D-D1F0-4F02-B1E2-B83CCE82619A}"/>
              </a:ext>
            </a:extLst>
          </p:cNvPr>
          <p:cNvSpPr>
            <a:spLocks noGrp="1"/>
          </p:cNvSpPr>
          <p:nvPr>
            <p:ph type="title"/>
          </p:nvPr>
        </p:nvSpPr>
        <p:spPr>
          <a:xfrm>
            <a:off x="4657954" y="1889963"/>
            <a:ext cx="2739022" cy="606029"/>
          </a:xfrm>
        </p:spPr>
        <p:txBody>
          <a:bodyPr/>
          <a:lstStyle/>
          <a:p>
            <a:r>
              <a:rPr lang="en-US" sz="1600" dirty="0"/>
              <a:t>Adding instances</a:t>
            </a:r>
          </a:p>
        </p:txBody>
      </p:sp>
      <p:sp>
        <p:nvSpPr>
          <p:cNvPr id="8" name="Content Placeholder 7">
            <a:extLst>
              <a:ext uri="{FF2B5EF4-FFF2-40B4-BE49-F238E27FC236}">
                <a16:creationId xmlns:a16="http://schemas.microsoft.com/office/drawing/2014/main" id="{84189E74-EF7E-4557-97A4-7ECB7B914668}"/>
              </a:ext>
            </a:extLst>
          </p:cNvPr>
          <p:cNvSpPr>
            <a:spLocks noGrp="1"/>
          </p:cNvSpPr>
          <p:nvPr>
            <p:ph idx="1"/>
          </p:nvPr>
        </p:nvSpPr>
        <p:spPr>
          <a:xfrm>
            <a:off x="4818820" y="2375999"/>
            <a:ext cx="4169063" cy="625316"/>
          </a:xfrm>
        </p:spPr>
        <p:txBody>
          <a:bodyPr/>
          <a:lstStyle/>
          <a:p>
            <a:r>
              <a:rPr lang="en-US" sz="1600" dirty="0"/>
              <a:t>Click Add new button or click [+] icon</a:t>
            </a:r>
          </a:p>
        </p:txBody>
      </p:sp>
      <p:pic>
        <p:nvPicPr>
          <p:cNvPr id="9" name="Picture 8">
            <a:extLst>
              <a:ext uri="{FF2B5EF4-FFF2-40B4-BE49-F238E27FC236}">
                <a16:creationId xmlns:a16="http://schemas.microsoft.com/office/drawing/2014/main" id="{3C8450B5-2B24-4FEB-B49A-53E7DBDE783A}"/>
              </a:ext>
            </a:extLst>
          </p:cNvPr>
          <p:cNvPicPr>
            <a:picLocks noChangeAspect="1"/>
          </p:cNvPicPr>
          <p:nvPr/>
        </p:nvPicPr>
        <p:blipFill>
          <a:blip r:embed="rId2"/>
          <a:stretch>
            <a:fillRect/>
          </a:stretch>
        </p:blipFill>
        <p:spPr>
          <a:xfrm>
            <a:off x="1371373" y="1649049"/>
            <a:ext cx="2953808" cy="2824196"/>
          </a:xfrm>
          <a:prstGeom prst="rect">
            <a:avLst/>
          </a:prstGeom>
        </p:spPr>
      </p:pic>
      <p:sp>
        <p:nvSpPr>
          <p:cNvPr id="5" name="Title 1">
            <a:extLst>
              <a:ext uri="{FF2B5EF4-FFF2-40B4-BE49-F238E27FC236}">
                <a16:creationId xmlns:a16="http://schemas.microsoft.com/office/drawing/2014/main" id="{B8061BD0-0C35-41EC-A760-C6C4A6CEE42A}"/>
              </a:ext>
            </a:extLst>
          </p:cNvPr>
          <p:cNvSpPr txBox="1">
            <a:spLocks/>
          </p:cNvSpPr>
          <p:nvPr/>
        </p:nvSpPr>
        <p:spPr bwMode="auto">
          <a:xfrm>
            <a:off x="543154" y="670255"/>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dirty="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353529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556" y="1383796"/>
            <a:ext cx="8229600" cy="606029"/>
          </a:xfrm>
        </p:spPr>
        <p:txBody>
          <a:bodyPr>
            <a:normAutofit/>
          </a:bodyPr>
          <a:lstStyle/>
          <a:p>
            <a:r>
              <a:rPr lang="en-US" sz="1600" dirty="0"/>
              <a:t>Advantages that Repeating Instruments bring...</a:t>
            </a:r>
          </a:p>
        </p:txBody>
      </p:sp>
      <p:sp>
        <p:nvSpPr>
          <p:cNvPr id="3" name="Content Placeholder 2"/>
          <p:cNvSpPr>
            <a:spLocks noGrp="1"/>
          </p:cNvSpPr>
          <p:nvPr>
            <p:ph idx="1"/>
          </p:nvPr>
        </p:nvSpPr>
        <p:spPr>
          <a:xfrm>
            <a:off x="1276525" y="2130342"/>
            <a:ext cx="6231731" cy="3013158"/>
          </a:xfrm>
        </p:spPr>
        <p:txBody>
          <a:bodyPr>
            <a:normAutofit fontScale="70000" lnSpcReduction="20000"/>
          </a:bodyPr>
          <a:lstStyle/>
          <a:p>
            <a:pPr>
              <a:buFont typeface="+mj-lt"/>
              <a:buAutoNum type="arabicPeriod"/>
            </a:pPr>
            <a:r>
              <a:rPr lang="en-US" sz="2100" dirty="0"/>
              <a:t>Longitudinal projects impose a structure on data collection that make it difficult to collect ad-hoc data</a:t>
            </a:r>
          </a:p>
          <a:p>
            <a:pPr lvl="1"/>
            <a:r>
              <a:rPr lang="en-US" dirty="0">
                <a:highlight>
                  <a:srgbClr val="00FF00"/>
                </a:highlight>
              </a:rPr>
              <a:t>Repeating instruments make it easy to collect ad-hoc data</a:t>
            </a:r>
          </a:p>
          <a:p>
            <a:pPr lvl="1"/>
            <a:endParaRPr lang="en-US" dirty="0"/>
          </a:p>
          <a:p>
            <a:pPr>
              <a:buFont typeface="+mj-lt"/>
              <a:buAutoNum type="arabicPeriod"/>
            </a:pPr>
            <a:r>
              <a:rPr lang="en-US" dirty="0"/>
              <a:t>You must add an event and add that form to the event (these are schema design operations) before you can capture data at a new timepoint</a:t>
            </a:r>
          </a:p>
          <a:p>
            <a:pPr lvl="1"/>
            <a:r>
              <a:rPr lang="en-US" dirty="0">
                <a:highlight>
                  <a:srgbClr val="00FF00"/>
                </a:highlight>
              </a:rPr>
              <a:t>No schema change necessary to add a timepoint</a:t>
            </a:r>
          </a:p>
          <a:p>
            <a:pPr lvl="1"/>
            <a:endParaRPr lang="en-US" dirty="0"/>
          </a:p>
          <a:p>
            <a:pPr>
              <a:buFont typeface="+mj-lt"/>
              <a:buAutoNum type="arabicPeriod"/>
            </a:pPr>
            <a:r>
              <a:rPr lang="en-US" dirty="0"/>
              <a:t>Since longitudinal forms must repeat within their event containers, it is clumsy to create forms that repeat independently of other forms</a:t>
            </a:r>
          </a:p>
          <a:p>
            <a:pPr lvl="1"/>
            <a:r>
              <a:rPr lang="en-US" dirty="0">
                <a:highlight>
                  <a:srgbClr val="00FF00"/>
                </a:highlight>
              </a:rPr>
              <a:t>Every repeating instrument repeats independently of every other repeating instrument</a:t>
            </a:r>
          </a:p>
          <a:p>
            <a:pPr lvl="1"/>
            <a:endParaRPr lang="en-US" sz="1950" dirty="0">
              <a:solidFill>
                <a:srgbClr val="FFFF00"/>
              </a:solidFill>
            </a:endParaRPr>
          </a:p>
        </p:txBody>
      </p:sp>
      <p:sp>
        <p:nvSpPr>
          <p:cNvPr id="4" name="Title 1">
            <a:extLst>
              <a:ext uri="{FF2B5EF4-FFF2-40B4-BE49-F238E27FC236}">
                <a16:creationId xmlns:a16="http://schemas.microsoft.com/office/drawing/2014/main" id="{36952EFF-2790-442E-8976-E6B95EDB297B}"/>
              </a:ext>
            </a:extLst>
          </p:cNvPr>
          <p:cNvSpPr txBox="1">
            <a:spLocks/>
          </p:cNvSpPr>
          <p:nvPr/>
        </p:nvSpPr>
        <p:spPr bwMode="auto">
          <a:xfrm>
            <a:off x="349405" y="637250"/>
            <a:ext cx="8229600"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sz="2400" kern="0" dirty="0">
                <a:latin typeface="Calibri" panose="020F0502020204030204" pitchFamily="34" charset="0"/>
                <a:ea typeface="Calibri" panose="020F0502020204030204" pitchFamily="34" charset="0"/>
              </a:rPr>
              <a:t>Collecting data at multiple Timepoints</a:t>
            </a:r>
            <a:endParaRPr lang="en-US" sz="2400" kern="0" dirty="0"/>
          </a:p>
        </p:txBody>
      </p:sp>
    </p:spTree>
    <p:extLst>
      <p:ext uri="{BB962C8B-B14F-4D97-AF65-F5344CB8AC3E}">
        <p14:creationId xmlns:p14="http://schemas.microsoft.com/office/powerpoint/2010/main" val="417186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a:xfrm>
            <a:off x="457200" y="707850"/>
            <a:ext cx="8686800" cy="1016872"/>
          </a:xfrm>
        </p:spPr>
        <p:txBody>
          <a:bodyPr/>
          <a:lstStyle/>
          <a:p>
            <a:r>
              <a:rPr lang="en-US" sz="2400" dirty="0"/>
              <a:t>Automated Survey Invitations (ASIs), Alerts and Notifications</a:t>
            </a:r>
            <a:br>
              <a:rPr lang="en-US" sz="2400" dirty="0">
                <a:effectLst/>
                <a:latin typeface="Calibri" panose="020F0502020204030204" pitchFamily="34" charset="0"/>
                <a:ea typeface="Calibri" panose="020F0502020204030204" pitchFamily="34" charset="0"/>
              </a:rPr>
            </a:br>
            <a:endParaRPr lang="en-US" sz="2400" dirty="0"/>
          </a:p>
        </p:txBody>
      </p:sp>
      <p:sp>
        <p:nvSpPr>
          <p:cNvPr id="6" name="Rectangle 3">
            <a:extLst>
              <a:ext uri="{FF2B5EF4-FFF2-40B4-BE49-F238E27FC236}">
                <a16:creationId xmlns:a16="http://schemas.microsoft.com/office/drawing/2014/main" id="{1621FCA4-F4E7-044B-B148-F9C3EA355B04}"/>
              </a:ext>
            </a:extLst>
          </p:cNvPr>
          <p:cNvSpPr txBox="1">
            <a:spLocks noChangeArrowheads="1"/>
          </p:cNvSpPr>
          <p:nvPr/>
        </p:nvSpPr>
        <p:spPr bwMode="auto">
          <a:xfrm>
            <a:off x="1138026" y="2072450"/>
            <a:ext cx="7496735" cy="2459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000" i="1" dirty="0">
                <a:solidFill>
                  <a:srgbClr val="2E74B5"/>
                </a:solidFill>
                <a:latin typeface="Calibri Light" panose="020F0302020204030204" pitchFamily="34" charset="0"/>
                <a:cs typeface="Calibri" panose="020F0502020204030204" pitchFamily="34" charset="0"/>
              </a:rPr>
              <a:t>How to automate survey invitations</a:t>
            </a:r>
          </a:p>
          <a:p>
            <a:pPr marL="457200" indent="-457200">
              <a:buFont typeface="+mj-lt"/>
              <a:buAutoNum type="arabicPeriod"/>
            </a:pPr>
            <a:r>
              <a:rPr lang="en-US" sz="2000" i="1" dirty="0">
                <a:solidFill>
                  <a:srgbClr val="2E74B5"/>
                </a:solidFill>
                <a:latin typeface="Calibri Light" panose="020F0302020204030204" pitchFamily="34" charset="0"/>
                <a:cs typeface="Calibri" panose="020F0502020204030204" pitchFamily="34" charset="0"/>
              </a:rPr>
              <a:t>Setup conditional alerts</a:t>
            </a:r>
          </a:p>
          <a:p>
            <a:pPr marL="457200" indent="-457200">
              <a:buFont typeface="+mj-lt"/>
              <a:buAutoNum type="arabicPeriod"/>
            </a:pPr>
            <a:endParaRPr lang="en-US" sz="2400" i="1" dirty="0">
              <a:solidFill>
                <a:srgbClr val="2E74B5"/>
              </a:solidFill>
              <a:latin typeface="Calibri Light" panose="020F0302020204030204" pitchFamily="34" charset="0"/>
              <a:cs typeface="Calibri" panose="020F0502020204030204" pitchFamily="34" charset="0"/>
            </a:endParaRPr>
          </a:p>
          <a:p>
            <a:pPr marL="457200" indent="-457200">
              <a:buFont typeface="+mj-lt"/>
              <a:buAutoNum type="arabicPeriod"/>
            </a:pPr>
            <a:endParaRPr lang="en-US" sz="2400" kern="0" dirty="0">
              <a:latin typeface="Arial" charset="0"/>
            </a:endParaRPr>
          </a:p>
        </p:txBody>
      </p:sp>
    </p:spTree>
    <p:extLst>
      <p:ext uri="{BB962C8B-B14F-4D97-AF65-F5344CB8AC3E}">
        <p14:creationId xmlns:p14="http://schemas.microsoft.com/office/powerpoint/2010/main" val="1070442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871" y="22302"/>
            <a:ext cx="7053542" cy="710045"/>
          </a:xfrm>
        </p:spPr>
        <p:txBody>
          <a:bodyPr/>
          <a:lstStyle/>
          <a:p>
            <a:r>
              <a:rPr lang="en-CA" dirty="0"/>
              <a:t>Automated Survey Invitations (ASI)</a:t>
            </a:r>
          </a:p>
        </p:txBody>
      </p:sp>
      <p:sp>
        <p:nvSpPr>
          <p:cNvPr id="3" name="Content Placeholder 2"/>
          <p:cNvSpPr>
            <a:spLocks noGrp="1"/>
          </p:cNvSpPr>
          <p:nvPr>
            <p:ph idx="1"/>
          </p:nvPr>
        </p:nvSpPr>
        <p:spPr>
          <a:xfrm>
            <a:off x="935028" y="828992"/>
            <a:ext cx="7925111" cy="4201391"/>
          </a:xfrm>
        </p:spPr>
        <p:txBody>
          <a:bodyPr>
            <a:normAutofit fontScale="92500" lnSpcReduction="10000"/>
          </a:bodyPr>
          <a:lstStyle/>
          <a:p>
            <a:r>
              <a:rPr lang="en-CA" dirty="0"/>
              <a:t>Automated Survey Invitations </a:t>
            </a:r>
          </a:p>
          <a:p>
            <a:pPr lvl="1"/>
            <a:r>
              <a:rPr lang="en-CA" dirty="0"/>
              <a:t>Introduction </a:t>
            </a:r>
          </a:p>
          <a:p>
            <a:pPr lvl="1"/>
            <a:r>
              <a:rPr lang="en-CA" dirty="0"/>
              <a:t>Step 1 – Composing the message</a:t>
            </a:r>
          </a:p>
          <a:p>
            <a:pPr lvl="1"/>
            <a:r>
              <a:rPr lang="en-CA" dirty="0"/>
              <a:t>Step 2 -  Conditions</a:t>
            </a:r>
          </a:p>
          <a:p>
            <a:pPr lvl="1"/>
            <a:r>
              <a:rPr lang="en-CA" dirty="0"/>
              <a:t>Step 3 – Scheduling</a:t>
            </a:r>
          </a:p>
          <a:p>
            <a:pPr lvl="1"/>
            <a:r>
              <a:rPr lang="en-CA" dirty="0"/>
              <a:t>Step 4 – Activation </a:t>
            </a:r>
          </a:p>
          <a:p>
            <a:r>
              <a:rPr lang="en-CA" dirty="0"/>
              <a:t>Alerts and Notifications</a:t>
            </a:r>
          </a:p>
          <a:p>
            <a:pPr lvl="1"/>
            <a:r>
              <a:rPr lang="en-CA" dirty="0"/>
              <a:t>Introduction</a:t>
            </a:r>
          </a:p>
          <a:p>
            <a:pPr lvl="1"/>
            <a:r>
              <a:rPr lang="en-CA" dirty="0"/>
              <a:t>Initial Setup</a:t>
            </a:r>
          </a:p>
          <a:p>
            <a:pPr lvl="1"/>
            <a:r>
              <a:rPr lang="en-CA" dirty="0"/>
              <a:t>Creating a new alert</a:t>
            </a:r>
          </a:p>
          <a:p>
            <a:pPr lvl="1"/>
            <a:r>
              <a:rPr lang="en-CA" dirty="0"/>
              <a:t>Example email</a:t>
            </a:r>
          </a:p>
          <a:p>
            <a:pPr lvl="1"/>
            <a:r>
              <a:rPr lang="en-CA" dirty="0"/>
              <a:t>Editing and options</a:t>
            </a:r>
          </a:p>
          <a:p>
            <a:pPr lvl="1"/>
            <a:r>
              <a:rPr lang="en-CA" dirty="0"/>
              <a:t>Notification log</a:t>
            </a:r>
          </a:p>
          <a:p>
            <a:r>
              <a:rPr lang="en-CA" dirty="0"/>
              <a:t>Alerts and Notifications for Longitudinal Projects</a:t>
            </a:r>
          </a:p>
          <a:p>
            <a:pPr lvl="1"/>
            <a:endParaRPr lang="en-CA" dirty="0"/>
          </a:p>
        </p:txBody>
      </p:sp>
    </p:spTree>
    <p:extLst>
      <p:ext uri="{BB962C8B-B14F-4D97-AF65-F5344CB8AC3E}">
        <p14:creationId xmlns:p14="http://schemas.microsoft.com/office/powerpoint/2010/main" val="123162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2076-2D99-A14E-918C-65615EC5C1DC}"/>
              </a:ext>
            </a:extLst>
          </p:cNvPr>
          <p:cNvSpPr>
            <a:spLocks noGrp="1"/>
          </p:cNvSpPr>
          <p:nvPr>
            <p:ph type="title"/>
          </p:nvPr>
        </p:nvSpPr>
        <p:spPr>
          <a:xfrm>
            <a:off x="534392" y="611385"/>
            <a:ext cx="8229600" cy="606029"/>
          </a:xfrm>
        </p:spPr>
        <p:txBody>
          <a:bodyPr/>
          <a:lstStyle/>
          <a:p>
            <a:r>
              <a:rPr lang="en-CA" dirty="0"/>
              <a:t>ASIs - Introduction</a:t>
            </a:r>
            <a:endParaRPr lang="en-US" dirty="0"/>
          </a:p>
        </p:txBody>
      </p:sp>
      <p:sp>
        <p:nvSpPr>
          <p:cNvPr id="3" name="Content Placeholder 2">
            <a:extLst>
              <a:ext uri="{FF2B5EF4-FFF2-40B4-BE49-F238E27FC236}">
                <a16:creationId xmlns:a16="http://schemas.microsoft.com/office/drawing/2014/main" id="{E8C5F4DB-5218-424D-A2F2-B28B9015EC8D}"/>
              </a:ext>
            </a:extLst>
          </p:cNvPr>
          <p:cNvSpPr>
            <a:spLocks noGrp="1"/>
          </p:cNvSpPr>
          <p:nvPr>
            <p:ph idx="1"/>
          </p:nvPr>
        </p:nvSpPr>
        <p:spPr>
          <a:xfrm>
            <a:off x="894392" y="1144859"/>
            <a:ext cx="7643416" cy="3889562"/>
          </a:xfrm>
        </p:spPr>
        <p:txBody>
          <a:bodyPr>
            <a:normAutofit/>
          </a:bodyPr>
          <a:lstStyle/>
          <a:p>
            <a:r>
              <a:rPr lang="en-US" sz="2100" dirty="0"/>
              <a:t>When to use Automated Survey Invitation?</a:t>
            </a:r>
          </a:p>
          <a:p>
            <a:endParaRPr lang="en-US" sz="2100" dirty="0"/>
          </a:p>
          <a:p>
            <a:pPr lvl="1">
              <a:buFont typeface="Wingdings" panose="05000000000000000000" pitchFamily="2" charset="2"/>
              <a:buChar char="§"/>
            </a:pPr>
            <a:r>
              <a:rPr lang="en-US" dirty="0"/>
              <a:t>Initial Baseline Survey is filled in and the patient is scheduled for a 3 month clinic appointment</a:t>
            </a:r>
          </a:p>
          <a:p>
            <a:pPr lvl="1">
              <a:buFont typeface="Wingdings" panose="05000000000000000000" pitchFamily="2" charset="2"/>
              <a:buChar char="§"/>
            </a:pPr>
            <a:r>
              <a:rPr lang="en-US" dirty="0"/>
              <a:t>Patient fills in a survey regarding how they feel pre-op, ASIs can be sent 6, 12 and 18 months post-surgery</a:t>
            </a:r>
          </a:p>
          <a:p>
            <a:pPr lvl="1">
              <a:buFont typeface="Wingdings" panose="05000000000000000000" pitchFamily="2" charset="2"/>
              <a:buChar char="§"/>
            </a:pPr>
            <a:r>
              <a:rPr lang="en-US" dirty="0"/>
              <a:t>The participant indicates that they are feeling depressed, a survey can be sent every 6 hours</a:t>
            </a:r>
          </a:p>
          <a:p>
            <a:pPr lvl="1">
              <a:buFont typeface="Wingdings" panose="05000000000000000000" pitchFamily="2" charset="2"/>
              <a:buChar char="§"/>
            </a:pPr>
            <a:endParaRPr lang="en-US" dirty="0"/>
          </a:p>
          <a:p>
            <a:r>
              <a:rPr lang="en-US" sz="2250" b="1" i="1" dirty="0"/>
              <a:t>The ASI will only work on records that meet the criteria AFTER the ASI has been abled.</a:t>
            </a:r>
          </a:p>
          <a:p>
            <a:pPr lvl="1"/>
            <a:endParaRPr lang="en-US" dirty="0"/>
          </a:p>
        </p:txBody>
      </p:sp>
    </p:spTree>
    <p:extLst>
      <p:ext uri="{BB962C8B-B14F-4D97-AF65-F5344CB8AC3E}">
        <p14:creationId xmlns:p14="http://schemas.microsoft.com/office/powerpoint/2010/main" val="40507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CB1795-67D6-46ED-B5F0-3865EBBB03BD}"/>
              </a:ext>
            </a:extLst>
          </p:cNvPr>
          <p:cNvSpPr txBox="1"/>
          <p:nvPr/>
        </p:nvSpPr>
        <p:spPr>
          <a:xfrm>
            <a:off x="732085" y="1970007"/>
            <a:ext cx="8093551" cy="2400657"/>
          </a:xfrm>
          <a:prstGeom prst="rect">
            <a:avLst/>
          </a:prstGeom>
          <a:noFill/>
        </p:spPr>
        <p:txBody>
          <a:bodyPr wrap="square">
            <a:spAutoFit/>
          </a:bodyPr>
          <a:lstStyle/>
          <a:p>
            <a:r>
              <a:rPr lang="en-US" sz="1800" dirty="0" err="1">
                <a:effectLst/>
                <a:latin typeface="Calibri" panose="020F0502020204030204" pitchFamily="34" charset="0"/>
                <a:ea typeface="Calibri" panose="020F0502020204030204" pitchFamily="34" charset="0"/>
              </a:rPr>
              <a:t>REDCap</a:t>
            </a:r>
            <a:r>
              <a:rPr lang="en-US" sz="1800" dirty="0">
                <a:effectLst/>
                <a:latin typeface="Calibri" panose="020F0502020204030204" pitchFamily="34" charset="0"/>
                <a:ea typeface="Calibri" panose="020F0502020204030204" pitchFamily="34" charset="0"/>
              </a:rPr>
              <a:t> can serve essential missions</a:t>
            </a:r>
          </a:p>
          <a:p>
            <a:pPr marL="800100" lvl="1" indent="-342900">
              <a:lnSpc>
                <a:spcPct val="150000"/>
              </a:lnSpc>
              <a:buFont typeface="Wingdings" panose="05000000000000000000" pitchFamily="2" charset="2"/>
              <a:buChar char="v"/>
            </a:pPr>
            <a:r>
              <a:rPr lang="en-US" sz="1800" dirty="0">
                <a:latin typeface="Calibri" panose="020F0502020204030204" pitchFamily="34" charset="0"/>
                <a:ea typeface="Calibri" panose="020F0502020204030204" pitchFamily="34" charset="0"/>
              </a:rPr>
              <a:t>Randomized controlled trial (RCT)</a:t>
            </a:r>
          </a:p>
          <a:p>
            <a:pPr marL="800100" lvl="1" indent="-342900">
              <a:lnSpc>
                <a:spcPct val="150000"/>
              </a:lnSpc>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rPr>
              <a:t>Case reporting and Contact trac</a:t>
            </a:r>
            <a:r>
              <a:rPr lang="en-US" sz="1800" dirty="0">
                <a:latin typeface="Calibri" panose="020F0502020204030204" pitchFamily="34" charset="0"/>
                <a:ea typeface="Calibri" panose="020F0502020204030204" pitchFamily="34" charset="0"/>
              </a:rPr>
              <a:t>ing</a:t>
            </a:r>
          </a:p>
          <a:p>
            <a:pPr marL="800100" lvl="1" indent="-342900">
              <a:lnSpc>
                <a:spcPct val="150000"/>
              </a:lnSpc>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rPr>
              <a:t>Return to </a:t>
            </a:r>
            <a:r>
              <a:rPr lang="en-US" sz="1800" dirty="0">
                <a:latin typeface="Calibri" panose="020F0502020204030204" pitchFamily="34" charset="0"/>
                <a:ea typeface="Calibri" panose="020F0502020204030204" pitchFamily="34" charset="0"/>
              </a:rPr>
              <a:t>W</a:t>
            </a:r>
            <a:r>
              <a:rPr lang="en-US" sz="1800" dirty="0">
                <a:effectLst/>
                <a:latin typeface="Calibri" panose="020F0502020204030204" pitchFamily="34" charset="0"/>
                <a:ea typeface="Calibri" panose="020F0502020204030204" pitchFamily="34" charset="0"/>
              </a:rPr>
              <a:t>ork (Research) daily screen questionnaire</a:t>
            </a:r>
          </a:p>
          <a:p>
            <a:pPr marL="800100" lvl="1" indent="-342900">
              <a:lnSpc>
                <a:spcPct val="150000"/>
              </a:lnSpc>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rPr>
              <a:t>14-day COVID-19 Vaccine safety monitoring </a:t>
            </a:r>
          </a:p>
          <a:p>
            <a:pPr marL="342900" indent="-342900">
              <a:buFont typeface="Wingdings" panose="05000000000000000000" pitchFamily="2" charset="2"/>
              <a:buChar char="v"/>
            </a:pPr>
            <a:endParaRPr lang="en-US" dirty="0"/>
          </a:p>
        </p:txBody>
      </p:sp>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CB350E1E-9272-429A-8B5F-75940B388EB5}"/>
              </a:ext>
            </a:extLst>
          </p:cNvPr>
          <p:cNvSpPr>
            <a:spLocks noGrp="1"/>
          </p:cNvSpPr>
          <p:nvPr>
            <p:ph type="title"/>
          </p:nvPr>
        </p:nvSpPr>
        <p:spPr>
          <a:xfrm>
            <a:off x="0" y="686024"/>
            <a:ext cx="7873139" cy="606029"/>
          </a:xfrm>
        </p:spPr>
        <p:txBody>
          <a:bodyPr wrap="square" anchor="ctr">
            <a:normAutofit/>
          </a:bodyPr>
          <a:lstStyle/>
          <a:p>
            <a:pPr marL="537210" marR="295910">
              <a:spcBef>
                <a:spcPts val="720"/>
              </a:spcBef>
              <a:spcAft>
                <a:spcPts val="0"/>
              </a:spcAft>
            </a:pPr>
            <a:r>
              <a:rPr lang="en-US" sz="2400" dirty="0" err="1">
                <a:effectLst/>
                <a:latin typeface="Calibri" panose="020F0502020204030204" pitchFamily="34" charset="0"/>
                <a:ea typeface="Calibri" panose="020F0502020204030204" pitchFamily="34" charset="0"/>
                <a:cs typeface="Calibri" panose="020F0502020204030204" pitchFamily="34" charset="0"/>
              </a:rPr>
              <a:t>REDCap</a:t>
            </a:r>
            <a:r>
              <a:rPr lang="en-US" sz="2400" dirty="0">
                <a:effectLst/>
                <a:latin typeface="Calibri" panose="020F0502020204030204" pitchFamily="34" charset="0"/>
                <a:ea typeface="Calibri" panose="020F0502020204030204" pitchFamily="34" charset="0"/>
                <a:cs typeface="Calibri" panose="020F0502020204030204" pitchFamily="34" charset="0"/>
              </a:rPr>
              <a:t> in response to </a:t>
            </a:r>
            <a:r>
              <a:rPr lang="en-US" sz="2400">
                <a:effectLst/>
                <a:latin typeface="Calibri" panose="020F0502020204030204" pitchFamily="34" charset="0"/>
                <a:ea typeface="Calibri" panose="020F0502020204030204" pitchFamily="34" charset="0"/>
                <a:cs typeface="Calibri" panose="020F0502020204030204" pitchFamily="34" charset="0"/>
              </a:rPr>
              <a:t>COVID-19 Pandemic</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1126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D10877-DF06-4C93-9F26-7EBEE9837741}"/>
              </a:ext>
            </a:extLst>
          </p:cNvPr>
          <p:cNvPicPr>
            <a:picLocks noChangeAspect="1"/>
          </p:cNvPicPr>
          <p:nvPr/>
        </p:nvPicPr>
        <p:blipFill>
          <a:blip r:embed="rId3"/>
          <a:stretch>
            <a:fillRect/>
          </a:stretch>
        </p:blipFill>
        <p:spPr>
          <a:xfrm>
            <a:off x="1707995" y="1176201"/>
            <a:ext cx="5029200" cy="4162425"/>
          </a:xfrm>
          <a:prstGeom prst="rect">
            <a:avLst/>
          </a:prstGeom>
        </p:spPr>
      </p:pic>
      <p:sp>
        <p:nvSpPr>
          <p:cNvPr id="10" name="TextBox 9">
            <a:extLst>
              <a:ext uri="{FF2B5EF4-FFF2-40B4-BE49-F238E27FC236}">
                <a16:creationId xmlns:a16="http://schemas.microsoft.com/office/drawing/2014/main" id="{298A9F0B-23CC-4D72-8E10-E9C2A4AB6A0E}"/>
              </a:ext>
            </a:extLst>
          </p:cNvPr>
          <p:cNvSpPr txBox="1"/>
          <p:nvPr/>
        </p:nvSpPr>
        <p:spPr>
          <a:xfrm>
            <a:off x="174703" y="707850"/>
            <a:ext cx="4616604" cy="400110"/>
          </a:xfrm>
          <a:prstGeom prst="rect">
            <a:avLst/>
          </a:prstGeom>
          <a:noFill/>
        </p:spPr>
        <p:txBody>
          <a:bodyPr wrap="square">
            <a:spAutoFit/>
          </a:bodyPr>
          <a:lstStyle/>
          <a:p>
            <a:r>
              <a:rPr lang="en-CA" sz="2000" dirty="0"/>
              <a:t>Automated Survey Invitations (ASIs)</a:t>
            </a:r>
          </a:p>
        </p:txBody>
      </p:sp>
    </p:spTree>
    <p:extLst>
      <p:ext uri="{BB962C8B-B14F-4D97-AF65-F5344CB8AC3E}">
        <p14:creationId xmlns:p14="http://schemas.microsoft.com/office/powerpoint/2010/main" val="847544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02E7-F4CC-6041-AA40-C0158DF89B9B}"/>
              </a:ext>
            </a:extLst>
          </p:cNvPr>
          <p:cNvSpPr>
            <a:spLocks noGrp="1"/>
          </p:cNvSpPr>
          <p:nvPr>
            <p:ph type="title"/>
          </p:nvPr>
        </p:nvSpPr>
        <p:spPr>
          <a:xfrm>
            <a:off x="328189" y="1506699"/>
            <a:ext cx="7608498" cy="527417"/>
          </a:xfrm>
        </p:spPr>
        <p:txBody>
          <a:bodyPr/>
          <a:lstStyle/>
          <a:p>
            <a:r>
              <a:rPr lang="en-US" sz="1600" dirty="0"/>
              <a:t>ASIs – Step 1 – Compose the Message</a:t>
            </a:r>
          </a:p>
        </p:txBody>
      </p:sp>
      <p:pic>
        <p:nvPicPr>
          <p:cNvPr id="5" name="Content Placeholder 4" descr="A screen shot of step 1 for building an ASI - the compose message screen">
            <a:extLst>
              <a:ext uri="{FF2B5EF4-FFF2-40B4-BE49-F238E27FC236}">
                <a16:creationId xmlns:a16="http://schemas.microsoft.com/office/drawing/2014/main" id="{D90A5546-74E5-3849-BFDF-12AE5B11675B}"/>
              </a:ext>
            </a:extLst>
          </p:cNvPr>
          <p:cNvPicPr>
            <a:picLocks noGrp="1" noChangeAspect="1"/>
          </p:cNvPicPr>
          <p:nvPr>
            <p:ph idx="1"/>
          </p:nvPr>
        </p:nvPicPr>
        <p:blipFill>
          <a:blip r:embed="rId3"/>
          <a:stretch>
            <a:fillRect/>
          </a:stretch>
        </p:blipFill>
        <p:spPr>
          <a:xfrm>
            <a:off x="4822027" y="1045374"/>
            <a:ext cx="3481916" cy="3913011"/>
          </a:xfrm>
        </p:spPr>
      </p:pic>
    </p:spTree>
    <p:extLst>
      <p:ext uri="{BB962C8B-B14F-4D97-AF65-F5344CB8AC3E}">
        <p14:creationId xmlns:p14="http://schemas.microsoft.com/office/powerpoint/2010/main" val="4130982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82D9-6D8F-EF4A-95BA-E011888FB179}"/>
              </a:ext>
            </a:extLst>
          </p:cNvPr>
          <p:cNvSpPr>
            <a:spLocks noGrp="1"/>
          </p:cNvSpPr>
          <p:nvPr>
            <p:ph type="title"/>
          </p:nvPr>
        </p:nvSpPr>
        <p:spPr>
          <a:xfrm>
            <a:off x="551491" y="862532"/>
            <a:ext cx="5428824" cy="553295"/>
          </a:xfrm>
        </p:spPr>
        <p:txBody>
          <a:bodyPr/>
          <a:lstStyle/>
          <a:p>
            <a:r>
              <a:rPr lang="en-US" sz="1600" dirty="0"/>
              <a:t>ASIs – Step 2 - Conditions</a:t>
            </a:r>
          </a:p>
        </p:txBody>
      </p:sp>
      <p:pic>
        <p:nvPicPr>
          <p:cNvPr id="5" name="Content Placeholder 4" descr="A screenshot of a cell phone&#10;&#10;Description automatically generated">
            <a:extLst>
              <a:ext uri="{FF2B5EF4-FFF2-40B4-BE49-F238E27FC236}">
                <a16:creationId xmlns:a16="http://schemas.microsoft.com/office/drawing/2014/main" id="{6210BE6E-34D7-0B4C-A708-8C13ACA6B904}"/>
              </a:ext>
            </a:extLst>
          </p:cNvPr>
          <p:cNvPicPr>
            <a:picLocks noGrp="1" noChangeAspect="1"/>
          </p:cNvPicPr>
          <p:nvPr>
            <p:ph idx="1"/>
          </p:nvPr>
        </p:nvPicPr>
        <p:blipFill>
          <a:blip r:embed="rId3"/>
          <a:stretch>
            <a:fillRect/>
          </a:stretch>
        </p:blipFill>
        <p:spPr>
          <a:xfrm>
            <a:off x="1261839" y="1415827"/>
            <a:ext cx="5837771" cy="3388134"/>
          </a:xfrm>
        </p:spPr>
      </p:pic>
    </p:spTree>
    <p:extLst>
      <p:ext uri="{BB962C8B-B14F-4D97-AF65-F5344CB8AC3E}">
        <p14:creationId xmlns:p14="http://schemas.microsoft.com/office/powerpoint/2010/main" val="387088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0318-AEF8-BC44-A9DD-EDEBFF9E0192}"/>
              </a:ext>
            </a:extLst>
          </p:cNvPr>
          <p:cNvSpPr>
            <a:spLocks noGrp="1"/>
          </p:cNvSpPr>
          <p:nvPr>
            <p:ph type="title"/>
          </p:nvPr>
        </p:nvSpPr>
        <p:spPr>
          <a:xfrm>
            <a:off x="628185" y="4001178"/>
            <a:ext cx="3088888" cy="526218"/>
          </a:xfrm>
        </p:spPr>
        <p:txBody>
          <a:bodyPr/>
          <a:lstStyle/>
          <a:p>
            <a:r>
              <a:rPr lang="en-US" sz="1600" dirty="0"/>
              <a:t>ASIs – Step 3 - Scheduling</a:t>
            </a:r>
          </a:p>
        </p:txBody>
      </p:sp>
      <p:pic>
        <p:nvPicPr>
          <p:cNvPr id="5" name="Content Placeholder 4" descr="A screenshot of a cell phone&#10;&#10;Description automatically generated">
            <a:extLst>
              <a:ext uri="{FF2B5EF4-FFF2-40B4-BE49-F238E27FC236}">
                <a16:creationId xmlns:a16="http://schemas.microsoft.com/office/drawing/2014/main" id="{28187EBD-251D-0E44-B636-5E52530804B8}"/>
              </a:ext>
            </a:extLst>
          </p:cNvPr>
          <p:cNvPicPr>
            <a:picLocks noGrp="1" noChangeAspect="1"/>
          </p:cNvPicPr>
          <p:nvPr>
            <p:ph idx="1"/>
          </p:nvPr>
        </p:nvPicPr>
        <p:blipFill>
          <a:blip r:embed="rId3"/>
          <a:stretch>
            <a:fillRect/>
          </a:stretch>
        </p:blipFill>
        <p:spPr>
          <a:xfrm>
            <a:off x="1002384" y="1452190"/>
            <a:ext cx="4699547" cy="2239119"/>
          </a:xfrm>
        </p:spPr>
      </p:pic>
      <p:pic>
        <p:nvPicPr>
          <p:cNvPr id="4" name="Picture 3" descr="A screenshot of a cell phone&#10;&#10;Description automatically generated">
            <a:extLst>
              <a:ext uri="{FF2B5EF4-FFF2-40B4-BE49-F238E27FC236}">
                <a16:creationId xmlns:a16="http://schemas.microsoft.com/office/drawing/2014/main" id="{350896C4-574B-0D4A-828C-C4279034E2DA}"/>
              </a:ext>
            </a:extLst>
          </p:cNvPr>
          <p:cNvPicPr>
            <a:picLocks noChangeAspect="1"/>
          </p:cNvPicPr>
          <p:nvPr/>
        </p:nvPicPr>
        <p:blipFill>
          <a:blip r:embed="rId4"/>
          <a:stretch>
            <a:fillRect/>
          </a:stretch>
        </p:blipFill>
        <p:spPr>
          <a:xfrm>
            <a:off x="4494755" y="3313456"/>
            <a:ext cx="3824056" cy="1669064"/>
          </a:xfrm>
          <a:prstGeom prst="rect">
            <a:avLst/>
          </a:prstGeom>
        </p:spPr>
      </p:pic>
    </p:spTree>
    <p:extLst>
      <p:ext uri="{BB962C8B-B14F-4D97-AF65-F5344CB8AC3E}">
        <p14:creationId xmlns:p14="http://schemas.microsoft.com/office/powerpoint/2010/main" val="1291366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F582-C720-F346-8A1F-48D6172A0B95}"/>
              </a:ext>
            </a:extLst>
          </p:cNvPr>
          <p:cNvSpPr>
            <a:spLocks noGrp="1"/>
          </p:cNvSpPr>
          <p:nvPr>
            <p:ph type="title"/>
          </p:nvPr>
        </p:nvSpPr>
        <p:spPr>
          <a:xfrm>
            <a:off x="394009" y="1704025"/>
            <a:ext cx="2958791" cy="384971"/>
          </a:xfrm>
        </p:spPr>
        <p:txBody>
          <a:bodyPr/>
          <a:lstStyle/>
          <a:p>
            <a:r>
              <a:rPr lang="en-US" sz="1600" dirty="0"/>
              <a:t>ASIs – Step 4 - Activation</a:t>
            </a:r>
          </a:p>
        </p:txBody>
      </p:sp>
      <p:pic>
        <p:nvPicPr>
          <p:cNvPr id="5" name="Content Placeholder 4" descr="A screenshot of a cell phone&#10;&#10;Description automatically generated">
            <a:extLst>
              <a:ext uri="{FF2B5EF4-FFF2-40B4-BE49-F238E27FC236}">
                <a16:creationId xmlns:a16="http://schemas.microsoft.com/office/drawing/2014/main" id="{2FCF51B8-FC63-514F-A74F-4F5C07145C9A}"/>
              </a:ext>
            </a:extLst>
          </p:cNvPr>
          <p:cNvPicPr>
            <a:picLocks noGrp="1" noChangeAspect="1"/>
          </p:cNvPicPr>
          <p:nvPr>
            <p:ph idx="1"/>
          </p:nvPr>
        </p:nvPicPr>
        <p:blipFill>
          <a:blip r:embed="rId3"/>
          <a:stretch>
            <a:fillRect/>
          </a:stretch>
        </p:blipFill>
        <p:spPr>
          <a:xfrm>
            <a:off x="1431073" y="2194822"/>
            <a:ext cx="5075894" cy="1395871"/>
          </a:xfrm>
        </p:spPr>
      </p:pic>
    </p:spTree>
    <p:extLst>
      <p:ext uri="{BB962C8B-B14F-4D97-AF65-F5344CB8AC3E}">
        <p14:creationId xmlns:p14="http://schemas.microsoft.com/office/powerpoint/2010/main" val="2776229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70A7A-F7AB-184B-942F-C096D40D63A4}"/>
              </a:ext>
            </a:extLst>
          </p:cNvPr>
          <p:cNvSpPr>
            <a:spLocks noGrp="1"/>
          </p:cNvSpPr>
          <p:nvPr>
            <p:ph idx="1"/>
          </p:nvPr>
        </p:nvSpPr>
        <p:spPr>
          <a:xfrm>
            <a:off x="305419" y="1873405"/>
            <a:ext cx="8724899" cy="2393795"/>
          </a:xfrm>
        </p:spPr>
        <p:txBody>
          <a:bodyPr>
            <a:normAutofit lnSpcReduction="10000"/>
          </a:bodyPr>
          <a:lstStyle/>
          <a:p>
            <a:r>
              <a:rPr lang="en-US" sz="2100" dirty="0"/>
              <a:t>When would you use Alerts and Notifications?</a:t>
            </a:r>
          </a:p>
          <a:p>
            <a:endParaRPr lang="en-US" sz="2100" dirty="0"/>
          </a:p>
          <a:p>
            <a:pPr lvl="1">
              <a:buFont typeface="Wingdings" panose="05000000000000000000" pitchFamily="2" charset="2"/>
              <a:buChar char="q"/>
            </a:pPr>
            <a:r>
              <a:rPr lang="en-US" dirty="0"/>
              <a:t>Study looking at teen suicide ideation – email sent to the Social Worker and project team if a participant indicates “Yes”</a:t>
            </a:r>
          </a:p>
          <a:p>
            <a:pPr lvl="1">
              <a:buFont typeface="Wingdings" panose="05000000000000000000" pitchFamily="2" charset="2"/>
              <a:buChar char="q"/>
            </a:pPr>
            <a:r>
              <a:rPr lang="en-US" dirty="0"/>
              <a:t>Email sent to the surgeon if the participant indicates a 7 or higher on the pain scale</a:t>
            </a:r>
          </a:p>
          <a:p>
            <a:pPr lvl="1">
              <a:buFont typeface="Wingdings" panose="05000000000000000000" pitchFamily="2" charset="2"/>
              <a:buChar char="q"/>
            </a:pPr>
            <a:r>
              <a:rPr lang="en-US" dirty="0"/>
              <a:t>Clinical secretary gets notified when a patient selects a date for a follow-up visit</a:t>
            </a:r>
          </a:p>
        </p:txBody>
      </p:sp>
      <p:sp>
        <p:nvSpPr>
          <p:cNvPr id="6" name="Title 1">
            <a:extLst>
              <a:ext uri="{FF2B5EF4-FFF2-40B4-BE49-F238E27FC236}">
                <a16:creationId xmlns:a16="http://schemas.microsoft.com/office/drawing/2014/main" id="{0042BE78-89A2-4B2D-A380-7A993F7E31B7}"/>
              </a:ext>
            </a:extLst>
          </p:cNvPr>
          <p:cNvSpPr>
            <a:spLocks noGrp="1"/>
          </p:cNvSpPr>
          <p:nvPr>
            <p:ph type="title"/>
          </p:nvPr>
        </p:nvSpPr>
        <p:spPr>
          <a:xfrm>
            <a:off x="364274" y="617034"/>
            <a:ext cx="7758113" cy="758034"/>
          </a:xfrm>
        </p:spPr>
        <p:txBody>
          <a:bodyPr/>
          <a:lstStyle/>
          <a:p>
            <a:r>
              <a:rPr lang="en-US" sz="2400" dirty="0"/>
              <a:t>Alerts and Notifications (A&amp;Ns) - Introduction</a:t>
            </a:r>
          </a:p>
        </p:txBody>
      </p:sp>
    </p:spTree>
    <p:extLst>
      <p:ext uri="{BB962C8B-B14F-4D97-AF65-F5344CB8AC3E}">
        <p14:creationId xmlns:p14="http://schemas.microsoft.com/office/powerpoint/2010/main" val="1597196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70A7A-F7AB-184B-942F-C096D40D63A4}"/>
              </a:ext>
            </a:extLst>
          </p:cNvPr>
          <p:cNvSpPr>
            <a:spLocks noGrp="1"/>
          </p:cNvSpPr>
          <p:nvPr>
            <p:ph idx="1"/>
          </p:nvPr>
        </p:nvSpPr>
        <p:spPr>
          <a:xfrm>
            <a:off x="209550" y="1989919"/>
            <a:ext cx="8724899" cy="2470569"/>
          </a:xfrm>
        </p:spPr>
        <p:txBody>
          <a:bodyPr>
            <a:normAutofit/>
          </a:bodyPr>
          <a:lstStyle/>
          <a:p>
            <a:r>
              <a:rPr lang="en-US" sz="2100" dirty="0"/>
              <a:t>What’s the difference between an ASI and Alerts?</a:t>
            </a:r>
          </a:p>
          <a:p>
            <a:endParaRPr lang="en-US" sz="2100" dirty="0"/>
          </a:p>
          <a:p>
            <a:pPr lvl="1">
              <a:buFont typeface="Wingdings" panose="05000000000000000000" pitchFamily="2" charset="2"/>
              <a:buChar char="q"/>
            </a:pPr>
            <a:r>
              <a:rPr lang="en-US" dirty="0"/>
              <a:t>ASIs are dependent on a survey being filled out; Alerts use either Forms or Surveys</a:t>
            </a:r>
          </a:p>
          <a:p>
            <a:pPr lvl="1">
              <a:buFont typeface="Wingdings" panose="05000000000000000000" pitchFamily="2" charset="2"/>
              <a:buChar char="q"/>
            </a:pPr>
            <a:endParaRPr lang="en-US" dirty="0"/>
          </a:p>
          <a:p>
            <a:pPr lvl="1">
              <a:buFont typeface="Wingdings" panose="05000000000000000000" pitchFamily="2" charset="2"/>
              <a:buChar char="q"/>
            </a:pPr>
            <a:r>
              <a:rPr lang="en-US" dirty="0"/>
              <a:t>More options as to who can receive them</a:t>
            </a:r>
          </a:p>
        </p:txBody>
      </p:sp>
      <p:sp>
        <p:nvSpPr>
          <p:cNvPr id="6" name="Title 1">
            <a:extLst>
              <a:ext uri="{FF2B5EF4-FFF2-40B4-BE49-F238E27FC236}">
                <a16:creationId xmlns:a16="http://schemas.microsoft.com/office/drawing/2014/main" id="{40ADA2BC-5974-4DFD-9C54-7932D339FD37}"/>
              </a:ext>
            </a:extLst>
          </p:cNvPr>
          <p:cNvSpPr>
            <a:spLocks noGrp="1"/>
          </p:cNvSpPr>
          <p:nvPr>
            <p:ph type="title"/>
          </p:nvPr>
        </p:nvSpPr>
        <p:spPr>
          <a:xfrm>
            <a:off x="364274" y="617034"/>
            <a:ext cx="7758113" cy="758034"/>
          </a:xfrm>
        </p:spPr>
        <p:txBody>
          <a:bodyPr/>
          <a:lstStyle/>
          <a:p>
            <a:r>
              <a:rPr lang="en-US" sz="2400" dirty="0"/>
              <a:t>Alerts and Notifications (A&amp;Ns) - Introduction</a:t>
            </a:r>
          </a:p>
        </p:txBody>
      </p:sp>
    </p:spTree>
    <p:extLst>
      <p:ext uri="{BB962C8B-B14F-4D97-AF65-F5344CB8AC3E}">
        <p14:creationId xmlns:p14="http://schemas.microsoft.com/office/powerpoint/2010/main" val="2637447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6402-DFAB-C54C-907B-81C6FEB3A001}"/>
              </a:ext>
            </a:extLst>
          </p:cNvPr>
          <p:cNvSpPr>
            <a:spLocks noGrp="1"/>
          </p:cNvSpPr>
          <p:nvPr>
            <p:ph type="title"/>
          </p:nvPr>
        </p:nvSpPr>
        <p:spPr>
          <a:xfrm>
            <a:off x="291297" y="605538"/>
            <a:ext cx="2704664" cy="531999"/>
          </a:xfrm>
        </p:spPr>
        <p:txBody>
          <a:bodyPr/>
          <a:lstStyle/>
          <a:p>
            <a:r>
              <a:rPr lang="en-US" sz="1800" dirty="0"/>
              <a:t>A&amp;Ns – Step 1</a:t>
            </a:r>
          </a:p>
        </p:txBody>
      </p:sp>
      <p:pic>
        <p:nvPicPr>
          <p:cNvPr id="5" name="Content Placeholder 4" descr="A picture containing bird&#10;&#10;Description automatically generated">
            <a:extLst>
              <a:ext uri="{FF2B5EF4-FFF2-40B4-BE49-F238E27FC236}">
                <a16:creationId xmlns:a16="http://schemas.microsoft.com/office/drawing/2014/main" id="{C4FDC581-24B4-DD43-8580-2BAC429161A4}"/>
              </a:ext>
            </a:extLst>
          </p:cNvPr>
          <p:cNvPicPr>
            <a:picLocks noGrp="1" noChangeAspect="1"/>
          </p:cNvPicPr>
          <p:nvPr>
            <p:ph idx="1"/>
          </p:nvPr>
        </p:nvPicPr>
        <p:blipFill>
          <a:blip r:embed="rId3"/>
          <a:stretch>
            <a:fillRect/>
          </a:stretch>
        </p:blipFill>
        <p:spPr>
          <a:xfrm>
            <a:off x="291297" y="1412436"/>
            <a:ext cx="3231793" cy="951350"/>
          </a:xfrm>
        </p:spPr>
      </p:pic>
      <p:pic>
        <p:nvPicPr>
          <p:cNvPr id="7" name="Picture 6" descr="A screenshot of a social media post&#10;&#10;Description automatically generated">
            <a:extLst>
              <a:ext uri="{FF2B5EF4-FFF2-40B4-BE49-F238E27FC236}">
                <a16:creationId xmlns:a16="http://schemas.microsoft.com/office/drawing/2014/main" id="{B1DE85EF-184C-4740-B594-46DE287BAB00}"/>
              </a:ext>
            </a:extLst>
          </p:cNvPr>
          <p:cNvPicPr>
            <a:picLocks noChangeAspect="1"/>
          </p:cNvPicPr>
          <p:nvPr/>
        </p:nvPicPr>
        <p:blipFill>
          <a:blip r:embed="rId4"/>
          <a:stretch>
            <a:fillRect/>
          </a:stretch>
        </p:blipFill>
        <p:spPr>
          <a:xfrm>
            <a:off x="2918661" y="1036292"/>
            <a:ext cx="6165209" cy="4107208"/>
          </a:xfrm>
          <a:prstGeom prst="rect">
            <a:avLst/>
          </a:prstGeom>
        </p:spPr>
      </p:pic>
    </p:spTree>
    <p:extLst>
      <p:ext uri="{BB962C8B-B14F-4D97-AF65-F5344CB8AC3E}">
        <p14:creationId xmlns:p14="http://schemas.microsoft.com/office/powerpoint/2010/main" val="395953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3F35-CB41-FD4A-BF7D-932127B654F9}"/>
              </a:ext>
            </a:extLst>
          </p:cNvPr>
          <p:cNvSpPr>
            <a:spLocks noGrp="1"/>
          </p:cNvSpPr>
          <p:nvPr>
            <p:ph type="title"/>
          </p:nvPr>
        </p:nvSpPr>
        <p:spPr>
          <a:xfrm>
            <a:off x="345688" y="507128"/>
            <a:ext cx="8229600" cy="606029"/>
          </a:xfrm>
        </p:spPr>
        <p:txBody>
          <a:bodyPr/>
          <a:lstStyle/>
          <a:p>
            <a:r>
              <a:rPr lang="en-US" sz="1600" dirty="0"/>
              <a:t>A&amp;Ns – Creating a new alert</a:t>
            </a:r>
          </a:p>
        </p:txBody>
      </p:sp>
      <p:pic>
        <p:nvPicPr>
          <p:cNvPr id="5" name="Content Placeholder 4" descr="A screenshot of a social media post&#10;&#10;Description automatically generated">
            <a:extLst>
              <a:ext uri="{FF2B5EF4-FFF2-40B4-BE49-F238E27FC236}">
                <a16:creationId xmlns:a16="http://schemas.microsoft.com/office/drawing/2014/main" id="{8CC4BEEA-6876-9D4B-B0EB-C465D83FB447}"/>
              </a:ext>
            </a:extLst>
          </p:cNvPr>
          <p:cNvPicPr>
            <a:picLocks noGrp="1" noChangeAspect="1"/>
          </p:cNvPicPr>
          <p:nvPr>
            <p:ph idx="1"/>
          </p:nvPr>
        </p:nvPicPr>
        <p:blipFill>
          <a:blip r:embed="rId3"/>
          <a:stretch>
            <a:fillRect/>
          </a:stretch>
        </p:blipFill>
        <p:spPr>
          <a:xfrm>
            <a:off x="4946448" y="1004654"/>
            <a:ext cx="4112315" cy="4112315"/>
          </a:xfrm>
        </p:spPr>
      </p:pic>
      <p:pic>
        <p:nvPicPr>
          <p:cNvPr id="7" name="Picture 6" descr="A screenshot of a social media post&#10;&#10;Description automatically generated">
            <a:extLst>
              <a:ext uri="{FF2B5EF4-FFF2-40B4-BE49-F238E27FC236}">
                <a16:creationId xmlns:a16="http://schemas.microsoft.com/office/drawing/2014/main" id="{BD23BC63-3B6C-0743-A171-14A12C949574}"/>
              </a:ext>
            </a:extLst>
          </p:cNvPr>
          <p:cNvPicPr>
            <a:picLocks noChangeAspect="1"/>
          </p:cNvPicPr>
          <p:nvPr/>
        </p:nvPicPr>
        <p:blipFill>
          <a:blip r:embed="rId4"/>
          <a:stretch>
            <a:fillRect/>
          </a:stretch>
        </p:blipFill>
        <p:spPr>
          <a:xfrm>
            <a:off x="198783" y="1113157"/>
            <a:ext cx="4600760" cy="3895310"/>
          </a:xfrm>
          <a:prstGeom prst="rect">
            <a:avLst/>
          </a:prstGeom>
        </p:spPr>
      </p:pic>
    </p:spTree>
    <p:extLst>
      <p:ext uri="{BB962C8B-B14F-4D97-AF65-F5344CB8AC3E}">
        <p14:creationId xmlns:p14="http://schemas.microsoft.com/office/powerpoint/2010/main" val="285408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73" y="1250542"/>
            <a:ext cx="8229600" cy="606029"/>
          </a:xfrm>
        </p:spPr>
        <p:txBody>
          <a:bodyPr/>
          <a:lstStyle/>
          <a:p>
            <a:r>
              <a:rPr lang="en-US" sz="2000" dirty="0"/>
              <a:t>Alert Maintenance</a:t>
            </a:r>
          </a:p>
        </p:txBody>
      </p:sp>
      <p:pic>
        <p:nvPicPr>
          <p:cNvPr id="5" name="Content Placeholder 4" descr="A screenshot of a cell phone&#10;&#10;Description automatically generated">
            <a:extLst>
              <a:ext uri="{FF2B5EF4-FFF2-40B4-BE49-F238E27FC236}">
                <a16:creationId xmlns:a16="http://schemas.microsoft.com/office/drawing/2014/main" id="{D6026C3B-68BE-FB48-86A8-8E51FF3FF9DC}"/>
              </a:ext>
            </a:extLst>
          </p:cNvPr>
          <p:cNvPicPr>
            <a:picLocks noGrp="1" noChangeAspect="1"/>
          </p:cNvPicPr>
          <p:nvPr>
            <p:ph idx="1"/>
          </p:nvPr>
        </p:nvPicPr>
        <p:blipFill>
          <a:blip r:embed="rId3"/>
          <a:stretch>
            <a:fillRect/>
          </a:stretch>
        </p:blipFill>
        <p:spPr>
          <a:xfrm>
            <a:off x="753405" y="1927839"/>
            <a:ext cx="7201131" cy="1901783"/>
          </a:xfrm>
        </p:spPr>
      </p:pic>
    </p:spTree>
    <p:extLst>
      <p:ext uri="{BB962C8B-B14F-4D97-AF65-F5344CB8AC3E}">
        <p14:creationId xmlns:p14="http://schemas.microsoft.com/office/powerpoint/2010/main" val="288497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a:xfrm>
            <a:off x="0" y="686024"/>
            <a:ext cx="7873139" cy="606029"/>
          </a:xfrm>
        </p:spPr>
        <p:txBody>
          <a:bodyPr wrap="square" anchor="ctr">
            <a:normAutofit/>
          </a:bodyPr>
          <a:lstStyle/>
          <a:p>
            <a:pPr marL="537210" marR="295910">
              <a:spcBef>
                <a:spcPts val="72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REDCap</a:t>
            </a:r>
            <a:r>
              <a:rPr lang="en-US" sz="1800" dirty="0">
                <a:effectLst/>
                <a:latin typeface="Calibri" panose="020F0502020204030204" pitchFamily="34" charset="0"/>
                <a:ea typeface="Calibri" panose="020F0502020204030204" pitchFamily="34" charset="0"/>
                <a:cs typeface="Calibri" panose="020F0502020204030204" pitchFamily="34" charset="0"/>
              </a:rPr>
              <a:t> in response to COVID-19 in the United States</a:t>
            </a:r>
            <a:endParaRPr lang="en-US" sz="2800" dirty="0">
              <a:effectLst/>
              <a:latin typeface="Calibri" panose="020F0502020204030204" pitchFamily="34" charset="0"/>
              <a:ea typeface="Calibri" panose="020F0502020204030204" pitchFamily="34" charset="0"/>
            </a:endParaRPr>
          </a:p>
        </p:txBody>
      </p:sp>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70A8F1B-C763-4B91-BB05-89A3ED0C794D}"/>
              </a:ext>
            </a:extLst>
          </p:cNvPr>
          <p:cNvSpPr txBox="1"/>
          <p:nvPr/>
        </p:nvSpPr>
        <p:spPr>
          <a:xfrm>
            <a:off x="315951" y="1549988"/>
            <a:ext cx="8229600" cy="2885662"/>
          </a:xfrm>
          <a:prstGeom prst="rect">
            <a:avLst/>
          </a:prstGeom>
          <a:noFill/>
        </p:spPr>
        <p:txBody>
          <a:bodyPr wrap="square">
            <a:spAutoFit/>
          </a:bodyPr>
          <a:lstStyle/>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CDC</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several institutes of 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NIH</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and more than a dozen state health departments are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for COVID-19 symptom tracking and monitoring.</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Seattle’s public health authority is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surveys to support COVID-19 testing and aggregate reporting, and 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Department of Health in the state of Washington</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is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to support community-based testing sites.</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University of Washington</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’s Institute of Translational Health Sciences is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for community surveillance, first responder tracking, and monitoring of COVID-19 in pregnant women.</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Mobile App is being used for drive-thru COVID-19 testing in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Tacoma, Washington</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by the Tacoma-Pierce County Health Department for symptomatic critical service workers.</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Vanderbilt University Medical Center’s Occupational Health </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group is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surveys, delivered via email, to monitor any employees thought to have been exposed to COVID-19. The initial survey gathers general information about the employee’s exposure and inquires if they are symptomatic, and twice-daily follow-up surveys screen for symptoms.</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197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82D242EF-0436-7C4B-BD14-700F77F6EE15}"/>
              </a:ext>
            </a:extLst>
          </p:cNvPr>
          <p:cNvPicPr>
            <a:picLocks noGrp="1" noChangeAspect="1"/>
          </p:cNvPicPr>
          <p:nvPr>
            <p:ph idx="1"/>
          </p:nvPr>
        </p:nvPicPr>
        <p:blipFill>
          <a:blip r:embed="rId3"/>
          <a:stretch>
            <a:fillRect/>
          </a:stretch>
        </p:blipFill>
        <p:spPr>
          <a:xfrm>
            <a:off x="320236" y="1313879"/>
            <a:ext cx="3939529" cy="1861536"/>
          </a:xfr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641" y="3445316"/>
            <a:ext cx="6024725" cy="1229287"/>
          </a:xfrm>
          <a:prstGeom prst="rect">
            <a:avLst/>
          </a:prstGeom>
        </p:spPr>
      </p:pic>
      <p:sp>
        <p:nvSpPr>
          <p:cNvPr id="7" name="Title 1">
            <a:extLst>
              <a:ext uri="{FF2B5EF4-FFF2-40B4-BE49-F238E27FC236}">
                <a16:creationId xmlns:a16="http://schemas.microsoft.com/office/drawing/2014/main" id="{70851321-92C8-4B56-9AA4-6A82DE377B05}"/>
              </a:ext>
            </a:extLst>
          </p:cNvPr>
          <p:cNvSpPr>
            <a:spLocks noGrp="1"/>
          </p:cNvSpPr>
          <p:nvPr>
            <p:ph type="title"/>
          </p:nvPr>
        </p:nvSpPr>
        <p:spPr>
          <a:xfrm>
            <a:off x="6188926" y="789625"/>
            <a:ext cx="2241396" cy="674902"/>
          </a:xfrm>
        </p:spPr>
        <p:txBody>
          <a:bodyPr/>
          <a:lstStyle/>
          <a:p>
            <a:r>
              <a:rPr lang="en-US" sz="1800" dirty="0"/>
              <a:t>Notification Log</a:t>
            </a:r>
          </a:p>
        </p:txBody>
      </p:sp>
    </p:spTree>
    <p:extLst>
      <p:ext uri="{BB962C8B-B14F-4D97-AF65-F5344CB8AC3E}">
        <p14:creationId xmlns:p14="http://schemas.microsoft.com/office/powerpoint/2010/main" val="350204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58" y="1086991"/>
            <a:ext cx="2241396" cy="674902"/>
          </a:xfrm>
        </p:spPr>
        <p:txBody>
          <a:bodyPr/>
          <a:lstStyle/>
          <a:p>
            <a:r>
              <a:rPr lang="en-US" sz="1800" dirty="0"/>
              <a:t>Notification Log</a:t>
            </a:r>
          </a:p>
        </p:txBody>
      </p:sp>
      <p:pic>
        <p:nvPicPr>
          <p:cNvPr id="4" name="Content Placeholder 3"/>
          <p:cNvPicPr>
            <a:picLocks noGrp="1" noChangeAspect="1"/>
          </p:cNvPicPr>
          <p:nvPr>
            <p:ph idx="1"/>
          </p:nvPr>
        </p:nvPicPr>
        <p:blipFill rotWithShape="1">
          <a:blip r:embed="rId3"/>
          <a:srcRect r="7137"/>
          <a:stretch/>
        </p:blipFill>
        <p:spPr>
          <a:xfrm>
            <a:off x="275498" y="1928369"/>
            <a:ext cx="8942041" cy="2373480"/>
          </a:xfrm>
          <a:prstGeom prst="rect">
            <a:avLst/>
          </a:prstGeom>
        </p:spPr>
      </p:pic>
    </p:spTree>
    <p:extLst>
      <p:ext uri="{BB962C8B-B14F-4D97-AF65-F5344CB8AC3E}">
        <p14:creationId xmlns:p14="http://schemas.microsoft.com/office/powerpoint/2010/main" val="2415251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Alerts and Notifications and Longitudinal Projects</a:t>
            </a:r>
          </a:p>
        </p:txBody>
      </p:sp>
      <p:sp>
        <p:nvSpPr>
          <p:cNvPr id="3" name="Content Placeholder 2"/>
          <p:cNvSpPr>
            <a:spLocks noGrp="1"/>
          </p:cNvSpPr>
          <p:nvPr>
            <p:ph idx="1"/>
          </p:nvPr>
        </p:nvSpPr>
        <p:spPr>
          <a:xfrm>
            <a:off x="1087680" y="1996889"/>
            <a:ext cx="7884716" cy="3146611"/>
          </a:xfrm>
        </p:spPr>
        <p:txBody>
          <a:bodyPr>
            <a:normAutofit/>
          </a:bodyPr>
          <a:lstStyle/>
          <a:p>
            <a:r>
              <a:rPr lang="en-US" sz="1800" dirty="0"/>
              <a:t>You can choose the </a:t>
            </a:r>
            <a:r>
              <a:rPr lang="en-US" sz="1800" b="1" dirty="0"/>
              <a:t>Event</a:t>
            </a:r>
            <a:r>
              <a:rPr lang="en-US" sz="1800" dirty="0"/>
              <a:t> and / or the </a:t>
            </a:r>
            <a:r>
              <a:rPr lang="en-US" sz="1800" b="1" dirty="0"/>
              <a:t>Arm </a:t>
            </a:r>
            <a:r>
              <a:rPr lang="en-US" sz="1800" dirty="0"/>
              <a:t>associated with the instrument/survey to trigger when the alert is sent. </a:t>
            </a:r>
          </a:p>
          <a:p>
            <a:pPr marL="342900" lvl="1" indent="0">
              <a:buNone/>
            </a:pPr>
            <a:r>
              <a:rPr lang="en-US" b="1" i="1" dirty="0"/>
              <a:t>Example: [event_1_arm_1][field]</a:t>
            </a:r>
          </a:p>
          <a:p>
            <a:pPr marL="342900" lvl="1" indent="0">
              <a:buNone/>
            </a:pPr>
            <a:r>
              <a:rPr lang="en-US" b="1" i="1" dirty="0"/>
              <a:t>[baseline_arm_1][age]</a:t>
            </a:r>
          </a:p>
        </p:txBody>
      </p:sp>
    </p:spTree>
    <p:extLst>
      <p:ext uri="{BB962C8B-B14F-4D97-AF65-F5344CB8AC3E}">
        <p14:creationId xmlns:p14="http://schemas.microsoft.com/office/powerpoint/2010/main" val="3468676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90" y="525392"/>
            <a:ext cx="7605032" cy="554451"/>
          </a:xfrm>
        </p:spPr>
        <p:txBody>
          <a:bodyPr/>
          <a:lstStyle/>
          <a:p>
            <a:r>
              <a:rPr lang="en-US" sz="1800" dirty="0"/>
              <a:t>Alerts and Notifications – Longitudinal</a:t>
            </a:r>
          </a:p>
        </p:txBody>
      </p:sp>
      <p:pic>
        <p:nvPicPr>
          <p:cNvPr id="4" name="Content Placeholder 3"/>
          <p:cNvPicPr>
            <a:picLocks noGrp="1" noChangeAspect="1"/>
          </p:cNvPicPr>
          <p:nvPr>
            <p:ph idx="1"/>
          </p:nvPr>
        </p:nvPicPr>
        <p:blipFill rotWithShape="1">
          <a:blip r:embed="rId2"/>
          <a:srcRect b="28689"/>
          <a:stretch/>
        </p:blipFill>
        <p:spPr>
          <a:xfrm>
            <a:off x="500278" y="998068"/>
            <a:ext cx="8509110" cy="4074651"/>
          </a:xfrm>
          <a:prstGeom prst="rect">
            <a:avLst/>
          </a:prstGeom>
        </p:spPr>
      </p:pic>
    </p:spTree>
    <p:extLst>
      <p:ext uri="{BB962C8B-B14F-4D97-AF65-F5344CB8AC3E}">
        <p14:creationId xmlns:p14="http://schemas.microsoft.com/office/powerpoint/2010/main" val="2610962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7" y="462523"/>
            <a:ext cx="8229600" cy="606029"/>
          </a:xfrm>
        </p:spPr>
        <p:txBody>
          <a:bodyPr/>
          <a:lstStyle/>
          <a:p>
            <a:r>
              <a:rPr lang="en-US" sz="1600" dirty="0"/>
              <a:t>Triggering the Alert</a:t>
            </a:r>
          </a:p>
        </p:txBody>
      </p:sp>
      <p:pic>
        <p:nvPicPr>
          <p:cNvPr id="4" name="Content Placeholder 3"/>
          <p:cNvPicPr>
            <a:picLocks noGrp="1" noChangeAspect="1"/>
          </p:cNvPicPr>
          <p:nvPr>
            <p:ph idx="1"/>
          </p:nvPr>
        </p:nvPicPr>
        <p:blipFill>
          <a:blip r:embed="rId3"/>
          <a:stretch>
            <a:fillRect/>
          </a:stretch>
        </p:blipFill>
        <p:spPr>
          <a:xfrm>
            <a:off x="869368" y="1010864"/>
            <a:ext cx="8832831" cy="4046081"/>
          </a:xfrm>
          <a:prstGeom prst="rect">
            <a:avLst/>
          </a:prstGeom>
        </p:spPr>
      </p:pic>
    </p:spTree>
    <p:extLst>
      <p:ext uri="{BB962C8B-B14F-4D97-AF65-F5344CB8AC3E}">
        <p14:creationId xmlns:p14="http://schemas.microsoft.com/office/powerpoint/2010/main" val="4111095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5" y="1086991"/>
            <a:ext cx="4278351" cy="156887"/>
          </a:xfrm>
        </p:spPr>
        <p:txBody>
          <a:bodyPr/>
          <a:lstStyle/>
          <a:p>
            <a:r>
              <a:rPr lang="en-US" sz="1600" dirty="0"/>
              <a:t>Creating the message</a:t>
            </a:r>
          </a:p>
        </p:txBody>
      </p:sp>
      <p:pic>
        <p:nvPicPr>
          <p:cNvPr id="4" name="Content Placeholder 3"/>
          <p:cNvPicPr>
            <a:picLocks noGrp="1" noChangeAspect="1"/>
          </p:cNvPicPr>
          <p:nvPr>
            <p:ph idx="1"/>
          </p:nvPr>
        </p:nvPicPr>
        <p:blipFill>
          <a:blip r:embed="rId3"/>
          <a:stretch>
            <a:fillRect/>
          </a:stretch>
        </p:blipFill>
        <p:spPr>
          <a:xfrm>
            <a:off x="2176331" y="786293"/>
            <a:ext cx="5778108" cy="4163615"/>
          </a:xfrm>
          <a:prstGeom prst="rect">
            <a:avLst/>
          </a:prstGeom>
        </p:spPr>
      </p:pic>
      <p:pic>
        <p:nvPicPr>
          <p:cNvPr id="5" name="Content Placeholder 3">
            <a:extLst>
              <a:ext uri="{FF2B5EF4-FFF2-40B4-BE49-F238E27FC236}">
                <a16:creationId xmlns:a16="http://schemas.microsoft.com/office/drawing/2014/main" id="{305EADC8-EFC2-A94F-B555-7123FBA2EC42}"/>
              </a:ext>
            </a:extLst>
          </p:cNvPr>
          <p:cNvPicPr>
            <a:picLocks noChangeAspect="1"/>
          </p:cNvPicPr>
          <p:nvPr/>
        </p:nvPicPr>
        <p:blipFill rotWithShape="1">
          <a:blip r:embed="rId3"/>
          <a:srcRect l="27126" t="55182" r="1978" b="33363"/>
          <a:stretch/>
        </p:blipFill>
        <p:spPr>
          <a:xfrm>
            <a:off x="2106211" y="3515082"/>
            <a:ext cx="6558896" cy="763681"/>
          </a:xfrm>
          <a:prstGeom prst="rect">
            <a:avLst/>
          </a:prstGeom>
        </p:spPr>
      </p:pic>
    </p:spTree>
    <p:extLst>
      <p:ext uri="{BB962C8B-B14F-4D97-AF65-F5344CB8AC3E}">
        <p14:creationId xmlns:p14="http://schemas.microsoft.com/office/powerpoint/2010/main" val="3705643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62" y="767323"/>
            <a:ext cx="3683620" cy="370101"/>
          </a:xfrm>
        </p:spPr>
        <p:txBody>
          <a:bodyPr/>
          <a:lstStyle/>
          <a:p>
            <a:r>
              <a:rPr lang="en-US" sz="1800" dirty="0" err="1"/>
              <a:t>Alerts&amp;Notification</a:t>
            </a:r>
            <a:r>
              <a:rPr lang="en-US" sz="1800" dirty="0"/>
              <a:t> Logging</a:t>
            </a:r>
          </a:p>
        </p:txBody>
      </p:sp>
      <p:pic>
        <p:nvPicPr>
          <p:cNvPr id="4" name="Content Placeholder 3"/>
          <p:cNvPicPr>
            <a:picLocks noGrp="1" noChangeAspect="1"/>
          </p:cNvPicPr>
          <p:nvPr>
            <p:ph idx="1"/>
          </p:nvPr>
        </p:nvPicPr>
        <p:blipFill>
          <a:blip r:embed="rId3"/>
          <a:stretch>
            <a:fillRect/>
          </a:stretch>
        </p:blipFill>
        <p:spPr>
          <a:xfrm>
            <a:off x="832492" y="1429733"/>
            <a:ext cx="7479016" cy="3556624"/>
          </a:xfrm>
          <a:prstGeom prst="rect">
            <a:avLst/>
          </a:prstGeom>
        </p:spPr>
      </p:pic>
    </p:spTree>
    <p:extLst>
      <p:ext uri="{BB962C8B-B14F-4D97-AF65-F5344CB8AC3E}">
        <p14:creationId xmlns:p14="http://schemas.microsoft.com/office/powerpoint/2010/main" val="291379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Reminders and Recap</a:t>
            </a:r>
          </a:p>
        </p:txBody>
      </p:sp>
      <p:sp>
        <p:nvSpPr>
          <p:cNvPr id="4" name="Content Placeholder 5">
            <a:extLst>
              <a:ext uri="{FF2B5EF4-FFF2-40B4-BE49-F238E27FC236}">
                <a16:creationId xmlns:a16="http://schemas.microsoft.com/office/drawing/2014/main" id="{1CDF72BA-BBCA-474A-8EF7-7F698EA70514}"/>
              </a:ext>
            </a:extLst>
          </p:cNvPr>
          <p:cNvSpPr>
            <a:spLocks noGrp="1"/>
          </p:cNvSpPr>
          <p:nvPr>
            <p:ph idx="1"/>
          </p:nvPr>
        </p:nvSpPr>
        <p:spPr>
          <a:xfrm>
            <a:off x="76200" y="1752600"/>
            <a:ext cx="7688451" cy="3005380"/>
          </a:xfrm>
        </p:spPr>
        <p:txBody>
          <a:bodyPr>
            <a:normAutofit fontScale="85000" lnSpcReduction="20000"/>
          </a:bodyPr>
          <a:lstStyle/>
          <a:p>
            <a:pPr>
              <a:defRPr/>
            </a:pPr>
            <a:r>
              <a:rPr lang="en-US" dirty="0" err="1"/>
              <a:t>REDCap</a:t>
            </a:r>
            <a:r>
              <a:rPr lang="en-US" dirty="0"/>
              <a:t> @ RBHS</a:t>
            </a:r>
          </a:p>
          <a:p>
            <a:pPr lvl="1">
              <a:defRPr/>
            </a:pPr>
            <a:r>
              <a:rPr lang="en-US" sz="2400" dirty="0">
                <a:hlinkClick r:id="rId3"/>
              </a:rPr>
              <a:t>https://research.njms.rutgers.edu/redcap</a:t>
            </a:r>
            <a:r>
              <a:rPr lang="en-US" dirty="0"/>
              <a:t>  </a:t>
            </a:r>
          </a:p>
          <a:p>
            <a:pPr lvl="1">
              <a:buNone/>
              <a:defRPr/>
            </a:pPr>
            <a:endParaRPr lang="en-US" dirty="0"/>
          </a:p>
          <a:p>
            <a:pPr>
              <a:defRPr/>
            </a:pPr>
            <a:r>
              <a:rPr lang="en-US" dirty="0"/>
              <a:t>Training Videos and Tutorial</a:t>
            </a:r>
          </a:p>
          <a:p>
            <a:pPr lvl="1">
              <a:defRPr/>
            </a:pPr>
            <a:r>
              <a:rPr lang="en-US" sz="2200" dirty="0">
                <a:hlinkClick r:id="rId4"/>
              </a:rPr>
              <a:t>https://research.njms.rutgers.edu/redcap/index.php?action=training</a:t>
            </a:r>
            <a:endParaRPr lang="en-US" sz="2200" dirty="0"/>
          </a:p>
          <a:p>
            <a:pPr lvl="1">
              <a:defRPr/>
            </a:pPr>
            <a:r>
              <a:rPr lang="en-US" sz="2200" dirty="0">
                <a:hlinkClick r:id="rId5"/>
              </a:rPr>
              <a:t>https://</a:t>
            </a:r>
            <a:r>
              <a:rPr lang="en-US" sz="2200" dirty="0">
                <a:hlinkClick r:id="rId6"/>
              </a:rPr>
              <a:t>research.njms.rutgers.edu/redcap</a:t>
            </a:r>
            <a:r>
              <a:rPr lang="en-US" sz="2200" dirty="0">
                <a:hlinkClick r:id="rId5"/>
              </a:rPr>
              <a:t>/index.php?action=help</a:t>
            </a:r>
            <a:endParaRPr lang="en-US" sz="2200" dirty="0"/>
          </a:p>
          <a:p>
            <a:pPr lvl="1">
              <a:defRPr/>
            </a:pPr>
            <a:endParaRPr lang="en-US" dirty="0"/>
          </a:p>
          <a:p>
            <a:pPr>
              <a:defRPr/>
            </a:pPr>
            <a:r>
              <a:rPr lang="en-US" dirty="0"/>
              <a:t>Cite </a:t>
            </a:r>
            <a:r>
              <a:rPr lang="en-US" dirty="0" err="1"/>
              <a:t>REDCap</a:t>
            </a:r>
            <a:r>
              <a:rPr lang="en-US" dirty="0"/>
              <a:t> in Papers</a:t>
            </a:r>
          </a:p>
          <a:p>
            <a:pPr lvl="1">
              <a:defRPr/>
            </a:pPr>
            <a:r>
              <a:rPr lang="en-US" dirty="0">
                <a:hlinkClick r:id="rId7"/>
              </a:rPr>
              <a:t>https://projectredcap.org/resources/citations/</a:t>
            </a:r>
            <a:r>
              <a:rPr lang="en-US" dirty="0"/>
              <a:t> </a:t>
            </a:r>
          </a:p>
        </p:txBody>
      </p:sp>
    </p:spTree>
    <p:extLst>
      <p:ext uri="{BB962C8B-B14F-4D97-AF65-F5344CB8AC3E}">
        <p14:creationId xmlns:p14="http://schemas.microsoft.com/office/powerpoint/2010/main" val="1537777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5623-F5A7-0C4F-A03A-9604935E7472}"/>
              </a:ext>
            </a:extLst>
          </p:cNvPr>
          <p:cNvSpPr>
            <a:spLocks noGrp="1"/>
          </p:cNvSpPr>
          <p:nvPr>
            <p:ph type="title"/>
          </p:nvPr>
        </p:nvSpPr>
        <p:spPr/>
        <p:txBody>
          <a:bodyPr/>
          <a:lstStyle/>
          <a:p>
            <a:r>
              <a:rPr lang="en-US" dirty="0"/>
              <a:t>Reminders and Recap</a:t>
            </a:r>
          </a:p>
        </p:txBody>
      </p:sp>
      <p:sp>
        <p:nvSpPr>
          <p:cNvPr id="4" name="Content Placeholder 5">
            <a:extLst>
              <a:ext uri="{FF2B5EF4-FFF2-40B4-BE49-F238E27FC236}">
                <a16:creationId xmlns:a16="http://schemas.microsoft.com/office/drawing/2014/main" id="{1CDF72BA-BBCA-474A-8EF7-7F698EA70514}"/>
              </a:ext>
            </a:extLst>
          </p:cNvPr>
          <p:cNvSpPr>
            <a:spLocks noGrp="1"/>
          </p:cNvSpPr>
          <p:nvPr>
            <p:ph idx="1"/>
          </p:nvPr>
        </p:nvSpPr>
        <p:spPr>
          <a:xfrm>
            <a:off x="1994210" y="2458844"/>
            <a:ext cx="3098180" cy="1786053"/>
          </a:xfrm>
        </p:spPr>
        <p:txBody>
          <a:bodyPr>
            <a:normAutofit/>
          </a:bodyPr>
          <a:lstStyle/>
          <a:p>
            <a:pPr>
              <a:defRPr/>
            </a:pPr>
            <a:r>
              <a:rPr lang="en-US" sz="1800" dirty="0">
                <a:effectLst/>
                <a:latin typeface="Calibri" panose="020F0502020204030204" pitchFamily="34" charset="0"/>
                <a:ea typeface="Calibri" panose="020F0502020204030204" pitchFamily="34" charset="0"/>
              </a:rPr>
              <a:t>Randomization</a:t>
            </a:r>
          </a:p>
          <a:p>
            <a:pPr>
              <a:defRPr/>
            </a:pPr>
            <a:r>
              <a:rPr lang="en-US" sz="1800" dirty="0">
                <a:effectLst/>
                <a:latin typeface="Calibri" panose="020F0502020204030204" pitchFamily="34" charset="0"/>
                <a:ea typeface="Calibri" panose="020F0502020204030204" pitchFamily="34" charset="0"/>
              </a:rPr>
              <a:t>e-Consent</a:t>
            </a:r>
          </a:p>
          <a:p>
            <a:pPr>
              <a:defRPr/>
            </a:pPr>
            <a:r>
              <a:rPr lang="en-US" sz="1800" dirty="0">
                <a:effectLst/>
                <a:latin typeface="Calibri" panose="020F0502020204030204" pitchFamily="34" charset="0"/>
                <a:ea typeface="Calibri" panose="020F0502020204030204" pitchFamily="34" charset="0"/>
              </a:rPr>
              <a:t>Twilio SMS </a:t>
            </a:r>
            <a:endParaRPr lang="en-US" dirty="0"/>
          </a:p>
        </p:txBody>
      </p:sp>
      <p:sp>
        <p:nvSpPr>
          <p:cNvPr id="5" name="Content Placeholder 5">
            <a:extLst>
              <a:ext uri="{FF2B5EF4-FFF2-40B4-BE49-F238E27FC236}">
                <a16:creationId xmlns:a16="http://schemas.microsoft.com/office/drawing/2014/main" id="{3F091B76-45B2-46DA-84F4-38AF9959077B}"/>
              </a:ext>
            </a:extLst>
          </p:cNvPr>
          <p:cNvSpPr txBox="1">
            <a:spLocks/>
          </p:cNvSpPr>
          <p:nvPr/>
        </p:nvSpPr>
        <p:spPr bwMode="auto">
          <a:xfrm>
            <a:off x="1209907" y="1728293"/>
            <a:ext cx="4046034" cy="606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defRPr/>
            </a:pPr>
            <a:r>
              <a:rPr lang="en-US" sz="2400" b="1" i="1" dirty="0">
                <a:solidFill>
                  <a:srgbClr val="2E74B5"/>
                </a:solidFill>
                <a:latin typeface="Arial Black" panose="020B0A04020102020204" pitchFamily="34" charset="0"/>
                <a:cs typeface="Calibri" panose="020F0502020204030204" pitchFamily="34" charset="0"/>
              </a:rPr>
              <a:t>Recommended to explore:</a:t>
            </a:r>
          </a:p>
        </p:txBody>
      </p:sp>
    </p:spTree>
    <p:extLst>
      <p:ext uri="{BB962C8B-B14F-4D97-AF65-F5344CB8AC3E}">
        <p14:creationId xmlns:p14="http://schemas.microsoft.com/office/powerpoint/2010/main" val="3836073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1B56545-71EE-424D-9813-5E4E9FB8F0A3}"/>
              </a:ext>
            </a:extLst>
          </p:cNvPr>
          <p:cNvSpPr txBox="1">
            <a:spLocks noChangeArrowheads="1"/>
          </p:cNvSpPr>
          <p:nvPr/>
        </p:nvSpPr>
        <p:spPr bwMode="auto">
          <a:xfrm>
            <a:off x="2961304" y="1334708"/>
            <a:ext cx="3221392" cy="123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36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Questions?</a:t>
            </a:r>
          </a:p>
          <a:p>
            <a:pPr marL="0" indent="0">
              <a:buNone/>
            </a:pPr>
            <a:endParaRPr lang="en-US" sz="12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p:txBody>
      </p:sp>
      <p:sp>
        <p:nvSpPr>
          <p:cNvPr id="8" name="Subtitle 9">
            <a:extLst>
              <a:ext uri="{FF2B5EF4-FFF2-40B4-BE49-F238E27FC236}">
                <a16:creationId xmlns:a16="http://schemas.microsoft.com/office/drawing/2014/main" id="{C4807192-E814-4224-A5FE-809AE10CE337}"/>
              </a:ext>
            </a:extLst>
          </p:cNvPr>
          <p:cNvSpPr txBox="1">
            <a:spLocks/>
          </p:cNvSpPr>
          <p:nvPr/>
        </p:nvSpPr>
        <p:spPr bwMode="auto">
          <a:xfrm>
            <a:off x="1371600" y="2667000"/>
            <a:ext cx="64008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lgn="ctr">
              <a:buNone/>
            </a:pPr>
            <a:r>
              <a:rPr lang="en-US" sz="2400" kern="0" dirty="0">
                <a:hlinkClick r:id="rId3"/>
              </a:rPr>
              <a:t>redcap@njms.rutgers.edu</a:t>
            </a:r>
            <a:endParaRPr lang="en-US" sz="2400" kern="0" dirty="0"/>
          </a:p>
          <a:p>
            <a:pPr marL="0" indent="0" algn="ctr">
              <a:buNone/>
            </a:pPr>
            <a:r>
              <a:rPr lang="en-US" sz="2400" kern="0" dirty="0"/>
              <a:t>or </a:t>
            </a:r>
            <a:r>
              <a:rPr lang="en-US" sz="2400" kern="0" dirty="0">
                <a:hlinkClick r:id="rId4"/>
              </a:rPr>
              <a:t>hw289@njms.rutgers.edu</a:t>
            </a:r>
            <a:r>
              <a:rPr lang="en-US" sz="2400" kern="0" dirty="0"/>
              <a:t>  </a:t>
            </a:r>
          </a:p>
          <a:p>
            <a:pPr marL="0" indent="0" algn="ctr">
              <a:buNone/>
            </a:pPr>
            <a:r>
              <a:rPr lang="en-US" sz="1800" kern="0" dirty="0">
                <a:solidFill>
                  <a:schemeClr val="tx1"/>
                </a:solidFill>
              </a:rPr>
              <a:t>(973) 972-5237</a:t>
            </a:r>
          </a:p>
          <a:p>
            <a:pPr marL="0" indent="0" algn="ctr">
              <a:buNone/>
            </a:pPr>
            <a:r>
              <a:rPr lang="en-US" sz="2000" b="0" i="0" dirty="0">
                <a:solidFill>
                  <a:srgbClr val="000000"/>
                </a:solidFill>
                <a:effectLst/>
                <a:latin typeface="Calibri" panose="020F0502020204030204" pitchFamily="34" charset="0"/>
              </a:rPr>
              <a:t>Office of Research MSB-F633</a:t>
            </a:r>
          </a:p>
          <a:p>
            <a:pPr marL="0" indent="0" algn="ctr">
              <a:buNone/>
            </a:pPr>
            <a:r>
              <a:rPr lang="en-US" sz="2000" b="0" i="0" dirty="0">
                <a:solidFill>
                  <a:srgbClr val="000000"/>
                </a:solidFill>
                <a:effectLst/>
                <a:latin typeface="Calibri" panose="020F0502020204030204" pitchFamily="34" charset="0"/>
              </a:rPr>
              <a:t>New Jersey Medical School​</a:t>
            </a:r>
          </a:p>
          <a:p>
            <a:pPr marL="0" indent="0" algn="ctr">
              <a:buNone/>
            </a:pPr>
            <a:r>
              <a:rPr lang="en-US" sz="2000" kern="0" dirty="0">
                <a:solidFill>
                  <a:srgbClr val="000000"/>
                </a:solidFill>
                <a:latin typeface="Calibri" panose="020F0502020204030204" pitchFamily="34" charset="0"/>
              </a:rPr>
              <a:t>185 S Orange Ave, Newark, NJ 07103</a:t>
            </a:r>
            <a:endParaRPr lang="en-US" sz="2400" kern="0" dirty="0">
              <a:solidFill>
                <a:schemeClr val="tx1"/>
              </a:solidFill>
            </a:endParaRPr>
          </a:p>
        </p:txBody>
      </p:sp>
    </p:spTree>
    <p:extLst>
      <p:ext uri="{BB962C8B-B14F-4D97-AF65-F5344CB8AC3E}">
        <p14:creationId xmlns:p14="http://schemas.microsoft.com/office/powerpoint/2010/main" val="88841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70A8F1B-C763-4B91-BB05-89A3ED0C794D}"/>
              </a:ext>
            </a:extLst>
          </p:cNvPr>
          <p:cNvSpPr txBox="1"/>
          <p:nvPr/>
        </p:nvSpPr>
        <p:spPr>
          <a:xfrm>
            <a:off x="315951" y="1549988"/>
            <a:ext cx="8229600" cy="2885662"/>
          </a:xfrm>
          <a:prstGeom prst="rect">
            <a:avLst/>
          </a:prstGeom>
          <a:noFill/>
        </p:spPr>
        <p:txBody>
          <a:bodyPr wrap="square">
            <a:spAutoFit/>
          </a:bodyPr>
          <a:lstStyle/>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Ohio Department of Health</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and local health departments in Ohio are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REDCap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to monitor people exposed to COVID-19.</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American Association for Cancer Research</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is using </a:t>
            </a:r>
            <a:r>
              <a:rPr lang="en-US" sz="1100" dirty="0" err="1">
                <a:solidFill>
                  <a:srgbClr val="666666"/>
                </a:solidFill>
                <a:effectLst/>
                <a:latin typeface="Arial" panose="020B0604020202020204" pitchFamily="34" charset="0"/>
                <a:ea typeface="Calibri" panose="020F0502020204030204" pitchFamily="34" charset="0"/>
                <a:cs typeface="Calibri" panose="020F0502020204030204" pitchFamily="34" charset="0"/>
              </a:rPr>
              <a:t>REDCp</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surveys to organize information on cancer patients infected with COVID-19 as rapidly as possible.</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Pediatric Infectious Diseases Transplant Network (PIDTRAN) through its Coordinating Center at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St. Jude Children’s Research Hospital</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in collaboration with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Children’s Hospital of Philadelphia</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Seattle Children’s Hospital </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and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Chicago Children’s Hospital </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have created a survey to capture epidemiologic and clinical information about ALL cases of pediatric COVID-19 infections in the United States.</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ts val="1950"/>
              </a:lnSpc>
              <a:spcBef>
                <a:spcPts val="0"/>
              </a:spcBef>
              <a:spcAft>
                <a:spcPts val="0"/>
              </a:spcAft>
              <a:buSzPts val="1000"/>
              <a:buFont typeface="Symbol" panose="05050102010706020507" pitchFamily="18" charset="2"/>
              <a:buChar char=""/>
              <a:tabLst>
                <a:tab pos="457200" algn="l"/>
              </a:tabLst>
            </a:pP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The </a:t>
            </a:r>
            <a:r>
              <a:rPr lang="en-US" sz="1100" b="1" dirty="0">
                <a:solidFill>
                  <a:srgbClr val="666666"/>
                </a:solidFill>
                <a:effectLst/>
                <a:latin typeface="Arial" panose="020B0604020202020204" pitchFamily="34" charset="0"/>
                <a:ea typeface="Calibri" panose="020F0502020204030204" pitchFamily="34" charset="0"/>
                <a:cs typeface="Calibri" panose="020F0502020204030204" pitchFamily="34" charset="0"/>
              </a:rPr>
              <a:t>University of Maryland </a:t>
            </a:r>
            <a:r>
              <a:rPr lang="en-US" sz="1100" dirty="0">
                <a:solidFill>
                  <a:srgbClr val="666666"/>
                </a:solidFill>
                <a:effectLst/>
                <a:latin typeface="Arial" panose="020B0604020202020204" pitchFamily="34" charset="0"/>
                <a:ea typeface="Calibri" panose="020F0502020204030204" pitchFamily="34" charset="0"/>
                <a:cs typeface="Calibri" panose="020F0502020204030204" pitchFamily="34" charset="0"/>
              </a:rPr>
              <a:t>is using a survey tool for employees to report COVID-19 exposures or illness, which triggers symptom monitoring and contact tracing prompts and sends instructions about quarantine, isolation or return to work. They are expanding this to support daily symptom monitoring for employees returning to campus.</a:t>
            </a:r>
            <a:endParaRPr lang="en-US" sz="1100" dirty="0">
              <a:solidFill>
                <a:srgbClr val="66666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74F385C1-C44B-4099-B207-13C5B68A2FB5}"/>
              </a:ext>
            </a:extLst>
          </p:cNvPr>
          <p:cNvSpPr>
            <a:spLocks noGrp="1"/>
          </p:cNvSpPr>
          <p:nvPr>
            <p:ph type="title"/>
          </p:nvPr>
        </p:nvSpPr>
        <p:spPr>
          <a:xfrm>
            <a:off x="0" y="686024"/>
            <a:ext cx="7873139" cy="606029"/>
          </a:xfrm>
        </p:spPr>
        <p:txBody>
          <a:bodyPr wrap="square" anchor="ctr">
            <a:normAutofit/>
          </a:bodyPr>
          <a:lstStyle/>
          <a:p>
            <a:pPr marL="537210" marR="295910">
              <a:spcBef>
                <a:spcPts val="72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REDCap</a:t>
            </a:r>
            <a:r>
              <a:rPr lang="en-US" sz="1800" dirty="0">
                <a:effectLst/>
                <a:latin typeface="Calibri" panose="020F0502020204030204" pitchFamily="34" charset="0"/>
                <a:ea typeface="Calibri" panose="020F0502020204030204" pitchFamily="34" charset="0"/>
                <a:cs typeface="Calibri" panose="020F0502020204030204" pitchFamily="34" charset="0"/>
              </a:rPr>
              <a:t> in response to COVID-19 in the United States</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0802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C206A07-AF79-4CFF-84B7-9E1F5AA2A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74" y="692417"/>
            <a:ext cx="1783065" cy="62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74F385C1-C44B-4099-B207-13C5B68A2FB5}"/>
              </a:ext>
            </a:extLst>
          </p:cNvPr>
          <p:cNvSpPr>
            <a:spLocks noGrp="1"/>
          </p:cNvSpPr>
          <p:nvPr>
            <p:ph type="title"/>
          </p:nvPr>
        </p:nvSpPr>
        <p:spPr>
          <a:xfrm>
            <a:off x="0" y="686024"/>
            <a:ext cx="7873139" cy="606029"/>
          </a:xfrm>
        </p:spPr>
        <p:txBody>
          <a:bodyPr wrap="square" anchor="ctr">
            <a:normAutofit/>
          </a:bodyPr>
          <a:lstStyle/>
          <a:p>
            <a:pPr marL="537210" marR="295910">
              <a:spcBef>
                <a:spcPts val="72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REDCap</a:t>
            </a:r>
            <a:r>
              <a:rPr lang="en-US" sz="1800" dirty="0">
                <a:effectLst/>
                <a:latin typeface="Calibri" panose="020F0502020204030204" pitchFamily="34" charset="0"/>
                <a:ea typeface="Calibri" panose="020F0502020204030204" pitchFamily="34" charset="0"/>
                <a:cs typeface="Calibri" panose="020F0502020204030204" pitchFamily="34" charset="0"/>
              </a:rPr>
              <a:t> in response to COVID-19 around the world</a:t>
            </a:r>
            <a:endParaRPr lang="en-US" sz="2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F3A93E5A-5AA8-4E4C-B39B-969F363D6B2B}"/>
              </a:ext>
            </a:extLst>
          </p:cNvPr>
          <p:cNvSpPr txBox="1"/>
          <p:nvPr/>
        </p:nvSpPr>
        <p:spPr>
          <a:xfrm>
            <a:off x="836341" y="1631279"/>
            <a:ext cx="6434253" cy="2881623"/>
          </a:xfrm>
          <a:prstGeom prst="rect">
            <a:avLst/>
          </a:prstGeom>
          <a:noFill/>
        </p:spPr>
        <p:txBody>
          <a:bodyPr wrap="square">
            <a:spAutoFit/>
          </a:bodyPr>
          <a:lstStyle>
            <a:defPPr>
              <a:defRPr lang="en-US"/>
            </a:defPPr>
            <a:lvl1pPr marL="342900" marR="0" lvl="0" indent="-342900">
              <a:lnSpc>
                <a:spcPts val="1950"/>
              </a:lnSpc>
              <a:spcBef>
                <a:spcPts val="0"/>
              </a:spcBef>
              <a:spcAft>
                <a:spcPts val="0"/>
              </a:spcAft>
              <a:buSzPts val="1000"/>
              <a:buFont typeface="Symbol" panose="05050102010706020507" pitchFamily="18" charset="2"/>
              <a:buChar char=""/>
              <a:tabLst>
                <a:tab pos="457200" algn="l"/>
              </a:tabLst>
              <a:defRPr sz="1100">
                <a:solidFill>
                  <a:srgbClr val="666666"/>
                </a:solidFill>
                <a:effectLst/>
                <a:latin typeface="Arial" panose="020B0604020202020204" pitchFamily="34" charset="0"/>
                <a:ea typeface="Calibri" panose="020F0502020204030204" pitchFamily="34" charset="0"/>
                <a:cs typeface="Calibri" panose="020F0502020204030204" pitchFamily="34" charset="0"/>
              </a:defRPr>
            </a:lvl1pPr>
          </a:lstStyle>
          <a:p>
            <a:r>
              <a:rPr lang="en-US" b="1" dirty="0"/>
              <a:t>World Health Organization (WHO) </a:t>
            </a:r>
            <a:r>
              <a:rPr lang="en-US" dirty="0"/>
              <a:t>is using </a:t>
            </a:r>
            <a:r>
              <a:rPr lang="en-US" dirty="0" err="1"/>
              <a:t>REDCap</a:t>
            </a:r>
            <a:r>
              <a:rPr lang="en-US" dirty="0"/>
              <a:t> version of ISARIC’s Novel Coronavirus (COVID-19) CRF to manage COVID-19 data obtained through examination, interview and review of hospital notes.</a:t>
            </a:r>
          </a:p>
          <a:p>
            <a:r>
              <a:rPr lang="en-US" dirty="0"/>
              <a:t>The Royal Melbourne Hospital in </a:t>
            </a:r>
            <a:r>
              <a:rPr lang="en-US" b="1" dirty="0"/>
              <a:t>Melbourne, Australia </a:t>
            </a:r>
            <a:r>
              <a:rPr lang="en-US" dirty="0"/>
              <a:t>has several novel applications, including 1) </a:t>
            </a:r>
            <a:r>
              <a:rPr lang="en-US" dirty="0">
                <a:hlinkClick r:id="rId4"/>
              </a:rPr>
              <a:t>Using </a:t>
            </a:r>
            <a:r>
              <a:rPr lang="en-US" dirty="0" err="1">
                <a:hlinkClick r:id="rId4"/>
              </a:rPr>
              <a:t>REDCap</a:t>
            </a:r>
            <a:r>
              <a:rPr lang="en-US" dirty="0">
                <a:hlinkClick r:id="rId4"/>
              </a:rPr>
              <a:t> to monitor patients with pulse oximetry at home</a:t>
            </a:r>
            <a:r>
              <a:rPr lang="en-US" dirty="0"/>
              <a:t> through an automated SMS system using Twilio integration, 2) Using </a:t>
            </a:r>
            <a:r>
              <a:rPr lang="en-US" dirty="0" err="1"/>
              <a:t>REDCap</a:t>
            </a:r>
            <a:r>
              <a:rPr lang="en-US" dirty="0"/>
              <a:t> and </a:t>
            </a:r>
            <a:r>
              <a:rPr lang="en-US" dirty="0" err="1"/>
              <a:t>Twillio</a:t>
            </a:r>
            <a:r>
              <a:rPr lang="en-US" dirty="0"/>
              <a:t> to register patients in COVID clinic drive-thru, capturing the Mobile phone number to feedback pathology results to, and 3) Using </a:t>
            </a:r>
            <a:r>
              <a:rPr lang="en-US" dirty="0" err="1"/>
              <a:t>REDCap</a:t>
            </a:r>
            <a:r>
              <a:rPr lang="en-US" dirty="0"/>
              <a:t> to log movements into and out of shared spaces within the workplace using QR codes.</a:t>
            </a:r>
          </a:p>
          <a:p>
            <a:r>
              <a:rPr lang="en-US" b="1" dirty="0"/>
              <a:t>South Africa</a:t>
            </a:r>
            <a:r>
              <a:rPr lang="en-US" dirty="0"/>
              <a:t>’s National Institute for Communicable Diseases is using </a:t>
            </a:r>
            <a:r>
              <a:rPr lang="en-US" dirty="0" err="1"/>
              <a:t>REDCap</a:t>
            </a:r>
            <a:r>
              <a:rPr lang="en-US" dirty="0"/>
              <a:t> for COVID-19 contact tracing.</a:t>
            </a:r>
          </a:p>
        </p:txBody>
      </p:sp>
    </p:spTree>
    <p:extLst>
      <p:ext uri="{BB962C8B-B14F-4D97-AF65-F5344CB8AC3E}">
        <p14:creationId xmlns:p14="http://schemas.microsoft.com/office/powerpoint/2010/main" val="323127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5451-FC6E-4F31-8D3C-4FFE888AEAD9}"/>
              </a:ext>
            </a:extLst>
          </p:cNvPr>
          <p:cNvSpPr>
            <a:spLocks noGrp="1"/>
          </p:cNvSpPr>
          <p:nvPr>
            <p:ph type="title"/>
          </p:nvPr>
        </p:nvSpPr>
        <p:spPr>
          <a:xfrm>
            <a:off x="457200" y="707850"/>
            <a:ext cx="8229600" cy="897926"/>
          </a:xfrm>
        </p:spPr>
        <p:txBody>
          <a:bodyPr/>
          <a:lstStyle/>
          <a:p>
            <a:r>
              <a:rPr lang="en-US" sz="2800" dirty="0">
                <a:latin typeface="Calibri" panose="020F0502020204030204" pitchFamily="34" charset="0"/>
                <a:ea typeface="Calibri" panose="020F0502020204030204" pitchFamily="34" charset="0"/>
              </a:rPr>
              <a:t>Enhanced Form Design</a:t>
            </a:r>
            <a:br>
              <a:rPr lang="en-US" sz="1800" b="1" dirty="0">
                <a:latin typeface="Calibri" panose="020F0502020204030204" pitchFamily="34" charset="0"/>
                <a:ea typeface="Calibri" panose="020F0502020204030204" pitchFamily="34" charset="0"/>
              </a:rPr>
            </a:br>
            <a:br>
              <a:rPr lang="en-US" sz="1800" b="1" dirty="0">
                <a:latin typeface="Calibri" panose="020F0502020204030204" pitchFamily="34" charset="0"/>
                <a:ea typeface="Calibri" panose="020F0502020204030204" pitchFamily="34" charset="0"/>
              </a:rPr>
            </a:br>
            <a:r>
              <a:rPr lang="en-US" sz="1800" i="1" dirty="0">
                <a:effectLst/>
                <a:latin typeface="Calibri" panose="020F0502020204030204" pitchFamily="34" charset="0"/>
                <a:ea typeface="Calibri" panose="020F0502020204030204" pitchFamily="34" charset="0"/>
              </a:rPr>
              <a:t>Form Rich Formatting Using </a:t>
            </a:r>
            <a:r>
              <a:rPr lang="en-US" sz="1800" i="1" dirty="0" err="1">
                <a:effectLst/>
                <a:latin typeface="Calibri" panose="020F0502020204030204" pitchFamily="34" charset="0"/>
                <a:ea typeface="Calibri" panose="020F0502020204030204" pitchFamily="34" charset="0"/>
              </a:rPr>
              <a:t>HTML+CSS+Field</a:t>
            </a:r>
            <a:r>
              <a:rPr lang="en-US" sz="1800" i="1" dirty="0">
                <a:effectLst/>
                <a:latin typeface="Calibri" panose="020F0502020204030204" pitchFamily="34" charset="0"/>
                <a:ea typeface="Calibri" panose="020F0502020204030204" pitchFamily="34" charset="0"/>
              </a:rPr>
              <a:t> Embedding</a:t>
            </a:r>
            <a:endParaRPr lang="en-US" i="1" dirty="0"/>
          </a:p>
        </p:txBody>
      </p:sp>
      <p:sp>
        <p:nvSpPr>
          <p:cNvPr id="4" name="Rectangle 3">
            <a:extLst>
              <a:ext uri="{FF2B5EF4-FFF2-40B4-BE49-F238E27FC236}">
                <a16:creationId xmlns:a16="http://schemas.microsoft.com/office/drawing/2014/main" id="{D14CA615-89E6-4C63-BE03-EFB773BD50CD}"/>
              </a:ext>
            </a:extLst>
          </p:cNvPr>
          <p:cNvSpPr txBox="1">
            <a:spLocks noChangeArrowheads="1"/>
          </p:cNvSpPr>
          <p:nvPr/>
        </p:nvSpPr>
        <p:spPr bwMode="auto">
          <a:xfrm>
            <a:off x="1190065" y="1975807"/>
            <a:ext cx="7496735" cy="162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marL="0" indent="0">
              <a:buNone/>
            </a:pPr>
            <a:r>
              <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rPr>
              <a:t>Objective: </a:t>
            </a:r>
          </a:p>
          <a:p>
            <a:pPr marL="0" indent="0">
              <a:buNone/>
            </a:pPr>
            <a:endParaRPr lang="en-US" sz="2400" b="1" i="1" dirty="0">
              <a:solidFill>
                <a:srgbClr val="2E74B5"/>
              </a:solidFill>
              <a:effectLst/>
              <a:latin typeface="Arial Black" panose="020B0A04020102020204" pitchFamily="34" charset="0"/>
              <a:ea typeface="Calibri" panose="020F0502020204030204" pitchFamily="34" charset="0"/>
              <a:cs typeface="Calibri" panose="020F0502020204030204" pitchFamily="34" charset="0"/>
            </a:endParaRPr>
          </a:p>
          <a:p>
            <a:pPr marL="457200" marR="295910" indent="-457200">
              <a:buFont typeface="+mj-lt"/>
              <a:buAutoNum type="arabicPeriod"/>
            </a:pPr>
            <a:r>
              <a:rPr lang="en-US" sz="2400" i="1" dirty="0">
                <a:solidFill>
                  <a:srgbClr val="2E74B5"/>
                </a:solidFill>
                <a:latin typeface="Calibri Light" panose="020F0302020204030204" pitchFamily="34" charset="0"/>
                <a:cs typeface="Calibri" panose="020F0502020204030204" pitchFamily="34" charset="0"/>
              </a:rPr>
              <a:t>How to make your form user-friendly and appealing</a:t>
            </a:r>
          </a:p>
          <a:p>
            <a:pPr marL="457200" indent="-457200">
              <a:buFont typeface="+mj-lt"/>
              <a:buAutoNum type="arabicPeriod"/>
            </a:pPr>
            <a:r>
              <a:rPr lang="en-US" sz="2400" i="1" dirty="0">
                <a:solidFill>
                  <a:srgbClr val="2E74B5"/>
                </a:solidFill>
                <a:effectLst/>
                <a:latin typeface="Calibri Light" panose="020F0302020204030204" pitchFamily="34" charset="0"/>
                <a:ea typeface="Calibri" panose="020F0502020204030204" pitchFamily="34" charset="0"/>
                <a:cs typeface="Calibri" panose="020F0502020204030204" pitchFamily="34" charset="0"/>
              </a:rPr>
              <a:t>How to fit existing intake forms to </a:t>
            </a:r>
            <a:r>
              <a:rPr lang="en-US" sz="2400" i="1" dirty="0" err="1">
                <a:solidFill>
                  <a:srgbClr val="2E74B5"/>
                </a:solidFill>
                <a:effectLst/>
                <a:latin typeface="Calibri Light" panose="020F0302020204030204" pitchFamily="34" charset="0"/>
                <a:ea typeface="Calibri" panose="020F0502020204030204" pitchFamily="34" charset="0"/>
                <a:cs typeface="Calibri" panose="020F0502020204030204" pitchFamily="34" charset="0"/>
              </a:rPr>
              <a:t>REDCap</a:t>
            </a:r>
            <a:endParaRPr lang="en-US" sz="2400" kern="0" dirty="0">
              <a:latin typeface="Arial" charset="0"/>
            </a:endParaRPr>
          </a:p>
        </p:txBody>
      </p:sp>
    </p:spTree>
    <p:extLst>
      <p:ext uri="{BB962C8B-B14F-4D97-AF65-F5344CB8AC3E}">
        <p14:creationId xmlns:p14="http://schemas.microsoft.com/office/powerpoint/2010/main" val="185715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5451-FC6E-4F31-8D3C-4FFE888AEAD9}"/>
              </a:ext>
            </a:extLst>
          </p:cNvPr>
          <p:cNvSpPr>
            <a:spLocks noGrp="1"/>
          </p:cNvSpPr>
          <p:nvPr>
            <p:ph type="title"/>
          </p:nvPr>
        </p:nvSpPr>
        <p:spPr>
          <a:xfrm>
            <a:off x="2360342" y="3571"/>
            <a:ext cx="8229600" cy="606029"/>
          </a:xfrm>
        </p:spPr>
        <p:txBody>
          <a:bodyPr/>
          <a:lstStyle/>
          <a:p>
            <a:r>
              <a:rPr lang="en-US" sz="1800" b="1" dirty="0">
                <a:effectLst/>
                <a:latin typeface="Calibri" panose="020F0502020204030204" pitchFamily="34" charset="0"/>
                <a:ea typeface="Calibri" panose="020F0502020204030204" pitchFamily="34" charset="0"/>
              </a:rPr>
              <a:t>Form Rich Formatting Using </a:t>
            </a:r>
            <a:r>
              <a:rPr lang="en-US" sz="1800" b="1" dirty="0" err="1">
                <a:effectLst/>
                <a:latin typeface="Calibri" panose="020F0502020204030204" pitchFamily="34" charset="0"/>
                <a:ea typeface="Calibri" panose="020F0502020204030204" pitchFamily="34" charset="0"/>
              </a:rPr>
              <a:t>HTML+Field</a:t>
            </a:r>
            <a:r>
              <a:rPr lang="en-US" sz="1800" b="1" dirty="0">
                <a:effectLst/>
                <a:latin typeface="Calibri" panose="020F0502020204030204" pitchFamily="34" charset="0"/>
                <a:ea typeface="Calibri" panose="020F0502020204030204" pitchFamily="34" charset="0"/>
              </a:rPr>
              <a:t> Embedding</a:t>
            </a:r>
            <a:endParaRPr lang="en-US" dirty="0"/>
          </a:p>
        </p:txBody>
      </p:sp>
      <p:pic>
        <p:nvPicPr>
          <p:cNvPr id="3" name="Picture 2">
            <a:extLst>
              <a:ext uri="{FF2B5EF4-FFF2-40B4-BE49-F238E27FC236}">
                <a16:creationId xmlns:a16="http://schemas.microsoft.com/office/drawing/2014/main" id="{1CF6348A-81CE-417A-AEB4-F42B3A3366CD}"/>
              </a:ext>
            </a:extLst>
          </p:cNvPr>
          <p:cNvPicPr>
            <a:picLocks noChangeAspect="1"/>
          </p:cNvPicPr>
          <p:nvPr/>
        </p:nvPicPr>
        <p:blipFill>
          <a:blip r:embed="rId3"/>
          <a:stretch>
            <a:fillRect/>
          </a:stretch>
        </p:blipFill>
        <p:spPr>
          <a:xfrm>
            <a:off x="203226" y="609600"/>
            <a:ext cx="4160963" cy="4663440"/>
          </a:xfrm>
          <a:prstGeom prst="rect">
            <a:avLst/>
          </a:prstGeom>
        </p:spPr>
      </p:pic>
      <p:pic>
        <p:nvPicPr>
          <p:cNvPr id="5" name="Picture 4">
            <a:extLst>
              <a:ext uri="{FF2B5EF4-FFF2-40B4-BE49-F238E27FC236}">
                <a16:creationId xmlns:a16="http://schemas.microsoft.com/office/drawing/2014/main" id="{7115503D-1644-4888-AF29-C58FD7DAFABE}"/>
              </a:ext>
            </a:extLst>
          </p:cNvPr>
          <p:cNvPicPr>
            <a:picLocks noChangeAspect="1"/>
          </p:cNvPicPr>
          <p:nvPr/>
        </p:nvPicPr>
        <p:blipFill>
          <a:blip r:embed="rId4"/>
          <a:stretch>
            <a:fillRect/>
          </a:stretch>
        </p:blipFill>
        <p:spPr>
          <a:xfrm>
            <a:off x="4825973" y="541020"/>
            <a:ext cx="4114801" cy="4663440"/>
          </a:xfrm>
          <a:prstGeom prst="rect">
            <a:avLst/>
          </a:prstGeom>
        </p:spPr>
      </p:pic>
    </p:spTree>
    <p:extLst>
      <p:ext uri="{BB962C8B-B14F-4D97-AF65-F5344CB8AC3E}">
        <p14:creationId xmlns:p14="http://schemas.microsoft.com/office/powerpoint/2010/main" val="382599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21F474-CD43-47A5-BE4C-3BCE0A19EFBE}"/>
              </a:ext>
            </a:extLst>
          </p:cNvPr>
          <p:cNvSpPr>
            <a:spLocks noGrp="1"/>
          </p:cNvSpPr>
          <p:nvPr>
            <p:ph type="title"/>
          </p:nvPr>
        </p:nvSpPr>
        <p:spPr>
          <a:xfrm>
            <a:off x="5720576" y="571563"/>
            <a:ext cx="2562854" cy="606029"/>
          </a:xfrm>
        </p:spPr>
        <p:txBody>
          <a:bodyPr/>
          <a:lstStyle/>
          <a:p>
            <a:r>
              <a:rPr lang="en-US" sz="2000" i="1" dirty="0"/>
              <a:t>Embedding Field</a:t>
            </a:r>
          </a:p>
        </p:txBody>
      </p:sp>
      <p:sp>
        <p:nvSpPr>
          <p:cNvPr id="2" name="TextBox 1">
            <a:extLst>
              <a:ext uri="{FF2B5EF4-FFF2-40B4-BE49-F238E27FC236}">
                <a16:creationId xmlns:a16="http://schemas.microsoft.com/office/drawing/2014/main" id="{CD8CEB9A-154D-42B5-A8FD-35CD640707DA}"/>
              </a:ext>
            </a:extLst>
          </p:cNvPr>
          <p:cNvSpPr txBox="1"/>
          <p:nvPr/>
        </p:nvSpPr>
        <p:spPr>
          <a:xfrm>
            <a:off x="96644" y="1297639"/>
            <a:ext cx="2617295" cy="3323987"/>
          </a:xfrm>
          <a:prstGeom prst="rect">
            <a:avLst/>
          </a:prstGeom>
          <a:noFill/>
        </p:spPr>
        <p:txBody>
          <a:bodyPr wrap="square" rtlCol="0">
            <a:spAutoFit/>
          </a:bodyPr>
          <a:lstStyle/>
          <a:p>
            <a:pPr marL="285750" indent="-285750">
              <a:buFont typeface="Wingdings" panose="05000000000000000000" pitchFamily="2" charset="2"/>
              <a:buChar char="v"/>
            </a:pPr>
            <a:r>
              <a:rPr lang="en-US" sz="1400" dirty="0"/>
              <a:t>Reposition fields on the form using Embedding Field optionally with Action Tags</a:t>
            </a:r>
          </a:p>
          <a:p>
            <a:endParaRPr lang="en-US" sz="1400" dirty="0"/>
          </a:p>
          <a:p>
            <a:pPr marL="285750" indent="-285750">
              <a:buFont typeface="Wingdings" panose="05000000000000000000" pitchFamily="2" charset="2"/>
              <a:buChar char="v"/>
            </a:pPr>
            <a:r>
              <a:rPr lang="en-US" sz="1400" dirty="0"/>
              <a:t>Field Embedding allows you to reposition field elements on a survey page or data entry form so that they get embedded in a new location on that same page</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a:t>Make the form look exactly how you want</a:t>
            </a:r>
          </a:p>
        </p:txBody>
      </p:sp>
      <p:pic>
        <p:nvPicPr>
          <p:cNvPr id="7" name="Picture 6">
            <a:extLst>
              <a:ext uri="{FF2B5EF4-FFF2-40B4-BE49-F238E27FC236}">
                <a16:creationId xmlns:a16="http://schemas.microsoft.com/office/drawing/2014/main" id="{723C4C83-D805-4E77-94B0-4DD4910244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0054" y="1316031"/>
            <a:ext cx="5194916" cy="3471870"/>
          </a:xfrm>
          <a:prstGeom prst="rect">
            <a:avLst/>
          </a:prstGeom>
          <a:noFill/>
          <a:ln>
            <a:noFill/>
          </a:ln>
        </p:spPr>
      </p:pic>
      <p:sp>
        <p:nvSpPr>
          <p:cNvPr id="6" name="TextBox 5">
            <a:extLst>
              <a:ext uri="{FF2B5EF4-FFF2-40B4-BE49-F238E27FC236}">
                <a16:creationId xmlns:a16="http://schemas.microsoft.com/office/drawing/2014/main" id="{F1470097-C0C0-48C9-A79F-EA2590C3D769}"/>
              </a:ext>
            </a:extLst>
          </p:cNvPr>
          <p:cNvSpPr txBox="1"/>
          <p:nvPr/>
        </p:nvSpPr>
        <p:spPr>
          <a:xfrm>
            <a:off x="323386" y="571563"/>
            <a:ext cx="4616604" cy="461665"/>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rPr>
              <a:t>Enhanced Form Design</a:t>
            </a:r>
            <a:endParaRPr lang="en-US" dirty="0"/>
          </a:p>
        </p:txBody>
      </p:sp>
    </p:spTree>
    <p:extLst>
      <p:ext uri="{BB962C8B-B14F-4D97-AF65-F5344CB8AC3E}">
        <p14:creationId xmlns:p14="http://schemas.microsoft.com/office/powerpoint/2010/main" val="3842680013"/>
      </p:ext>
    </p:extLst>
  </p:cSld>
  <p:clrMapOvr>
    <a:masterClrMapping/>
  </p:clrMapOvr>
</p:sld>
</file>

<file path=ppt/theme/theme1.xml><?xml version="1.0" encoding="utf-8"?>
<a:theme xmlns:a="http://schemas.openxmlformats.org/drawingml/2006/main" name="RU_template_FASN_16x9 widescreen">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_template_CCAS_16;9" id="{DD4A8B92-6D83-094F-956C-CEF9C024824F}" vid="{1B19C7C8-82CB-E54C-94DC-BFAC1FBCE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5586</TotalTime>
  <Words>4992</Words>
  <Application>Microsoft Office PowerPoint</Application>
  <PresentationFormat>On-screen Show (16:9)</PresentationFormat>
  <Paragraphs>370</Paragraphs>
  <Slides>49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Google Sans</vt:lpstr>
      <vt:lpstr>Open Sans</vt:lpstr>
      <vt:lpstr>Arial</vt:lpstr>
      <vt:lpstr>Arial Black</vt:lpstr>
      <vt:lpstr>Calibri</vt:lpstr>
      <vt:lpstr>Calibri Light</vt:lpstr>
      <vt:lpstr>Courier New</vt:lpstr>
      <vt:lpstr>Symbol</vt:lpstr>
      <vt:lpstr>Wingdings</vt:lpstr>
      <vt:lpstr>RU_template_FASN_16x9 widescreen</vt:lpstr>
      <vt:lpstr>PowerPoint Presentation</vt:lpstr>
      <vt:lpstr>Advanced Use</vt:lpstr>
      <vt:lpstr>REDCap in response to COVID-19 Pandemic</vt:lpstr>
      <vt:lpstr>REDCap in response to COVID-19 in the United States</vt:lpstr>
      <vt:lpstr>REDCap in response to COVID-19 in the United States</vt:lpstr>
      <vt:lpstr>REDCap in response to COVID-19 around the world</vt:lpstr>
      <vt:lpstr>Enhanced Form Design  Form Rich Formatting Using HTML+CSS+Field Embedding</vt:lpstr>
      <vt:lpstr>Form Rich Formatting Using HTML+Field Embedding</vt:lpstr>
      <vt:lpstr>Embedding Field</vt:lpstr>
      <vt:lpstr>PowerPoint Presentation</vt:lpstr>
      <vt:lpstr>Survey Queue and Branching Logic</vt:lpstr>
      <vt:lpstr>Survey Queue and Branching Logic</vt:lpstr>
      <vt:lpstr>Survey Queue and Branching Logic</vt:lpstr>
      <vt:lpstr>Collecting data at multiple Timepoints</vt:lpstr>
      <vt:lpstr>Collecting data at multiple Timepoints</vt:lpstr>
      <vt:lpstr>Before repeating instruments: two choices for project design</vt:lpstr>
      <vt:lpstr>Switching to Longitudinal Project</vt:lpstr>
      <vt:lpstr>Setting up longitudinal project</vt:lpstr>
      <vt:lpstr>1. Define events (and arms) </vt:lpstr>
      <vt:lpstr>2. Assign forms to events</vt:lpstr>
      <vt:lpstr>Arms</vt:lpstr>
      <vt:lpstr>Longitudinal Record Home Page</vt:lpstr>
      <vt:lpstr>So what’s wrong with longitudinal project?</vt:lpstr>
      <vt:lpstr>PowerPoint Presentation</vt:lpstr>
      <vt:lpstr>Adding instances</vt:lpstr>
      <vt:lpstr>Advantages that Repeating Instruments bring...</vt:lpstr>
      <vt:lpstr>Automated Survey Invitations (ASIs), Alerts and Notifications </vt:lpstr>
      <vt:lpstr>Automated Survey Invitations (ASI)</vt:lpstr>
      <vt:lpstr>ASIs - Introduction</vt:lpstr>
      <vt:lpstr>PowerPoint Presentation</vt:lpstr>
      <vt:lpstr>ASIs – Step 1 – Compose the Message</vt:lpstr>
      <vt:lpstr>ASIs – Step 2 - Conditions</vt:lpstr>
      <vt:lpstr>ASIs – Step 3 - Scheduling</vt:lpstr>
      <vt:lpstr>ASIs – Step 4 - Activation</vt:lpstr>
      <vt:lpstr>Alerts and Notifications (A&amp;Ns) - Introduction</vt:lpstr>
      <vt:lpstr>Alerts and Notifications (A&amp;Ns) - Introduction</vt:lpstr>
      <vt:lpstr>A&amp;Ns – Step 1</vt:lpstr>
      <vt:lpstr>A&amp;Ns – Creating a new alert</vt:lpstr>
      <vt:lpstr>Alert Maintenance</vt:lpstr>
      <vt:lpstr>Notification Log</vt:lpstr>
      <vt:lpstr>Notification Log</vt:lpstr>
      <vt:lpstr>Alerts and Notifications and Longitudinal Projects</vt:lpstr>
      <vt:lpstr>Alerts and Notifications – Longitudinal</vt:lpstr>
      <vt:lpstr>Triggering the Alert</vt:lpstr>
      <vt:lpstr>Creating the message</vt:lpstr>
      <vt:lpstr>Alerts&amp;Notification Logging</vt:lpstr>
      <vt:lpstr>Reminders and Recap</vt:lpstr>
      <vt:lpstr>Reminders and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Wu</dc:creator>
  <cp:lastModifiedBy>Han Wu</cp:lastModifiedBy>
  <cp:revision>239</cp:revision>
  <dcterms:created xsi:type="dcterms:W3CDTF">2020-11-10T05:17:23Z</dcterms:created>
  <dcterms:modified xsi:type="dcterms:W3CDTF">2020-12-09T03:51:34Z</dcterms:modified>
</cp:coreProperties>
</file>