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9" r:id="rId3"/>
    <p:sldId id="265" r:id="rId4"/>
    <p:sldId id="293" r:id="rId5"/>
    <p:sldId id="266" r:id="rId6"/>
    <p:sldId id="260" r:id="rId7"/>
    <p:sldId id="268" r:id="rId8"/>
    <p:sldId id="271" r:id="rId9"/>
    <p:sldId id="270" r:id="rId10"/>
    <p:sldId id="272" r:id="rId11"/>
    <p:sldId id="274" r:id="rId12"/>
    <p:sldId id="261" r:id="rId13"/>
    <p:sldId id="273" r:id="rId14"/>
    <p:sldId id="275" r:id="rId15"/>
    <p:sldId id="276" r:id="rId16"/>
    <p:sldId id="277" r:id="rId17"/>
    <p:sldId id="278" r:id="rId18"/>
    <p:sldId id="279" r:id="rId19"/>
    <p:sldId id="280" r:id="rId20"/>
    <p:sldId id="281" r:id="rId21"/>
    <p:sldId id="283" r:id="rId22"/>
    <p:sldId id="282" r:id="rId23"/>
    <p:sldId id="284" r:id="rId24"/>
    <p:sldId id="285" r:id="rId25"/>
    <p:sldId id="286" r:id="rId26"/>
    <p:sldId id="287" r:id="rId27"/>
    <p:sldId id="291" r:id="rId28"/>
    <p:sldId id="288" r:id="rId29"/>
    <p:sldId id="290" r:id="rId30"/>
    <p:sldId id="264" r:id="rId31"/>
    <p:sldId id="289" r:id="rId32"/>
    <p:sldId id="292" r:id="rId3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85529" autoAdjust="0"/>
  </p:normalViewPr>
  <p:slideViewPr>
    <p:cSldViewPr snapToGrid="0">
      <p:cViewPr varScale="1">
        <p:scale>
          <a:sx n="129" d="100"/>
          <a:sy n="129" d="100"/>
        </p:scale>
        <p:origin x="900" y="90"/>
      </p:cViewPr>
      <p:guideLst/>
    </p:cSldViewPr>
  </p:slideViewPr>
  <p:outlineViewPr>
    <p:cViewPr>
      <p:scale>
        <a:sx n="33" d="100"/>
        <a:sy n="33" d="100"/>
      </p:scale>
      <p:origin x="0" y="0"/>
    </p:cViewPr>
  </p:outlineViewPr>
  <p:notesTextViewPr>
    <p:cViewPr>
      <p:scale>
        <a:sx n="1" d="1"/>
        <a:sy n="1" d="1"/>
      </p:scale>
      <p:origin x="0" y="0"/>
    </p:cViewPr>
  </p:notesTextViewPr>
  <p:gridSpacing cx="182880" cy="18288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02A63-8238-CF49-95F6-4E73F04318D6}" type="datetimeFigureOut">
              <a:rPr lang="en-US" smtClean="0"/>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B5D43-6794-0847-9F6F-8A7B2FD27330}" type="slidenum">
              <a:rPr lang="en-US" smtClean="0"/>
              <a:t>‹#›</a:t>
            </a:fld>
            <a:endParaRPr lang="en-US"/>
          </a:p>
        </p:txBody>
      </p:sp>
    </p:spTree>
    <p:extLst>
      <p:ext uri="{BB962C8B-B14F-4D97-AF65-F5344CB8AC3E}">
        <p14:creationId xmlns:p14="http://schemas.microsoft.com/office/powerpoint/2010/main" val="807381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is a secure web application for building and managing online surveys and databases. While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can be used to collect virtually any type of data in any environment (including compliance with 21 CFR Part 11, FISMA-</a:t>
            </a:r>
            <a:r>
              <a:rPr lang="en-US" sz="2800" b="0" i="0" dirty="0">
                <a:effectLst/>
                <a:latin typeface="Google Sans"/>
              </a:rPr>
              <a:t>Federal Information Security Management Act of 2002</a:t>
            </a:r>
            <a:r>
              <a:rPr lang="en-US" sz="1800" dirty="0">
                <a:effectLst/>
                <a:latin typeface="Calibri" panose="020F0502020204030204" pitchFamily="34" charset="0"/>
                <a:ea typeface="Calibri" panose="020F0502020204030204" pitchFamily="34" charset="0"/>
              </a:rPr>
              <a:t>, HIPAA), it is specifically geared to support online and offline data capture for research studies and operations. The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Consortium, a vast support network of collaborators, is composed of thousands of active institutional partners in over one hundred countries who utilize and support their own individual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systems.</a:t>
            </a: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a:t>
            </a:fld>
            <a:endParaRPr lang="en-US"/>
          </a:p>
        </p:txBody>
      </p:sp>
    </p:spTree>
    <p:extLst>
      <p:ext uri="{BB962C8B-B14F-4D97-AF65-F5344CB8AC3E}">
        <p14:creationId xmlns:p14="http://schemas.microsoft.com/office/powerpoint/2010/main" val="9687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95"/>
              </a:spcBef>
              <a:spcAft>
                <a:spcPts val="0"/>
              </a:spcAft>
            </a:pPr>
            <a:r>
              <a:rPr lang="en-US" sz="18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Objective: Create an instrument, learn how to add different field types and field components </a:t>
            </a:r>
            <a:endParaRPr lang="en-US" sz="1800" dirty="0">
              <a:effectLst/>
              <a:latin typeface="Calibri" panose="020F0502020204030204" pitchFamily="34" charset="0"/>
              <a:ea typeface="Calibri" panose="020F0502020204030204" pitchFamily="34" charset="0"/>
            </a:endParaRPr>
          </a:p>
          <a:p>
            <a:pPr marL="88900" marR="0" indent="0">
              <a:spcBef>
                <a:spcPts val="70"/>
              </a:spcBef>
              <a:spcAft>
                <a:spcPts val="0"/>
              </a:spcAft>
            </a:pPr>
            <a:r>
              <a:rPr lang="en-US" sz="1800" dirty="0">
                <a:solidFill>
                  <a:srgbClr val="70AD47"/>
                </a:solidFill>
                <a:effectLst/>
                <a:latin typeface="Calibri" panose="020F0502020204030204" pitchFamily="34" charset="0"/>
                <a:ea typeface="Calibri" panose="020F0502020204030204" pitchFamily="34" charset="0"/>
              </a:rPr>
              <a:t>Activity: add different field types, code answer choices</a:t>
            </a:r>
          </a:p>
          <a:p>
            <a:pPr marL="88900" marR="0" indent="0">
              <a:spcBef>
                <a:spcPts val="70"/>
              </a:spcBef>
              <a:spcAft>
                <a:spcPts val="0"/>
              </a:spcAft>
            </a:pPr>
            <a:endParaRPr lang="en-US" sz="1800" dirty="0">
              <a:solidFill>
                <a:srgbClr val="70AD47"/>
              </a:solidFill>
              <a:effectLst/>
              <a:latin typeface="Calibri" panose="020F0502020204030204" pitchFamily="34" charset="0"/>
              <a:ea typeface="Calibri" panose="020F0502020204030204" pitchFamily="34" charset="0"/>
            </a:endParaRPr>
          </a:p>
          <a:p>
            <a:pPr marL="88900" marR="0" lvl="0" indent="0" algn="l" defTabSz="457200" rtl="0" eaLnBrk="1" fontAlgn="auto" latinLnBrk="0" hangingPunct="1">
              <a:lnSpc>
                <a:spcPct val="100000"/>
              </a:lnSpc>
              <a:spcBef>
                <a:spcPts val="70"/>
              </a:spcBef>
              <a:spcAft>
                <a:spcPts val="0"/>
              </a:spcAft>
              <a:buClrTx/>
              <a:buSzTx/>
              <a:buFontTx/>
              <a:buNone/>
              <a:tabLst/>
              <a:defRPr/>
            </a:pPr>
            <a:r>
              <a:rPr lang="en-US" sz="1800" dirty="0">
                <a:solidFill>
                  <a:srgbClr val="70AD47"/>
                </a:solidFill>
                <a:effectLst/>
                <a:latin typeface="Calibri" panose="020F0502020204030204" pitchFamily="34" charset="0"/>
                <a:ea typeface="Calibri" panose="020F0502020204030204" pitchFamily="34" charset="0"/>
              </a:rPr>
              <a:t>Text-based step-by-step instruction can be found</a:t>
            </a:r>
            <a:r>
              <a:rPr lang="en-US" sz="1800" dirty="0">
                <a:effectLst/>
                <a:highlight>
                  <a:srgbClr val="FFFF00"/>
                </a:highlight>
                <a:latin typeface="Calibri" panose="020F0502020204030204" pitchFamily="34" charset="0"/>
                <a:ea typeface="Symbol" panose="05050102010706020507" pitchFamily="18" charset="2"/>
                <a:cs typeface="Symbol" panose="05050102010706020507" pitchFamily="18" charset="2"/>
              </a:rPr>
              <a:t> in my separate document “</a:t>
            </a:r>
            <a:r>
              <a:rPr lang="en-US" sz="1800" b="1" i="1" dirty="0">
                <a:effectLst/>
                <a:highlight>
                  <a:srgbClr val="FFFF00"/>
                </a:highlight>
                <a:latin typeface="Calibri" panose="020F0502020204030204" pitchFamily="34" charset="0"/>
                <a:ea typeface="Symbol" panose="05050102010706020507" pitchFamily="18" charset="2"/>
                <a:cs typeface="Symbol" panose="05050102010706020507" pitchFamily="18" charset="2"/>
              </a:rPr>
              <a:t>Building Data Collection Instrument for </a:t>
            </a:r>
            <a:r>
              <a:rPr lang="en-US" sz="1800" b="1" i="1" dirty="0" err="1">
                <a:effectLst/>
                <a:highlight>
                  <a:srgbClr val="FFFF00"/>
                </a:highlight>
                <a:latin typeface="Calibri" panose="020F0502020204030204" pitchFamily="34" charset="0"/>
                <a:ea typeface="Symbol" panose="05050102010706020507" pitchFamily="18" charset="2"/>
                <a:cs typeface="Symbol" panose="05050102010706020507" pitchFamily="18" charset="2"/>
              </a:rPr>
              <a:t>REDCap</a:t>
            </a:r>
            <a:r>
              <a:rPr lang="en-US" sz="1800" b="1" i="1" dirty="0">
                <a:effectLst/>
                <a:highlight>
                  <a:srgbClr val="FFFF00"/>
                </a:highlight>
                <a:latin typeface="Calibri" panose="020F0502020204030204" pitchFamily="34" charset="0"/>
                <a:ea typeface="Symbol" panose="05050102010706020507" pitchFamily="18" charset="2"/>
                <a:cs typeface="Symbol" panose="05050102010706020507" pitchFamily="18" charset="2"/>
              </a:rPr>
              <a:t> Survey”</a:t>
            </a:r>
          </a:p>
          <a:p>
            <a:pPr marL="88900" marR="0" lvl="0" indent="0" algn="l" defTabSz="457200" rtl="0" eaLnBrk="1" fontAlgn="auto" latinLnBrk="0" hangingPunct="1">
              <a:lnSpc>
                <a:spcPct val="100000"/>
              </a:lnSpc>
              <a:spcBef>
                <a:spcPts val="70"/>
              </a:spcBef>
              <a:spcAft>
                <a:spcPts val="0"/>
              </a:spcAft>
              <a:buClrTx/>
              <a:buSzTx/>
              <a:buFontTx/>
              <a:buNone/>
              <a:tabLst/>
              <a:defRPr/>
            </a:pPr>
            <a:r>
              <a:rPr lang="en-US" sz="1800" b="1" i="1" dirty="0">
                <a:effectLst/>
                <a:highlight>
                  <a:srgbClr val="FFFF00"/>
                </a:highlight>
                <a:latin typeface="Calibri" panose="020F0502020204030204" pitchFamily="34" charset="0"/>
                <a:ea typeface="Symbol" panose="05050102010706020507" pitchFamily="18" charset="2"/>
                <a:cs typeface="Symbol" panose="05050102010706020507" pitchFamily="18" charset="2"/>
              </a:rPr>
              <a:t>Go through steps by browser during workshop</a:t>
            </a:r>
            <a:endParaRPr lang="en-US" sz="1800" dirty="0">
              <a:effectLst/>
              <a:latin typeface="Calibri" panose="020F0502020204030204" pitchFamily="34" charset="0"/>
              <a:ea typeface="Symbol" panose="05050102010706020507" pitchFamily="18" charset="2"/>
              <a:cs typeface="Symbol" panose="05050102010706020507" pitchFamily="18" charset="2"/>
            </a:endParaRPr>
          </a:p>
          <a:p>
            <a:pPr marL="88900" marR="0" indent="0">
              <a:spcBef>
                <a:spcPts val="7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12</a:t>
            </a:fld>
            <a:endParaRPr lang="en-US"/>
          </a:p>
        </p:txBody>
      </p:sp>
    </p:spTree>
    <p:extLst>
      <p:ext uri="{BB962C8B-B14F-4D97-AF65-F5344CB8AC3E}">
        <p14:creationId xmlns:p14="http://schemas.microsoft.com/office/powerpoint/2010/main" val="14699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Overview of instrument creation and import options </a:t>
            </a:r>
            <a:endParaRPr lang="en-US" sz="1200" b="1" i="1" spc="-5" dirty="0">
              <a:effectLst/>
              <a:latin typeface="Calibri Light" panose="020F0302020204030204" pitchFamily="34" charset="0"/>
              <a:ea typeface="Calibri Light" panose="020F0302020204030204" pitchFamily="34" charset="0"/>
            </a:endParaRPr>
          </a:p>
          <a:p>
            <a:pPr marL="342900" marR="0" lvl="0" indent="-342900">
              <a:spcBef>
                <a:spcPts val="115"/>
              </a:spcBef>
              <a:spcAft>
                <a:spcPts val="0"/>
              </a:spcAft>
              <a:buSzPts val="1100"/>
              <a:buFont typeface="Calibri" panose="020F0502020204030204" pitchFamily="34" charset="0"/>
              <a:buAutoNum type="alphaLcPeriod"/>
              <a:tabLst>
                <a:tab pos="989330" algn="l"/>
              </a:tabLst>
            </a:pPr>
            <a:r>
              <a:rPr lang="en-US" sz="1100" spc="-5" dirty="0">
                <a:effectLst/>
                <a:latin typeface="Calibri" panose="020F0502020204030204" pitchFamily="34" charset="0"/>
                <a:ea typeface="Calibri" panose="020F0502020204030204" pitchFamily="34" charset="0"/>
              </a:rPr>
              <a:t>Online Designer – create forms online through </a:t>
            </a:r>
            <a:r>
              <a:rPr lang="en-US" sz="1100" spc="-5" dirty="0" err="1">
                <a:effectLst/>
                <a:latin typeface="Calibri" panose="020F0502020204030204" pitchFamily="34" charset="0"/>
                <a:ea typeface="Calibri" panose="020F0502020204030204" pitchFamily="34" charset="0"/>
              </a:rPr>
              <a:t>REDCap</a:t>
            </a:r>
            <a:r>
              <a:rPr lang="en-US" sz="1100" spc="-55" dirty="0">
                <a:effectLst/>
                <a:latin typeface="Calibri" panose="020F0502020204030204" pitchFamily="34" charset="0"/>
                <a:ea typeface="Calibri" panose="020F0502020204030204" pitchFamily="34" charset="0"/>
              </a:rPr>
              <a:t> </a:t>
            </a:r>
            <a:r>
              <a:rPr lang="en-US" sz="1100" spc="-5" dirty="0">
                <a:effectLst/>
                <a:latin typeface="Calibri" panose="020F0502020204030204" pitchFamily="34" charset="0"/>
                <a:ea typeface="Calibri" panose="020F0502020204030204" pitchFamily="34" charset="0"/>
              </a:rPr>
              <a:t>platform</a:t>
            </a:r>
          </a:p>
          <a:p>
            <a:pPr marL="342900" marR="0" lvl="0" indent="-342900">
              <a:spcBef>
                <a:spcPts val="100"/>
              </a:spcBef>
              <a:spcAft>
                <a:spcPts val="0"/>
              </a:spcAft>
              <a:buSzPts val="1100"/>
              <a:buFont typeface="Calibri" panose="020F0502020204030204" pitchFamily="34" charset="0"/>
              <a:buAutoNum type="alphaLcPeriod"/>
              <a:tabLst>
                <a:tab pos="989330" algn="l"/>
              </a:tabLst>
            </a:pPr>
            <a:r>
              <a:rPr lang="en-US" sz="1100" spc="-5" dirty="0">
                <a:effectLst/>
                <a:latin typeface="Calibri" panose="020F0502020204030204" pitchFamily="34" charset="0"/>
                <a:ea typeface="Calibri" panose="020F0502020204030204" pitchFamily="34" charset="0"/>
              </a:rPr>
              <a:t>Data Dictionary – import via</a:t>
            </a:r>
            <a:r>
              <a:rPr lang="en-US" sz="1100" spc="-30" dirty="0">
                <a:effectLst/>
                <a:latin typeface="Calibri" panose="020F0502020204030204" pitchFamily="34" charset="0"/>
                <a:ea typeface="Calibri" panose="020F0502020204030204" pitchFamily="34" charset="0"/>
              </a:rPr>
              <a:t> </a:t>
            </a:r>
            <a:r>
              <a:rPr lang="en-US" sz="1100" spc="-5" dirty="0">
                <a:effectLst/>
                <a:latin typeface="Calibri" panose="020F0502020204030204" pitchFamily="34" charset="0"/>
                <a:ea typeface="Calibri" panose="020F0502020204030204" pitchFamily="34" charset="0"/>
              </a:rPr>
              <a:t>Excel</a:t>
            </a:r>
          </a:p>
          <a:p>
            <a:pPr marL="342900" marR="0" lvl="0" indent="-342900">
              <a:spcBef>
                <a:spcPts val="120"/>
              </a:spcBef>
              <a:spcAft>
                <a:spcPts val="0"/>
              </a:spcAft>
              <a:buSzPts val="1100"/>
              <a:buFont typeface="Calibri" panose="020F0502020204030204" pitchFamily="34" charset="0"/>
              <a:buAutoNum type="alphaLcPeriod"/>
              <a:tabLst>
                <a:tab pos="988695" algn="l"/>
                <a:tab pos="989330" algn="l"/>
              </a:tabLst>
            </a:pPr>
            <a:r>
              <a:rPr lang="en-US" sz="1100" spc="-5" dirty="0" err="1">
                <a:effectLst/>
                <a:latin typeface="Calibri" panose="020F0502020204030204" pitchFamily="34" charset="0"/>
                <a:ea typeface="Calibri" panose="020F0502020204030204" pitchFamily="34" charset="0"/>
              </a:rPr>
              <a:t>REDCap</a:t>
            </a:r>
            <a:r>
              <a:rPr lang="en-US" sz="1100" spc="-5" dirty="0">
                <a:effectLst/>
                <a:latin typeface="Calibri" panose="020F0502020204030204" pitchFamily="34" charset="0"/>
                <a:ea typeface="Calibri" panose="020F0502020204030204" pitchFamily="34" charset="0"/>
              </a:rPr>
              <a:t> Shared Library – pre-created forms (e.g., PROMIS, </a:t>
            </a:r>
            <a:r>
              <a:rPr lang="en-US" sz="1100" spc="-5" dirty="0" err="1">
                <a:effectLst/>
                <a:latin typeface="Calibri" panose="020F0502020204030204" pitchFamily="34" charset="0"/>
                <a:ea typeface="Calibri" panose="020F0502020204030204" pitchFamily="34" charset="0"/>
              </a:rPr>
              <a:t>etc</a:t>
            </a:r>
            <a:r>
              <a:rPr lang="en-US" sz="1100" spc="-5" dirty="0">
                <a:effectLst/>
                <a:latin typeface="Calibri" panose="020F0502020204030204" pitchFamily="34" charset="0"/>
                <a:ea typeface="Calibri" panose="020F0502020204030204" pitchFamily="34" charset="0"/>
              </a:rPr>
              <a:t>), </a:t>
            </a:r>
            <a:r>
              <a:rPr lang="en-US" sz="1000" spc="-5" dirty="0" err="1">
                <a:solidFill>
                  <a:srgbClr val="333333"/>
                </a:solidFill>
                <a:effectLst/>
                <a:latin typeface="Helvetica" panose="020B0604020202020204" pitchFamily="34" charset="0"/>
                <a:ea typeface="Calibri" panose="020F0502020204030204" pitchFamily="34" charset="0"/>
              </a:rPr>
              <a:t>REDCap</a:t>
            </a:r>
            <a:r>
              <a:rPr lang="en-US" sz="1000" spc="-5" dirty="0">
                <a:solidFill>
                  <a:srgbClr val="333333"/>
                </a:solidFill>
                <a:effectLst/>
                <a:latin typeface="Helvetica" panose="020B0604020202020204" pitchFamily="34" charset="0"/>
                <a:ea typeface="Calibri" panose="020F0502020204030204" pitchFamily="34" charset="0"/>
              </a:rPr>
              <a:t> Shared Library is a global repository of data collection instruments that can be downloaded and used in your </a:t>
            </a:r>
            <a:r>
              <a:rPr lang="en-US" sz="1000" spc="-5" dirty="0" err="1">
                <a:solidFill>
                  <a:srgbClr val="333333"/>
                </a:solidFill>
                <a:effectLst/>
                <a:latin typeface="Helvetica" panose="020B0604020202020204" pitchFamily="34" charset="0"/>
                <a:ea typeface="Calibri" panose="020F0502020204030204" pitchFamily="34" charset="0"/>
              </a:rPr>
              <a:t>REDCap</a:t>
            </a:r>
            <a:r>
              <a:rPr lang="en-US" sz="1000" spc="-5" dirty="0">
                <a:solidFill>
                  <a:srgbClr val="333333"/>
                </a:solidFill>
                <a:effectLst/>
                <a:latin typeface="Helvetica" panose="020B0604020202020204" pitchFamily="34" charset="0"/>
                <a:ea typeface="Calibri" panose="020F0502020204030204" pitchFamily="34" charset="0"/>
              </a:rPr>
              <a:t> projects. </a:t>
            </a:r>
            <a:endParaRPr lang="en-US" sz="1100" spc="-5" dirty="0">
              <a:effectLst/>
              <a:latin typeface="Calibri" panose="020F0502020204030204" pitchFamily="34" charset="0"/>
              <a:ea typeface="Calibri" panose="020F0502020204030204" pitchFamily="34" charset="0"/>
            </a:endParaRPr>
          </a:p>
          <a:p>
            <a:pPr marL="342900" marR="0" lvl="0" indent="-342900">
              <a:spcBef>
                <a:spcPts val="95"/>
              </a:spcBef>
              <a:spcAft>
                <a:spcPts val="0"/>
              </a:spcAft>
              <a:buSzPts val="1100"/>
              <a:buFont typeface="Calibri" panose="020F0502020204030204" pitchFamily="34" charset="0"/>
              <a:buAutoNum type="alphaLcPeriod"/>
              <a:tabLst>
                <a:tab pos="989330" algn="l"/>
              </a:tabLst>
            </a:pPr>
            <a:r>
              <a:rPr lang="en-US" sz="1100" spc="-5" dirty="0">
                <a:effectLst/>
                <a:latin typeface="Calibri" panose="020F0502020204030204" pitchFamily="34" charset="0"/>
                <a:ea typeface="Calibri" panose="020F0502020204030204" pitchFamily="34" charset="0"/>
              </a:rPr>
              <a:t>Zip file – copy a form from one project to</a:t>
            </a:r>
            <a:r>
              <a:rPr lang="en-US" sz="1100" spc="-60" dirty="0">
                <a:effectLst/>
                <a:latin typeface="Calibri" panose="020F0502020204030204" pitchFamily="34" charset="0"/>
                <a:ea typeface="Calibri" panose="020F0502020204030204" pitchFamily="34" charset="0"/>
              </a:rPr>
              <a:t> </a:t>
            </a:r>
            <a:r>
              <a:rPr lang="en-US" sz="1100" spc="-5" dirty="0">
                <a:effectLst/>
                <a:latin typeface="Calibri" panose="020F0502020204030204" pitchFamily="34" charset="0"/>
                <a:ea typeface="Calibri" panose="020F0502020204030204" pitchFamily="34" charset="0"/>
              </a:rPr>
              <a:t>another</a:t>
            </a:r>
          </a:p>
        </p:txBody>
      </p:sp>
      <p:sp>
        <p:nvSpPr>
          <p:cNvPr id="4" name="Slide Number Placeholder 3"/>
          <p:cNvSpPr>
            <a:spLocks noGrp="1"/>
          </p:cNvSpPr>
          <p:nvPr>
            <p:ph type="sldNum" sz="quarter" idx="5"/>
          </p:nvPr>
        </p:nvSpPr>
        <p:spPr/>
        <p:txBody>
          <a:bodyPr/>
          <a:lstStyle/>
          <a:p>
            <a:fld id="{82FB5D43-6794-0847-9F6F-8A7B2FD27330}" type="slidenum">
              <a:rPr lang="en-US" smtClean="0"/>
              <a:t>13</a:t>
            </a:fld>
            <a:endParaRPr lang="en-US"/>
          </a:p>
        </p:txBody>
      </p:sp>
    </p:spTree>
    <p:extLst>
      <p:ext uri="{BB962C8B-B14F-4D97-AF65-F5344CB8AC3E}">
        <p14:creationId xmlns:p14="http://schemas.microsoft.com/office/powerpoint/2010/main" val="213213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Textbox for short text field</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Note box for long text</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Calculated field, which means you can add your mathematical or statistical equations in</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Multiple choice, in the forms of dropdown or </a:t>
            </a:r>
            <a:r>
              <a:rPr lang="en-US" sz="1200" b="1" i="1" spc="-5" dirty="0" err="1">
                <a:solidFill>
                  <a:srgbClr val="404040"/>
                </a:solidFill>
                <a:effectLst/>
                <a:latin typeface="Calibri Light" panose="020F0302020204030204" pitchFamily="34" charset="0"/>
                <a:ea typeface="Calibri" panose="020F0502020204030204" pitchFamily="34" charset="0"/>
              </a:rPr>
              <a:t>radiobutton</a:t>
            </a:r>
            <a:endParaRPr lang="en-US" sz="1200" b="1" i="1" spc="-5" dirty="0">
              <a:solidFill>
                <a:srgbClr val="404040"/>
              </a:solidFill>
              <a:effectLst/>
              <a:latin typeface="Calibri Light" panose="020F0302020204030204" pitchFamily="34" charset="0"/>
              <a:ea typeface="Calibri" panose="020F0502020204030204" pitchFamily="34" charset="0"/>
            </a:endParaRP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Checkboxes</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Yes or no, true or false</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Signature panel where you can draw</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Descriptive text panel where you can add multimedia stuff including video, audio clip in different formats.</a:t>
            </a:r>
            <a:endParaRPr lang="en-US" sz="1100" spc="-5"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14</a:t>
            </a:fld>
            <a:endParaRPr lang="en-US"/>
          </a:p>
        </p:txBody>
      </p:sp>
    </p:spTree>
    <p:extLst>
      <p:ext uri="{BB962C8B-B14F-4D97-AF65-F5344CB8AC3E}">
        <p14:creationId xmlns:p14="http://schemas.microsoft.com/office/powerpoint/2010/main" val="112644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Demo Yes/No</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Multiple choices: checkbox, </a:t>
            </a:r>
            <a:r>
              <a:rPr lang="en-US" sz="1200" b="1" i="1" spc="-5" dirty="0" err="1">
                <a:solidFill>
                  <a:srgbClr val="404040"/>
                </a:solidFill>
                <a:effectLst/>
                <a:latin typeface="Calibri Light" panose="020F0302020204030204" pitchFamily="34" charset="0"/>
                <a:ea typeface="Calibri" panose="020F0502020204030204" pitchFamily="34" charset="0"/>
              </a:rPr>
              <a:t>radiobutton</a:t>
            </a:r>
            <a:endParaRPr lang="en-US" sz="1200" b="1" i="1" spc="-5" dirty="0">
              <a:solidFill>
                <a:srgbClr val="404040"/>
              </a:solidFill>
              <a:effectLst/>
              <a:latin typeface="Calibri Light" panose="020F0302020204030204" pitchFamily="34" charset="0"/>
              <a:ea typeface="Calibri" panose="020F0502020204030204" pitchFamily="34" charset="0"/>
            </a:endParaRP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File upload</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Define Branching Logic </a:t>
            </a:r>
            <a:endParaRPr lang="en-US" sz="1100" spc="-5"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15</a:t>
            </a:fld>
            <a:endParaRPr lang="en-US"/>
          </a:p>
        </p:txBody>
      </p:sp>
    </p:spTree>
    <p:extLst>
      <p:ext uri="{BB962C8B-B14F-4D97-AF65-F5344CB8AC3E}">
        <p14:creationId xmlns:p14="http://schemas.microsoft.com/office/powerpoint/2010/main" val="331149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Demo Yes/No</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Multiple choices: checkbox, </a:t>
            </a:r>
            <a:r>
              <a:rPr lang="en-US" sz="1200" b="1" i="1" spc="-5" dirty="0" err="1">
                <a:solidFill>
                  <a:srgbClr val="404040"/>
                </a:solidFill>
                <a:effectLst/>
                <a:latin typeface="Calibri Light" panose="020F0302020204030204" pitchFamily="34" charset="0"/>
                <a:ea typeface="Calibri" panose="020F0502020204030204" pitchFamily="34" charset="0"/>
              </a:rPr>
              <a:t>radiobutton</a:t>
            </a:r>
            <a:endParaRPr lang="en-US" sz="1200" b="1" i="1" spc="-5" dirty="0">
              <a:solidFill>
                <a:srgbClr val="404040"/>
              </a:solidFill>
              <a:effectLst/>
              <a:latin typeface="Calibri Light" panose="020F0302020204030204" pitchFamily="34" charset="0"/>
              <a:ea typeface="Calibri" panose="020F0502020204030204" pitchFamily="34" charset="0"/>
            </a:endParaRP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File upload</a:t>
            </a:r>
          </a:p>
          <a:p>
            <a:pPr marL="742950" marR="0" lvl="1" indent="-285750">
              <a:spcBef>
                <a:spcPts val="410"/>
              </a:spcBef>
              <a:spcAft>
                <a:spcPts val="0"/>
              </a:spcAft>
              <a:buFont typeface="+mj-lt"/>
              <a:buAutoNum type="arabicPeriod"/>
              <a:tabLst>
                <a:tab pos="454025" algn="l"/>
                <a:tab pos="454660" algn="l"/>
              </a:tabLst>
            </a:pPr>
            <a:r>
              <a:rPr lang="en-US" sz="1200" b="1" i="1" spc="-5" dirty="0">
                <a:solidFill>
                  <a:srgbClr val="404040"/>
                </a:solidFill>
                <a:effectLst/>
                <a:latin typeface="Calibri Light" panose="020F0302020204030204" pitchFamily="34" charset="0"/>
                <a:ea typeface="Calibri" panose="020F0502020204030204" pitchFamily="34" charset="0"/>
              </a:rPr>
              <a:t>Define Branching Logic </a:t>
            </a:r>
            <a:endParaRPr lang="en-US" sz="1100" spc="-5"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16</a:t>
            </a:fld>
            <a:endParaRPr lang="en-US"/>
          </a:p>
        </p:txBody>
      </p:sp>
    </p:spTree>
    <p:extLst>
      <p:ext uri="{BB962C8B-B14F-4D97-AF65-F5344CB8AC3E}">
        <p14:creationId xmlns:p14="http://schemas.microsoft.com/office/powerpoint/2010/main" val="176814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410"/>
              </a:spcBef>
              <a:spcAft>
                <a:spcPts val="0"/>
              </a:spcAft>
              <a:buFont typeface="+mj-lt"/>
              <a:buNone/>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Action tags and Embedding Field:</a:t>
            </a:r>
          </a:p>
          <a:p>
            <a:pPr marL="457200" marR="0" lvl="1" indent="0">
              <a:spcBef>
                <a:spcPts val="410"/>
              </a:spcBef>
              <a:spcAft>
                <a:spcPts val="0"/>
              </a:spcAft>
              <a:buFont typeface="+mj-lt"/>
              <a:buNone/>
              <a:tabLst>
                <a:tab pos="454025" algn="l"/>
                <a:tab pos="454660" algn="l"/>
              </a:tabLst>
            </a:pPr>
            <a:endParaRPr lang="en-US" sz="1200" b="1" i="1" spc="-5" dirty="0">
              <a:solidFill>
                <a:srgbClr val="404040"/>
              </a:solidFill>
              <a:effectLst/>
              <a:latin typeface="Calibri Light" panose="020F0302020204030204" pitchFamily="34" charset="0"/>
              <a:ea typeface="Calibri" panose="020F0502020204030204" pitchFamily="34" charset="0"/>
            </a:endParaRPr>
          </a:p>
          <a:p>
            <a:pPr algn="l"/>
            <a:r>
              <a:rPr lang="en-US" sz="1600" b="1" i="0" dirty="0">
                <a:solidFill>
                  <a:srgbClr val="800000"/>
                </a:solidFill>
                <a:effectLst/>
                <a:latin typeface="Open Sans"/>
              </a:rPr>
              <a:t>What is Field Embedding?</a:t>
            </a:r>
          </a:p>
          <a:p>
            <a:pPr algn="l"/>
            <a:r>
              <a:rPr lang="en-US" sz="1600" b="0" i="0" dirty="0">
                <a:solidFill>
                  <a:srgbClr val="333333"/>
                </a:solidFill>
                <a:effectLst/>
                <a:latin typeface="Open Sans"/>
              </a:rPr>
              <a:t>The 'Field Embedding' feature in </a:t>
            </a:r>
            <a:r>
              <a:rPr lang="en-US" sz="1600" b="0" i="0" dirty="0" err="1">
                <a:solidFill>
                  <a:srgbClr val="333333"/>
                </a:solidFill>
                <a:effectLst/>
                <a:latin typeface="Open Sans"/>
              </a:rPr>
              <a:t>REDCap</a:t>
            </a:r>
            <a:r>
              <a:rPr lang="en-US" sz="1600" b="0" i="0" dirty="0">
                <a:solidFill>
                  <a:srgbClr val="333333"/>
                </a:solidFill>
                <a:effectLst/>
                <a:latin typeface="Open Sans"/>
              </a:rPr>
              <a:t> is the ultimate way to customize your surveys and data collection instruments to make them look exactly how you want. Field Embedding allows you to reposition field elements on a survey page or data entry form so that they get embedded in a new location on that same page. Embedding fields gives you greater control over the look and feel of your instrument. For example, you may place fields in a grid/table for a more compact user-friendly page, or you can position some fields close together in a group if they are related. See the screenshots below for examples of what field embedding looks like and how to utilize this powerful feature.</a:t>
            </a:r>
          </a:p>
          <a:p>
            <a:pPr algn="l"/>
            <a:r>
              <a:rPr lang="en-US" sz="1600" b="1" i="0" dirty="0">
                <a:solidFill>
                  <a:srgbClr val="800000"/>
                </a:solidFill>
                <a:effectLst/>
                <a:latin typeface="Open Sans"/>
              </a:rPr>
              <a:t>How to embed a field</a:t>
            </a:r>
          </a:p>
          <a:p>
            <a:pPr algn="l"/>
            <a:r>
              <a:rPr lang="en-US" sz="1600" b="0" i="0" dirty="0">
                <a:solidFill>
                  <a:srgbClr val="333333"/>
                </a:solidFill>
                <a:effectLst/>
                <a:latin typeface="Open Sans"/>
              </a:rPr>
              <a:t>The steps below illustrate the basic template for embedding a field.</a:t>
            </a:r>
          </a:p>
          <a:p>
            <a:pPr algn="l">
              <a:buFont typeface="+mj-lt"/>
              <a:buAutoNum type="arabicPeriod"/>
            </a:pPr>
            <a:r>
              <a:rPr lang="en-US" sz="1600" b="0" i="0" dirty="0">
                <a:solidFill>
                  <a:srgbClr val="333333"/>
                </a:solidFill>
                <a:effectLst/>
                <a:latin typeface="Open Sans"/>
              </a:rPr>
              <a:t>First, create the field. </a:t>
            </a:r>
            <a:r>
              <a:rPr lang="en-US" sz="1600" b="1" i="0" dirty="0">
                <a:solidFill>
                  <a:srgbClr val="333333"/>
                </a:solidFill>
                <a:effectLst/>
                <a:latin typeface="Open Sans"/>
              </a:rPr>
              <a:t>The field must exist first before it can be embedded elsewhere.</a:t>
            </a:r>
            <a:r>
              <a:rPr lang="en-US" sz="1600" b="0" i="0" dirty="0">
                <a:solidFill>
                  <a:srgbClr val="333333"/>
                </a:solidFill>
                <a:effectLst/>
                <a:latin typeface="Open Sans"/>
              </a:rPr>
              <a:t> Note: You do not necessarily have to add a Field Label to the field because that label will ultimately be hidden when the field gets relocated elsewhere on the page.</a:t>
            </a:r>
          </a:p>
          <a:p>
            <a:pPr algn="l">
              <a:buFont typeface="+mj-lt"/>
              <a:buAutoNum type="arabicPeriod"/>
            </a:pPr>
            <a:r>
              <a:rPr lang="en-US" sz="1600" b="0" i="0" dirty="0">
                <a:solidFill>
                  <a:srgbClr val="333333"/>
                </a:solidFill>
                <a:effectLst/>
                <a:latin typeface="Open Sans"/>
              </a:rPr>
              <a:t>Place the </a:t>
            </a:r>
            <a:r>
              <a:rPr lang="en-US" sz="1600" b="0" i="0" dirty="0" err="1">
                <a:solidFill>
                  <a:srgbClr val="333333"/>
                </a:solidFill>
                <a:effectLst/>
                <a:latin typeface="Open Sans"/>
              </a:rPr>
              <a:t>REDCap</a:t>
            </a:r>
            <a:r>
              <a:rPr lang="en-US" sz="1600" b="0" i="0" dirty="0">
                <a:solidFill>
                  <a:srgbClr val="333333"/>
                </a:solidFill>
                <a:effectLst/>
                <a:latin typeface="Open Sans"/>
              </a:rPr>
              <a:t> variable name of the field you wish to embed </a:t>
            </a:r>
            <a:r>
              <a:rPr lang="en-US" sz="1600" b="1" i="0" dirty="0">
                <a:solidFill>
                  <a:srgbClr val="333333"/>
                </a:solidFill>
                <a:effectLst/>
                <a:latin typeface="Open Sans"/>
              </a:rPr>
              <a:t>inside braces/curly brackets</a:t>
            </a:r>
            <a:r>
              <a:rPr lang="en-US" sz="1600" b="0" i="0" dirty="0">
                <a:solidFill>
                  <a:srgbClr val="333333"/>
                </a:solidFill>
                <a:effectLst/>
                <a:latin typeface="Open Sans"/>
              </a:rPr>
              <a:t> - e.g., {</a:t>
            </a:r>
            <a:r>
              <a:rPr lang="en-US" sz="1600" b="0" i="0" dirty="0" err="1">
                <a:solidFill>
                  <a:srgbClr val="333333"/>
                </a:solidFill>
                <a:effectLst/>
                <a:latin typeface="Open Sans"/>
              </a:rPr>
              <a:t>date_of_birth</a:t>
            </a:r>
            <a:r>
              <a:rPr lang="en-US" sz="1600" b="0" i="0" dirty="0">
                <a:solidFill>
                  <a:srgbClr val="333333"/>
                </a:solidFill>
                <a:effectLst/>
                <a:latin typeface="Open Sans"/>
              </a:rPr>
              <a:t>} - and place it in the Field Label, Field Note, Section Header, or Choice Label of another field </a:t>
            </a:r>
            <a:r>
              <a:rPr lang="en-US" sz="1600" b="0" i="0" u="sng" dirty="0">
                <a:solidFill>
                  <a:srgbClr val="333333"/>
                </a:solidFill>
                <a:effectLst/>
                <a:latin typeface="Open Sans"/>
              </a:rPr>
              <a:t>on that same instrument</a:t>
            </a:r>
            <a:r>
              <a:rPr lang="en-US" sz="1600" b="0" i="0" dirty="0">
                <a:solidFill>
                  <a:srgbClr val="333333"/>
                </a:solidFill>
                <a:effectLst/>
                <a:latin typeface="Open Sans"/>
              </a:rPr>
              <a:t>. Field embedding will not work across instruments but only on the current instrument/survey being viewed. If on a multi-page survey, then the embedded field must be on the same survey page as its host field. </a:t>
            </a:r>
            <a:r>
              <a:rPr lang="en-US" sz="1600" b="1" i="0" dirty="0">
                <a:solidFill>
                  <a:srgbClr val="333333"/>
                </a:solidFill>
                <a:effectLst/>
                <a:latin typeface="Open Sans"/>
              </a:rPr>
              <a:t>We encourage you to utilize the rich text editor heavily to get the field to look exactly how you want.</a:t>
            </a:r>
            <a:endParaRPr lang="en-US" sz="1600"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17</a:t>
            </a:fld>
            <a:endParaRPr lang="en-US"/>
          </a:p>
        </p:txBody>
      </p:sp>
    </p:spTree>
    <p:extLst>
      <p:ext uri="{BB962C8B-B14F-4D97-AF65-F5344CB8AC3E}">
        <p14:creationId xmlns:p14="http://schemas.microsoft.com/office/powerpoint/2010/main" val="369073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410"/>
              </a:spcBef>
              <a:spcAft>
                <a:spcPts val="0"/>
              </a:spcAft>
              <a:buFont typeface="+mj-lt"/>
              <a:buNone/>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Action tags and Embedding Field:</a:t>
            </a:r>
          </a:p>
          <a:p>
            <a:pPr marL="457200" marR="0" lvl="1" indent="0">
              <a:spcBef>
                <a:spcPts val="410"/>
              </a:spcBef>
              <a:spcAft>
                <a:spcPts val="0"/>
              </a:spcAft>
              <a:buFont typeface="+mj-lt"/>
              <a:buNone/>
              <a:tabLst>
                <a:tab pos="454025" algn="l"/>
                <a:tab pos="454660" algn="l"/>
              </a:tabLst>
            </a:pPr>
            <a:endParaRPr lang="en-US" sz="1200" b="1" i="1" spc="-5" dirty="0">
              <a:solidFill>
                <a:srgbClr val="404040"/>
              </a:solidFill>
              <a:effectLst/>
              <a:latin typeface="Calibri Light" panose="020F0302020204030204" pitchFamily="34" charset="0"/>
              <a:ea typeface="Calibri" panose="020F0502020204030204" pitchFamily="34" charset="0"/>
            </a:endParaRPr>
          </a:p>
          <a:p>
            <a:pPr algn="l"/>
            <a:r>
              <a:rPr lang="en-US" sz="1600" b="1" i="0" dirty="0">
                <a:solidFill>
                  <a:srgbClr val="800000"/>
                </a:solidFill>
                <a:effectLst/>
                <a:latin typeface="Open Sans"/>
              </a:rPr>
              <a:t>What is Field Embedding?</a:t>
            </a:r>
          </a:p>
          <a:p>
            <a:pPr algn="l"/>
            <a:r>
              <a:rPr lang="en-US" sz="1600" b="0" i="0" dirty="0">
                <a:solidFill>
                  <a:srgbClr val="333333"/>
                </a:solidFill>
                <a:effectLst/>
                <a:latin typeface="Open Sans"/>
              </a:rPr>
              <a:t>The 'Field Embedding' feature in </a:t>
            </a:r>
            <a:r>
              <a:rPr lang="en-US" sz="1600" b="0" i="0" dirty="0" err="1">
                <a:solidFill>
                  <a:srgbClr val="333333"/>
                </a:solidFill>
                <a:effectLst/>
                <a:latin typeface="Open Sans"/>
              </a:rPr>
              <a:t>REDCap</a:t>
            </a:r>
            <a:r>
              <a:rPr lang="en-US" sz="1600" b="0" i="0" dirty="0">
                <a:solidFill>
                  <a:srgbClr val="333333"/>
                </a:solidFill>
                <a:effectLst/>
                <a:latin typeface="Open Sans"/>
              </a:rPr>
              <a:t> is the ultimate way to customize your surveys and data collection instruments to make them look exactly how you want. Field Embedding allows you to reposition field elements on a survey page or data entry form so that they get embedded in a new location on that same page. Embedding fields gives you greater control over the look and feel of your instrument. For example, you may place fields in a grid/table for a more compact user-friendly page, or you can position some fields close together in a group if they are related. See the screenshots below for examples of what field embedding looks like and how to utilize this powerful feature.</a:t>
            </a:r>
          </a:p>
          <a:p>
            <a:pPr algn="l"/>
            <a:r>
              <a:rPr lang="en-US" sz="1600" b="1" i="0" dirty="0">
                <a:solidFill>
                  <a:srgbClr val="800000"/>
                </a:solidFill>
                <a:effectLst/>
                <a:latin typeface="Open Sans"/>
              </a:rPr>
              <a:t>How to embed a field</a:t>
            </a:r>
          </a:p>
          <a:p>
            <a:pPr algn="l"/>
            <a:r>
              <a:rPr lang="en-US" sz="1600" b="0" i="0" dirty="0">
                <a:solidFill>
                  <a:srgbClr val="333333"/>
                </a:solidFill>
                <a:effectLst/>
                <a:latin typeface="Open Sans"/>
              </a:rPr>
              <a:t>The steps below illustrate the basic template for embedding a field.</a:t>
            </a:r>
          </a:p>
          <a:p>
            <a:pPr algn="l">
              <a:buFont typeface="+mj-lt"/>
              <a:buAutoNum type="arabicPeriod"/>
            </a:pPr>
            <a:r>
              <a:rPr lang="en-US" sz="1600" b="0" i="0" dirty="0">
                <a:solidFill>
                  <a:srgbClr val="333333"/>
                </a:solidFill>
                <a:effectLst/>
                <a:latin typeface="Open Sans"/>
              </a:rPr>
              <a:t>First, create the field. </a:t>
            </a:r>
            <a:r>
              <a:rPr lang="en-US" sz="1600" b="1" i="0" dirty="0">
                <a:solidFill>
                  <a:srgbClr val="333333"/>
                </a:solidFill>
                <a:effectLst/>
                <a:latin typeface="Open Sans"/>
              </a:rPr>
              <a:t>The field must exist first before it can be embedded elsewhere.</a:t>
            </a:r>
            <a:r>
              <a:rPr lang="en-US" sz="1600" b="0" i="0" dirty="0">
                <a:solidFill>
                  <a:srgbClr val="333333"/>
                </a:solidFill>
                <a:effectLst/>
                <a:latin typeface="Open Sans"/>
              </a:rPr>
              <a:t> Note: You do not necessarily have to add a Field Label to the field because that label will ultimately be hidden when the field gets relocated elsewhere on the page.</a:t>
            </a:r>
          </a:p>
          <a:p>
            <a:pPr algn="l">
              <a:buFont typeface="+mj-lt"/>
              <a:buAutoNum type="arabicPeriod"/>
            </a:pPr>
            <a:r>
              <a:rPr lang="en-US" sz="1600" b="0" i="0" dirty="0">
                <a:solidFill>
                  <a:srgbClr val="333333"/>
                </a:solidFill>
                <a:effectLst/>
                <a:latin typeface="Open Sans"/>
              </a:rPr>
              <a:t>Place the </a:t>
            </a:r>
            <a:r>
              <a:rPr lang="en-US" sz="1600" b="0" i="0" dirty="0" err="1">
                <a:solidFill>
                  <a:srgbClr val="333333"/>
                </a:solidFill>
                <a:effectLst/>
                <a:latin typeface="Open Sans"/>
              </a:rPr>
              <a:t>REDCap</a:t>
            </a:r>
            <a:r>
              <a:rPr lang="en-US" sz="1600" b="0" i="0" dirty="0">
                <a:solidFill>
                  <a:srgbClr val="333333"/>
                </a:solidFill>
                <a:effectLst/>
                <a:latin typeface="Open Sans"/>
              </a:rPr>
              <a:t> variable name of the field you wish to embed </a:t>
            </a:r>
            <a:r>
              <a:rPr lang="en-US" sz="1600" b="1" i="0" dirty="0">
                <a:solidFill>
                  <a:srgbClr val="333333"/>
                </a:solidFill>
                <a:effectLst/>
                <a:latin typeface="Open Sans"/>
              </a:rPr>
              <a:t>inside braces/curly brackets</a:t>
            </a:r>
            <a:r>
              <a:rPr lang="en-US" sz="1600" b="0" i="0" dirty="0">
                <a:solidFill>
                  <a:srgbClr val="333333"/>
                </a:solidFill>
                <a:effectLst/>
                <a:latin typeface="Open Sans"/>
              </a:rPr>
              <a:t> - e.g., {</a:t>
            </a:r>
            <a:r>
              <a:rPr lang="en-US" sz="1600" b="0" i="0" dirty="0" err="1">
                <a:solidFill>
                  <a:srgbClr val="333333"/>
                </a:solidFill>
                <a:effectLst/>
                <a:latin typeface="Open Sans"/>
              </a:rPr>
              <a:t>date_of_birth</a:t>
            </a:r>
            <a:r>
              <a:rPr lang="en-US" sz="1600" b="0" i="0" dirty="0">
                <a:solidFill>
                  <a:srgbClr val="333333"/>
                </a:solidFill>
                <a:effectLst/>
                <a:latin typeface="Open Sans"/>
              </a:rPr>
              <a:t>} - and place it in the Field Label, Field Note, Section Header, or Choice Label of another field </a:t>
            </a:r>
            <a:r>
              <a:rPr lang="en-US" sz="1600" b="0" i="0" u="sng" dirty="0">
                <a:solidFill>
                  <a:srgbClr val="333333"/>
                </a:solidFill>
                <a:effectLst/>
                <a:latin typeface="Open Sans"/>
              </a:rPr>
              <a:t>on that same instrument</a:t>
            </a:r>
            <a:r>
              <a:rPr lang="en-US" sz="1600" b="0" i="0" dirty="0">
                <a:solidFill>
                  <a:srgbClr val="333333"/>
                </a:solidFill>
                <a:effectLst/>
                <a:latin typeface="Open Sans"/>
              </a:rPr>
              <a:t>. Field embedding will not work across instruments but only on the current instrument/survey being viewed. If on a multi-page survey, then the embedded field must be on the same survey page as its host field. </a:t>
            </a:r>
            <a:r>
              <a:rPr lang="en-US" sz="1600" b="1" i="0" dirty="0">
                <a:solidFill>
                  <a:srgbClr val="333333"/>
                </a:solidFill>
                <a:effectLst/>
                <a:latin typeface="Open Sans"/>
              </a:rPr>
              <a:t>We encourage you to utilize the rich text editor heavily to get the field to look exactly how you want.</a:t>
            </a:r>
            <a:endParaRPr lang="en-US" sz="1600"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18</a:t>
            </a:fld>
            <a:endParaRPr lang="en-US"/>
          </a:p>
        </p:txBody>
      </p:sp>
    </p:spTree>
    <p:extLst>
      <p:ext uri="{BB962C8B-B14F-4D97-AF65-F5344CB8AC3E}">
        <p14:creationId xmlns:p14="http://schemas.microsoft.com/office/powerpoint/2010/main" val="380062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410"/>
              </a:spcBef>
              <a:spcAft>
                <a:spcPts val="0"/>
              </a:spcAft>
              <a:buFont typeface="+mj-lt"/>
              <a:buNone/>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Action tags and Embedding Field:</a:t>
            </a:r>
          </a:p>
          <a:p>
            <a:pPr marL="457200" marR="0" lvl="1" indent="0">
              <a:spcBef>
                <a:spcPts val="410"/>
              </a:spcBef>
              <a:spcAft>
                <a:spcPts val="0"/>
              </a:spcAft>
              <a:buFont typeface="+mj-lt"/>
              <a:buNone/>
              <a:tabLst>
                <a:tab pos="454025" algn="l"/>
                <a:tab pos="454660" algn="l"/>
              </a:tabLst>
            </a:pPr>
            <a:endParaRPr lang="en-US" sz="1200" b="1" i="1" spc="-5" dirty="0">
              <a:solidFill>
                <a:srgbClr val="404040"/>
              </a:solidFill>
              <a:effectLst/>
              <a:latin typeface="Calibri Light" panose="020F0302020204030204" pitchFamily="34" charset="0"/>
              <a:ea typeface="Calibri" panose="020F0502020204030204" pitchFamily="34" charset="0"/>
            </a:endParaRPr>
          </a:p>
          <a:p>
            <a:pPr algn="l"/>
            <a:r>
              <a:rPr lang="en-US" sz="1600" b="1" i="0" dirty="0">
                <a:solidFill>
                  <a:srgbClr val="800000"/>
                </a:solidFill>
                <a:effectLst/>
                <a:latin typeface="Open Sans"/>
              </a:rPr>
              <a:t>What is Field Embedding?</a:t>
            </a:r>
          </a:p>
          <a:p>
            <a:pPr algn="l"/>
            <a:r>
              <a:rPr lang="en-US" sz="1600" b="0" i="0" dirty="0">
                <a:solidFill>
                  <a:srgbClr val="333333"/>
                </a:solidFill>
                <a:effectLst/>
                <a:latin typeface="Open Sans"/>
              </a:rPr>
              <a:t>The 'Field Embedding' feature in </a:t>
            </a:r>
            <a:r>
              <a:rPr lang="en-US" sz="1600" b="0" i="0" dirty="0" err="1">
                <a:solidFill>
                  <a:srgbClr val="333333"/>
                </a:solidFill>
                <a:effectLst/>
                <a:latin typeface="Open Sans"/>
              </a:rPr>
              <a:t>REDCap</a:t>
            </a:r>
            <a:r>
              <a:rPr lang="en-US" sz="1600" b="0" i="0" dirty="0">
                <a:solidFill>
                  <a:srgbClr val="333333"/>
                </a:solidFill>
                <a:effectLst/>
                <a:latin typeface="Open Sans"/>
              </a:rPr>
              <a:t> is the ultimate way to customize your surveys and data collection instruments to make them look exactly how you want. Field Embedding allows you to reposition field elements on a survey page or data entry form so that they get embedded in a new location on that same page. Embedding fields gives you greater control over the look and feel of your instrument. For example, you may place fields in a grid/table for a more compact user-friendly page, or you can position some fields close together in a group if they are related. See the screenshots below for examples of what field embedding looks like and how to utilize this powerful feature.</a:t>
            </a:r>
          </a:p>
          <a:p>
            <a:pPr algn="l"/>
            <a:r>
              <a:rPr lang="en-US" sz="1600" b="1" i="0" dirty="0">
                <a:solidFill>
                  <a:srgbClr val="800000"/>
                </a:solidFill>
                <a:effectLst/>
                <a:latin typeface="Open Sans"/>
              </a:rPr>
              <a:t>How to embed a field</a:t>
            </a:r>
          </a:p>
          <a:p>
            <a:pPr algn="l"/>
            <a:r>
              <a:rPr lang="en-US" sz="1600" b="0" i="0" dirty="0">
                <a:solidFill>
                  <a:srgbClr val="333333"/>
                </a:solidFill>
                <a:effectLst/>
                <a:latin typeface="Open Sans"/>
              </a:rPr>
              <a:t>The steps below illustrate the basic template for embedding a field.</a:t>
            </a:r>
          </a:p>
          <a:p>
            <a:pPr algn="l">
              <a:buFont typeface="+mj-lt"/>
              <a:buAutoNum type="arabicPeriod"/>
            </a:pPr>
            <a:r>
              <a:rPr lang="en-US" sz="1600" b="0" i="0" dirty="0">
                <a:solidFill>
                  <a:srgbClr val="333333"/>
                </a:solidFill>
                <a:effectLst/>
                <a:latin typeface="Open Sans"/>
              </a:rPr>
              <a:t>First, create the field. </a:t>
            </a:r>
            <a:r>
              <a:rPr lang="en-US" sz="1600" b="1" i="0" dirty="0">
                <a:solidFill>
                  <a:srgbClr val="333333"/>
                </a:solidFill>
                <a:effectLst/>
                <a:latin typeface="Open Sans"/>
              </a:rPr>
              <a:t>The field must exist first before it can be embedded elsewhere.</a:t>
            </a:r>
            <a:r>
              <a:rPr lang="en-US" sz="1600" b="0" i="0" dirty="0">
                <a:solidFill>
                  <a:srgbClr val="333333"/>
                </a:solidFill>
                <a:effectLst/>
                <a:latin typeface="Open Sans"/>
              </a:rPr>
              <a:t> Note: You do not necessarily have to add a Field Label to the field because that label will ultimately be hidden when the field gets relocated elsewhere on the page.</a:t>
            </a:r>
          </a:p>
          <a:p>
            <a:pPr algn="l">
              <a:buFont typeface="+mj-lt"/>
              <a:buAutoNum type="arabicPeriod"/>
            </a:pPr>
            <a:r>
              <a:rPr lang="en-US" sz="1600" b="0" i="0" dirty="0">
                <a:solidFill>
                  <a:srgbClr val="333333"/>
                </a:solidFill>
                <a:effectLst/>
                <a:latin typeface="Open Sans"/>
              </a:rPr>
              <a:t>Place the </a:t>
            </a:r>
            <a:r>
              <a:rPr lang="en-US" sz="1600" b="0" i="0" dirty="0" err="1">
                <a:solidFill>
                  <a:srgbClr val="333333"/>
                </a:solidFill>
                <a:effectLst/>
                <a:latin typeface="Open Sans"/>
              </a:rPr>
              <a:t>REDCap</a:t>
            </a:r>
            <a:r>
              <a:rPr lang="en-US" sz="1600" b="0" i="0" dirty="0">
                <a:solidFill>
                  <a:srgbClr val="333333"/>
                </a:solidFill>
                <a:effectLst/>
                <a:latin typeface="Open Sans"/>
              </a:rPr>
              <a:t> variable name of the field you wish to embed </a:t>
            </a:r>
            <a:r>
              <a:rPr lang="en-US" sz="1600" b="1" i="0" dirty="0">
                <a:solidFill>
                  <a:srgbClr val="333333"/>
                </a:solidFill>
                <a:effectLst/>
                <a:latin typeface="Open Sans"/>
              </a:rPr>
              <a:t>inside braces/curly brackets</a:t>
            </a:r>
            <a:r>
              <a:rPr lang="en-US" sz="1600" b="0" i="0" dirty="0">
                <a:solidFill>
                  <a:srgbClr val="333333"/>
                </a:solidFill>
                <a:effectLst/>
                <a:latin typeface="Open Sans"/>
              </a:rPr>
              <a:t> - e.g., {</a:t>
            </a:r>
            <a:r>
              <a:rPr lang="en-US" sz="1600" b="0" i="0" dirty="0" err="1">
                <a:solidFill>
                  <a:srgbClr val="333333"/>
                </a:solidFill>
                <a:effectLst/>
                <a:latin typeface="Open Sans"/>
              </a:rPr>
              <a:t>date_of_birth</a:t>
            </a:r>
            <a:r>
              <a:rPr lang="en-US" sz="1600" b="0" i="0" dirty="0">
                <a:solidFill>
                  <a:srgbClr val="333333"/>
                </a:solidFill>
                <a:effectLst/>
                <a:latin typeface="Open Sans"/>
              </a:rPr>
              <a:t>} - and place it in the Field Label, Field Note, Section Header, or Choice Label of another field </a:t>
            </a:r>
            <a:r>
              <a:rPr lang="en-US" sz="1600" b="0" i="0" u="sng" dirty="0">
                <a:solidFill>
                  <a:srgbClr val="333333"/>
                </a:solidFill>
                <a:effectLst/>
                <a:latin typeface="Open Sans"/>
              </a:rPr>
              <a:t>on that same instrument</a:t>
            </a:r>
            <a:r>
              <a:rPr lang="en-US" sz="1600" b="0" i="0" dirty="0">
                <a:solidFill>
                  <a:srgbClr val="333333"/>
                </a:solidFill>
                <a:effectLst/>
                <a:latin typeface="Open Sans"/>
              </a:rPr>
              <a:t>. Field embedding will not work across instruments but only on the current instrument/survey being viewed. If on a multi-page survey, then the embedded field must be on the same survey page as its host field. </a:t>
            </a:r>
            <a:r>
              <a:rPr lang="en-US" sz="1600" b="1" i="0" dirty="0">
                <a:solidFill>
                  <a:srgbClr val="333333"/>
                </a:solidFill>
                <a:effectLst/>
                <a:latin typeface="Open Sans"/>
              </a:rPr>
              <a:t>We encourage you to utilize the rich text editor heavily to get the field to look exactly how you want.</a:t>
            </a:r>
            <a:endParaRPr lang="en-US" sz="1600"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19</a:t>
            </a:fld>
            <a:endParaRPr lang="en-US"/>
          </a:p>
        </p:txBody>
      </p:sp>
    </p:spTree>
    <p:extLst>
      <p:ext uri="{BB962C8B-B14F-4D97-AF65-F5344CB8AC3E}">
        <p14:creationId xmlns:p14="http://schemas.microsoft.com/office/powerpoint/2010/main" val="3295355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sz="18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Objective: Project management, how to make changes and maintain data integrity </a:t>
            </a:r>
            <a:endParaRPr lang="en-US" sz="1800" dirty="0">
              <a:effectLst/>
              <a:latin typeface="Calibri" panose="020F0502020204030204" pitchFamily="34" charset="0"/>
              <a:ea typeface="Calibri" panose="020F0502020204030204" pitchFamily="34" charset="0"/>
            </a:endParaRPr>
          </a:p>
          <a:p>
            <a:r>
              <a:rPr lang="en-US" sz="1800" dirty="0">
                <a:solidFill>
                  <a:srgbClr val="70AD47"/>
                </a:solidFill>
                <a:effectLst/>
                <a:latin typeface="Calibri" panose="020F0502020204030204" pitchFamily="34" charset="0"/>
                <a:ea typeface="Calibri" panose="020F0502020204030204" pitchFamily="34" charset="0"/>
              </a:rPr>
              <a:t>Activity: move to production! Collect real data</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20</a:t>
            </a:fld>
            <a:endParaRPr lang="en-US"/>
          </a:p>
        </p:txBody>
      </p:sp>
    </p:spTree>
    <p:extLst>
      <p:ext uri="{BB962C8B-B14F-4D97-AF65-F5344CB8AC3E}">
        <p14:creationId xmlns:p14="http://schemas.microsoft.com/office/powerpoint/2010/main" val="334032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Optional modules/customization</a:t>
            </a:r>
          </a:p>
          <a:p>
            <a:pPr marL="88900" marR="0">
              <a:spcBef>
                <a:spcPts val="375"/>
              </a:spcBef>
              <a:spcAft>
                <a:spcPts val="0"/>
              </a:spcAft>
            </a:pPr>
            <a:r>
              <a:rPr lang="en-US" dirty="0"/>
              <a:t>Development mode vs Production Mode</a:t>
            </a:r>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800" spc="-5" dirty="0">
                <a:effectLst/>
                <a:latin typeface="Calibri" panose="020F0502020204030204" pitchFamily="34" charset="0"/>
                <a:ea typeface="Calibri" panose="020F0502020204030204" pitchFamily="34" charset="0"/>
              </a:rPr>
              <a:t>Only test data should be collected in</a:t>
            </a:r>
            <a:r>
              <a:rPr lang="en-US" sz="1800" spc="-4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Development</a:t>
            </a:r>
          </a:p>
          <a:p>
            <a:pPr marL="88900" marR="0" lvl="0" indent="0" algn="l" defTabSz="457200" rtl="0" eaLnBrk="1" fontAlgn="auto" latinLnBrk="0" hangingPunct="1">
              <a:lnSpc>
                <a:spcPct val="100000"/>
              </a:lnSpc>
              <a:spcBef>
                <a:spcPts val="375"/>
              </a:spcBef>
              <a:spcAft>
                <a:spcPts val="0"/>
              </a:spcAft>
              <a:buClrTx/>
              <a:buSzTx/>
              <a:buFontTx/>
              <a:buNone/>
              <a:tabLst/>
              <a:defRPr/>
            </a:pPr>
            <a:endParaRPr lang="en-US" sz="1800" spc="-5" dirty="0">
              <a:effectLst/>
              <a:latin typeface="Calibri" panose="020F0502020204030204" pitchFamily="34" charset="0"/>
              <a:ea typeface="Calibri" panose="020F0502020204030204" pitchFamily="34" charset="0"/>
            </a:endParaRPr>
          </a:p>
          <a:p>
            <a:pPr marL="88900" marR="0">
              <a:spcBef>
                <a:spcPts val="375"/>
              </a:spcBef>
              <a:spcAft>
                <a:spcPts val="0"/>
              </a:spcAft>
            </a:pPr>
            <a:r>
              <a:rPr lang="en-US" b="0" i="0" dirty="0">
                <a:solidFill>
                  <a:srgbClr val="000000"/>
                </a:solidFill>
                <a:effectLst/>
                <a:latin typeface="Open Sans"/>
              </a:rPr>
              <a:t>Move the project to production status so that real data may be collected. Once in production, you will not be able to edit the project fields in real time anymore. However, you can make edits in Draft Mode, which will be auto-approved or else might need to be approved by a </a:t>
            </a:r>
            <a:r>
              <a:rPr lang="en-US" b="0" i="0" dirty="0" err="1">
                <a:solidFill>
                  <a:srgbClr val="000000"/>
                </a:solidFill>
                <a:effectLst/>
                <a:latin typeface="Open Sans"/>
              </a:rPr>
              <a:t>REDCap</a:t>
            </a:r>
            <a:r>
              <a:rPr lang="en-US" b="0" i="0" dirty="0">
                <a:solidFill>
                  <a:srgbClr val="000000"/>
                </a:solidFill>
                <a:effectLst/>
                <a:latin typeface="Open Sans"/>
              </a:rPr>
              <a:t> administrator before taking effect.</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21</a:t>
            </a:fld>
            <a:endParaRPr lang="en-US"/>
          </a:p>
        </p:txBody>
      </p:sp>
    </p:spTree>
    <p:extLst>
      <p:ext uri="{BB962C8B-B14F-4D97-AF65-F5344CB8AC3E}">
        <p14:creationId xmlns:p14="http://schemas.microsoft.com/office/powerpoint/2010/main" val="60097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In a nutshell: </a:t>
            </a:r>
            <a:r>
              <a:rPr lang="en-US" sz="1200" dirty="0">
                <a:solidFill>
                  <a:srgbClr val="313131"/>
                </a:solidFill>
                <a:effectLst/>
                <a:latin typeface="Arial" panose="020B0604020202020204" pitchFamily="34" charset="0"/>
                <a:ea typeface="Calibri" panose="020F0502020204030204" pitchFamily="34" charset="0"/>
              </a:rPr>
              <a:t>The </a:t>
            </a:r>
            <a:r>
              <a:rPr lang="en-US" sz="1200" dirty="0" err="1">
                <a:solidFill>
                  <a:srgbClr val="313131"/>
                </a:solidFill>
                <a:effectLst/>
                <a:latin typeface="Arial" panose="020B0604020202020204" pitchFamily="34" charset="0"/>
                <a:ea typeface="Calibri" panose="020F0502020204030204" pitchFamily="34" charset="0"/>
              </a:rPr>
              <a:t>REDCap</a:t>
            </a:r>
            <a:r>
              <a:rPr lang="en-US" sz="1200" dirty="0">
                <a:solidFill>
                  <a:srgbClr val="313131"/>
                </a:solidFill>
                <a:effectLst/>
                <a:latin typeface="Arial" panose="020B0604020202020204" pitchFamily="34" charset="0"/>
                <a:ea typeface="Calibri" panose="020F0502020204030204" pitchFamily="34" charset="0"/>
              </a:rPr>
              <a:t> Consortium has </a:t>
            </a:r>
            <a:r>
              <a:rPr lang="en-US" sz="1200" b="1" dirty="0">
                <a:effectLst/>
                <a:latin typeface="Calibri" panose="020F0502020204030204" pitchFamily="34" charset="0"/>
                <a:ea typeface="Calibri" panose="020F0502020204030204" pitchFamily="34" charset="0"/>
              </a:rPr>
              <a:t>4,641</a:t>
            </a:r>
            <a:r>
              <a:rPr lang="en-US" sz="1200" dirty="0">
                <a:effectLst/>
                <a:latin typeface="Calibri" panose="020F0502020204030204" pitchFamily="34" charset="0"/>
                <a:ea typeface="Calibri" panose="020F0502020204030204" pitchFamily="34" charset="0"/>
              </a:rPr>
              <a:t> active partners in </a:t>
            </a:r>
            <a:r>
              <a:rPr lang="en-US" sz="1200" b="1" dirty="0">
                <a:effectLst/>
                <a:latin typeface="Calibri" panose="020F0502020204030204" pitchFamily="34" charset="0"/>
                <a:ea typeface="Calibri" panose="020F0502020204030204" pitchFamily="34" charset="0"/>
              </a:rPr>
              <a:t>139</a:t>
            </a:r>
            <a:r>
              <a:rPr lang="en-US" sz="1200" dirty="0">
                <a:effectLst/>
                <a:latin typeface="Calibri" panose="020F0502020204030204" pitchFamily="34" charset="0"/>
                <a:ea typeface="Calibri" panose="020F0502020204030204" pitchFamily="34" charset="0"/>
              </a:rPr>
              <a:t> countries.</a:t>
            </a:r>
            <a:br>
              <a:rPr lang="en-US" sz="1200" dirty="0">
                <a:solidFill>
                  <a:srgbClr val="313131"/>
                </a:solidFill>
                <a:effectLst/>
                <a:latin typeface="Arial" panose="020B0604020202020204" pitchFamily="34" charset="0"/>
                <a:ea typeface="Calibri" panose="020F0502020204030204" pitchFamily="34" charset="0"/>
              </a:rPr>
            </a:br>
            <a:r>
              <a:rPr lang="en-US" sz="1200" dirty="0" err="1">
                <a:solidFill>
                  <a:srgbClr val="313131"/>
                </a:solidFill>
                <a:effectLst/>
                <a:latin typeface="Arial" panose="020B0604020202020204" pitchFamily="34" charset="0"/>
                <a:ea typeface="Calibri" panose="020F0502020204030204" pitchFamily="34" charset="0"/>
              </a:rPr>
              <a:t>REDCap</a:t>
            </a:r>
            <a:r>
              <a:rPr lang="en-US" sz="1200" dirty="0">
                <a:solidFill>
                  <a:srgbClr val="313131"/>
                </a:solidFill>
                <a:effectLst/>
                <a:latin typeface="Arial" panose="020B0604020202020204" pitchFamily="34" charset="0"/>
                <a:ea typeface="Calibri" panose="020F0502020204030204" pitchFamily="34" charset="0"/>
              </a:rPr>
              <a:t> software has generated over </a:t>
            </a:r>
            <a:r>
              <a:rPr lang="en-US" sz="1200" b="1" dirty="0">
                <a:solidFill>
                  <a:srgbClr val="313131"/>
                </a:solidFill>
                <a:effectLst/>
                <a:latin typeface="Arial" panose="020B0604020202020204" pitchFamily="34" charset="0"/>
                <a:ea typeface="Calibri" panose="020F0502020204030204" pitchFamily="34" charset="0"/>
              </a:rPr>
              <a:t>1,044,000</a:t>
            </a:r>
            <a:r>
              <a:rPr lang="en-US" sz="1200" dirty="0">
                <a:solidFill>
                  <a:srgbClr val="313131"/>
                </a:solidFill>
                <a:effectLst/>
                <a:latin typeface="Arial" panose="020B0604020202020204" pitchFamily="34" charset="0"/>
                <a:ea typeface="Calibri" panose="020F0502020204030204" pitchFamily="34" charset="0"/>
              </a:rPr>
              <a:t> projects from over </a:t>
            </a:r>
            <a:r>
              <a:rPr lang="en-US" sz="1200" b="1" dirty="0">
                <a:solidFill>
                  <a:srgbClr val="313131"/>
                </a:solidFill>
                <a:effectLst/>
                <a:latin typeface="Arial" panose="020B0604020202020204" pitchFamily="34" charset="0"/>
                <a:ea typeface="Calibri" panose="020F0502020204030204" pitchFamily="34" charset="0"/>
              </a:rPr>
              <a:t>1,504,000</a:t>
            </a:r>
            <a:r>
              <a:rPr lang="en-US" sz="1200" dirty="0">
                <a:solidFill>
                  <a:srgbClr val="313131"/>
                </a:solidFill>
                <a:effectLst/>
                <a:latin typeface="Arial" panose="020B0604020202020204" pitchFamily="34" charset="0"/>
                <a:ea typeface="Calibri" panose="020F0502020204030204" pitchFamily="34" charset="0"/>
              </a:rPr>
              <a:t> users.</a:t>
            </a:r>
            <a:br>
              <a:rPr lang="en-US" sz="1200" dirty="0">
                <a:solidFill>
                  <a:srgbClr val="313131"/>
                </a:solidFill>
                <a:effectLst/>
                <a:latin typeface="Arial" panose="020B0604020202020204" pitchFamily="34" charset="0"/>
                <a:ea typeface="Calibri" panose="020F0502020204030204" pitchFamily="34" charset="0"/>
              </a:rPr>
            </a:br>
            <a:r>
              <a:rPr lang="en-US" sz="1200" b="1" dirty="0">
                <a:solidFill>
                  <a:srgbClr val="313131"/>
                </a:solidFill>
                <a:effectLst/>
                <a:latin typeface="Arial" panose="020B0604020202020204" pitchFamily="34" charset="0"/>
                <a:ea typeface="Calibri" panose="020F0502020204030204" pitchFamily="34" charset="0"/>
              </a:rPr>
              <a:t>11,786</a:t>
            </a:r>
            <a:r>
              <a:rPr lang="en-US" sz="1200" dirty="0">
                <a:solidFill>
                  <a:srgbClr val="313131"/>
                </a:solidFill>
                <a:effectLst/>
                <a:latin typeface="Arial" panose="020B0604020202020204" pitchFamily="34" charset="0"/>
                <a:ea typeface="Calibri" panose="020F0502020204030204" pitchFamily="34" charset="0"/>
              </a:rPr>
              <a:t> journal articles cite </a:t>
            </a:r>
            <a:r>
              <a:rPr lang="en-US" sz="1200" dirty="0" err="1">
                <a:solidFill>
                  <a:srgbClr val="313131"/>
                </a:solidFill>
                <a:effectLst/>
                <a:latin typeface="Arial" panose="020B0604020202020204" pitchFamily="34" charset="0"/>
                <a:ea typeface="Calibri" panose="020F0502020204030204" pitchFamily="34" charset="0"/>
              </a:rPr>
              <a:t>REDCap</a:t>
            </a:r>
            <a:r>
              <a:rPr lang="en-US" sz="1200" dirty="0">
                <a:solidFill>
                  <a:srgbClr val="313131"/>
                </a:solidFill>
                <a:effectLst/>
                <a:latin typeface="Arial" panose="020B060402020202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3</a:t>
            </a:fld>
            <a:endParaRPr lang="en-US"/>
          </a:p>
        </p:txBody>
      </p:sp>
    </p:spTree>
    <p:extLst>
      <p:ext uri="{BB962C8B-B14F-4D97-AF65-F5344CB8AC3E}">
        <p14:creationId xmlns:p14="http://schemas.microsoft.com/office/powerpoint/2010/main" val="216600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Optional modules/customization</a:t>
            </a:r>
          </a:p>
          <a:p>
            <a:pPr marL="88900" marR="0">
              <a:spcBef>
                <a:spcPts val="375"/>
              </a:spcBef>
              <a:spcAft>
                <a:spcPts val="0"/>
              </a:spcAft>
            </a:pPr>
            <a:r>
              <a:rPr lang="en-US" dirty="0"/>
              <a:t>Development mode vs Production Mode</a:t>
            </a:r>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800" spc="-5" dirty="0">
                <a:effectLst/>
                <a:latin typeface="Calibri" panose="020F0502020204030204" pitchFamily="34" charset="0"/>
                <a:ea typeface="Calibri" panose="020F0502020204030204" pitchFamily="34" charset="0"/>
              </a:rPr>
              <a:t>Only test data should be collected in</a:t>
            </a:r>
            <a:r>
              <a:rPr lang="en-US" sz="1800" spc="-4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Development</a:t>
            </a:r>
          </a:p>
          <a:p>
            <a:pPr marL="88900" marR="0" lvl="0" indent="0" algn="l" defTabSz="457200" rtl="0" eaLnBrk="1" fontAlgn="auto" latinLnBrk="0" hangingPunct="1">
              <a:lnSpc>
                <a:spcPct val="100000"/>
              </a:lnSpc>
              <a:spcBef>
                <a:spcPts val="375"/>
              </a:spcBef>
              <a:spcAft>
                <a:spcPts val="0"/>
              </a:spcAft>
              <a:buClrTx/>
              <a:buSzTx/>
              <a:buFontTx/>
              <a:buNone/>
              <a:tabLst/>
              <a:defRPr/>
            </a:pPr>
            <a:endParaRPr lang="en-US" sz="1800" spc="-5" dirty="0">
              <a:effectLst/>
              <a:latin typeface="Calibri" panose="020F0502020204030204" pitchFamily="34" charset="0"/>
              <a:ea typeface="Calibri" panose="020F0502020204030204" pitchFamily="34" charset="0"/>
            </a:endParaRPr>
          </a:p>
          <a:p>
            <a:pPr marL="88900" marR="0">
              <a:spcBef>
                <a:spcPts val="375"/>
              </a:spcBef>
              <a:spcAft>
                <a:spcPts val="0"/>
              </a:spcAft>
            </a:pPr>
            <a:r>
              <a:rPr lang="en-US" b="0" i="0" dirty="0">
                <a:solidFill>
                  <a:srgbClr val="000000"/>
                </a:solidFill>
                <a:effectLst/>
                <a:latin typeface="Open Sans"/>
              </a:rPr>
              <a:t>Move the project to production status so that real data may be collected. Once in production, you will not be able to edit the project fields in real time anymore. However, you can make edits in Draft Mode, which will be auto-approved or else might need to be approved by a </a:t>
            </a:r>
            <a:r>
              <a:rPr lang="en-US" b="0" i="0" dirty="0" err="1">
                <a:solidFill>
                  <a:srgbClr val="000000"/>
                </a:solidFill>
                <a:effectLst/>
                <a:latin typeface="Open Sans"/>
              </a:rPr>
              <a:t>REDCap</a:t>
            </a:r>
            <a:r>
              <a:rPr lang="en-US" b="0" i="0" dirty="0">
                <a:solidFill>
                  <a:srgbClr val="000000"/>
                </a:solidFill>
                <a:effectLst/>
                <a:latin typeface="Open Sans"/>
              </a:rPr>
              <a:t> administrator before taking effect.</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22</a:t>
            </a:fld>
            <a:endParaRPr lang="en-US"/>
          </a:p>
        </p:txBody>
      </p:sp>
    </p:spTree>
    <p:extLst>
      <p:ext uri="{BB962C8B-B14F-4D97-AF65-F5344CB8AC3E}">
        <p14:creationId xmlns:p14="http://schemas.microsoft.com/office/powerpoint/2010/main" val="425064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Optional modules/customization</a:t>
            </a:r>
          </a:p>
          <a:p>
            <a:pPr marL="88900" marR="0">
              <a:spcBef>
                <a:spcPts val="375"/>
              </a:spcBef>
              <a:spcAft>
                <a:spcPts val="0"/>
              </a:spcAft>
            </a:pPr>
            <a:r>
              <a:rPr lang="en-US" dirty="0"/>
              <a:t>Development mode vs Production Mode</a:t>
            </a:r>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800" spc="-5" dirty="0">
                <a:effectLst/>
                <a:latin typeface="Calibri" panose="020F0502020204030204" pitchFamily="34" charset="0"/>
                <a:ea typeface="Calibri" panose="020F0502020204030204" pitchFamily="34" charset="0"/>
              </a:rPr>
              <a:t>Only test data should be collected in</a:t>
            </a:r>
            <a:r>
              <a:rPr lang="en-US" sz="1800" spc="-4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Development</a:t>
            </a:r>
          </a:p>
          <a:p>
            <a:pPr marL="88900" marR="0" lvl="0" indent="0" algn="l" defTabSz="457200" rtl="0" eaLnBrk="1" fontAlgn="auto" latinLnBrk="0" hangingPunct="1">
              <a:lnSpc>
                <a:spcPct val="100000"/>
              </a:lnSpc>
              <a:spcBef>
                <a:spcPts val="375"/>
              </a:spcBef>
              <a:spcAft>
                <a:spcPts val="0"/>
              </a:spcAft>
              <a:buClrTx/>
              <a:buSzTx/>
              <a:buFontTx/>
              <a:buNone/>
              <a:tabLst/>
              <a:defRPr/>
            </a:pPr>
            <a:endParaRPr lang="en-US" sz="1800" spc="-5" dirty="0">
              <a:effectLst/>
              <a:latin typeface="Calibri" panose="020F0502020204030204" pitchFamily="34" charset="0"/>
              <a:ea typeface="Calibri" panose="020F0502020204030204" pitchFamily="34" charset="0"/>
            </a:endParaRPr>
          </a:p>
          <a:p>
            <a:pPr marL="88900" marR="0">
              <a:spcBef>
                <a:spcPts val="375"/>
              </a:spcBef>
              <a:spcAft>
                <a:spcPts val="0"/>
              </a:spcAft>
            </a:pPr>
            <a:r>
              <a:rPr lang="en-US" b="0" i="0" dirty="0">
                <a:solidFill>
                  <a:srgbClr val="000000"/>
                </a:solidFill>
                <a:effectLst/>
                <a:latin typeface="Open Sans"/>
              </a:rPr>
              <a:t>Move the project to production status so that real data may be collected. Once in production, you will not be able to edit the project fields in real time anymore. However, you can make edits in Draft Mode, which will be auto-approved or else might need to be approved by a </a:t>
            </a:r>
            <a:r>
              <a:rPr lang="en-US" b="0" i="0" dirty="0" err="1">
                <a:solidFill>
                  <a:srgbClr val="000000"/>
                </a:solidFill>
                <a:effectLst/>
                <a:latin typeface="Open Sans"/>
              </a:rPr>
              <a:t>REDCap</a:t>
            </a:r>
            <a:r>
              <a:rPr lang="en-US" b="0" i="0" dirty="0">
                <a:solidFill>
                  <a:srgbClr val="000000"/>
                </a:solidFill>
                <a:effectLst/>
                <a:latin typeface="Open Sans"/>
              </a:rPr>
              <a:t> administrator before taking effect.</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23</a:t>
            </a:fld>
            <a:endParaRPr lang="en-US"/>
          </a:p>
        </p:txBody>
      </p:sp>
    </p:spTree>
    <p:extLst>
      <p:ext uri="{BB962C8B-B14F-4D97-AF65-F5344CB8AC3E}">
        <p14:creationId xmlns:p14="http://schemas.microsoft.com/office/powerpoint/2010/main" val="335270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Optional modules/customization</a:t>
            </a:r>
          </a:p>
          <a:p>
            <a:pPr marL="88900" marR="0">
              <a:spcBef>
                <a:spcPts val="375"/>
              </a:spcBef>
              <a:spcAft>
                <a:spcPts val="0"/>
              </a:spcAft>
            </a:pPr>
            <a:r>
              <a:rPr lang="en-US" dirty="0"/>
              <a:t>Development mode vs Production Mode</a:t>
            </a:r>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800" spc="-5" dirty="0">
                <a:effectLst/>
                <a:latin typeface="Calibri" panose="020F0502020204030204" pitchFamily="34" charset="0"/>
                <a:ea typeface="Calibri" panose="020F0502020204030204" pitchFamily="34" charset="0"/>
              </a:rPr>
              <a:t>Only test data should be collected in</a:t>
            </a:r>
            <a:r>
              <a:rPr lang="en-US" sz="1800" spc="-4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Development</a:t>
            </a:r>
          </a:p>
          <a:p>
            <a:pPr marL="88900" marR="0" lvl="0" indent="0" algn="l" defTabSz="457200" rtl="0" eaLnBrk="1" fontAlgn="auto" latinLnBrk="0" hangingPunct="1">
              <a:lnSpc>
                <a:spcPct val="100000"/>
              </a:lnSpc>
              <a:spcBef>
                <a:spcPts val="375"/>
              </a:spcBef>
              <a:spcAft>
                <a:spcPts val="0"/>
              </a:spcAft>
              <a:buClrTx/>
              <a:buSzTx/>
              <a:buFontTx/>
              <a:buNone/>
              <a:tabLst/>
              <a:defRPr/>
            </a:pPr>
            <a:endParaRPr lang="en-US" sz="1800" spc="-5" dirty="0">
              <a:effectLst/>
              <a:latin typeface="Calibri" panose="020F0502020204030204" pitchFamily="34" charset="0"/>
              <a:ea typeface="Calibri" panose="020F0502020204030204" pitchFamily="34" charset="0"/>
            </a:endParaRPr>
          </a:p>
          <a:p>
            <a:pPr marL="88900" marR="0">
              <a:spcBef>
                <a:spcPts val="375"/>
              </a:spcBef>
              <a:spcAft>
                <a:spcPts val="0"/>
              </a:spcAft>
            </a:pPr>
            <a:r>
              <a:rPr lang="en-US" b="0" i="0" dirty="0">
                <a:solidFill>
                  <a:srgbClr val="000000"/>
                </a:solidFill>
                <a:effectLst/>
                <a:latin typeface="Open Sans"/>
              </a:rPr>
              <a:t>Move the project to production status so that real data may be collected. Once in production, you will not be able to edit the project fields in real time anymore. However, you can make edits in Draft Mode, which will be auto-approved or else might need to be approved by a </a:t>
            </a:r>
            <a:r>
              <a:rPr lang="en-US" b="0" i="0" dirty="0" err="1">
                <a:solidFill>
                  <a:srgbClr val="000000"/>
                </a:solidFill>
                <a:effectLst/>
                <a:latin typeface="Open Sans"/>
              </a:rPr>
              <a:t>REDCap</a:t>
            </a:r>
            <a:r>
              <a:rPr lang="en-US" b="0" i="0" dirty="0">
                <a:solidFill>
                  <a:srgbClr val="000000"/>
                </a:solidFill>
                <a:effectLst/>
                <a:latin typeface="Open Sans"/>
              </a:rPr>
              <a:t> administrator before taking effect.</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24</a:t>
            </a:fld>
            <a:endParaRPr lang="en-US"/>
          </a:p>
        </p:txBody>
      </p:sp>
    </p:spTree>
    <p:extLst>
      <p:ext uri="{BB962C8B-B14F-4D97-AF65-F5344CB8AC3E}">
        <p14:creationId xmlns:p14="http://schemas.microsoft.com/office/powerpoint/2010/main" val="1208703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Optional modules/customization</a:t>
            </a:r>
          </a:p>
          <a:p>
            <a:pPr marL="88900" marR="0">
              <a:spcBef>
                <a:spcPts val="375"/>
              </a:spcBef>
              <a:spcAft>
                <a:spcPts val="0"/>
              </a:spcAft>
            </a:pPr>
            <a:r>
              <a:rPr lang="en-US" dirty="0"/>
              <a:t>Development mode vs Production Mode</a:t>
            </a:r>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800" spc="-5" dirty="0">
                <a:effectLst/>
                <a:latin typeface="Calibri" panose="020F0502020204030204" pitchFamily="34" charset="0"/>
                <a:ea typeface="Calibri" panose="020F0502020204030204" pitchFamily="34" charset="0"/>
              </a:rPr>
              <a:t>Only test data should be collected in</a:t>
            </a:r>
            <a:r>
              <a:rPr lang="en-US" sz="1800" spc="-45" dirty="0">
                <a:effectLst/>
                <a:latin typeface="Calibri" panose="020F0502020204030204" pitchFamily="34" charset="0"/>
                <a:ea typeface="Calibri" panose="020F0502020204030204" pitchFamily="34" charset="0"/>
              </a:rPr>
              <a:t> </a:t>
            </a:r>
            <a:r>
              <a:rPr lang="en-US" sz="1800" spc="-5" dirty="0">
                <a:effectLst/>
                <a:latin typeface="Calibri" panose="020F0502020204030204" pitchFamily="34" charset="0"/>
                <a:ea typeface="Calibri" panose="020F0502020204030204" pitchFamily="34" charset="0"/>
              </a:rPr>
              <a:t>Development</a:t>
            </a:r>
          </a:p>
          <a:p>
            <a:pPr marL="88900" marR="0" lvl="0" indent="0" algn="l" defTabSz="457200" rtl="0" eaLnBrk="1" fontAlgn="auto" latinLnBrk="0" hangingPunct="1">
              <a:lnSpc>
                <a:spcPct val="100000"/>
              </a:lnSpc>
              <a:spcBef>
                <a:spcPts val="375"/>
              </a:spcBef>
              <a:spcAft>
                <a:spcPts val="0"/>
              </a:spcAft>
              <a:buClrTx/>
              <a:buSzTx/>
              <a:buFontTx/>
              <a:buNone/>
              <a:tabLst/>
              <a:defRPr/>
            </a:pPr>
            <a:endParaRPr lang="en-US" sz="1800" spc="-5" dirty="0">
              <a:effectLst/>
              <a:latin typeface="Calibri" panose="020F0502020204030204" pitchFamily="34" charset="0"/>
              <a:ea typeface="Calibri" panose="020F0502020204030204" pitchFamily="34" charset="0"/>
            </a:endParaRPr>
          </a:p>
          <a:p>
            <a:pPr marL="88900" marR="0">
              <a:spcBef>
                <a:spcPts val="375"/>
              </a:spcBef>
              <a:spcAft>
                <a:spcPts val="0"/>
              </a:spcAft>
            </a:pPr>
            <a:r>
              <a:rPr lang="en-US" b="0" i="0" dirty="0">
                <a:solidFill>
                  <a:srgbClr val="000000"/>
                </a:solidFill>
                <a:effectLst/>
                <a:latin typeface="Open Sans"/>
              </a:rPr>
              <a:t>Move the project to production status so that real data may be collected. Once in production, you will not be able to edit the project fields in real time anymore. However, you can make edits in Draft Mode, which will be auto-approved or else might need to be approved by a </a:t>
            </a:r>
            <a:r>
              <a:rPr lang="en-US" b="0" i="0" dirty="0" err="1">
                <a:solidFill>
                  <a:srgbClr val="000000"/>
                </a:solidFill>
                <a:effectLst/>
                <a:latin typeface="Open Sans"/>
              </a:rPr>
              <a:t>REDCap</a:t>
            </a:r>
            <a:r>
              <a:rPr lang="en-US" b="0" i="0" dirty="0">
                <a:solidFill>
                  <a:srgbClr val="000000"/>
                </a:solidFill>
                <a:effectLst/>
                <a:latin typeface="Open Sans"/>
              </a:rPr>
              <a:t> administrator before taking effect.</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25</a:t>
            </a:fld>
            <a:endParaRPr lang="en-US"/>
          </a:p>
        </p:txBody>
      </p:sp>
    </p:spTree>
    <p:extLst>
      <p:ext uri="{BB962C8B-B14F-4D97-AF65-F5344CB8AC3E}">
        <p14:creationId xmlns:p14="http://schemas.microsoft.com/office/powerpoint/2010/main" val="342464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ASI vs. Survey</a:t>
            </a:r>
            <a:r>
              <a:rPr lang="en-US" sz="1300" b="1" spc="-10" dirty="0">
                <a:solidFill>
                  <a:srgbClr val="2D74B5"/>
                </a:solidFill>
                <a:effectLst/>
                <a:latin typeface="Calibri Light" panose="020F0302020204030204" pitchFamily="34" charset="0"/>
                <a:ea typeface="Calibri Light" panose="020F0302020204030204" pitchFamily="34" charset="0"/>
              </a:rPr>
              <a:t> </a:t>
            </a:r>
            <a:r>
              <a:rPr lang="en-US" sz="1300" b="1" dirty="0">
                <a:solidFill>
                  <a:srgbClr val="2D74B5"/>
                </a:solidFill>
                <a:effectLst/>
                <a:latin typeface="Calibri Light" panose="020F0302020204030204" pitchFamily="34" charset="0"/>
                <a:ea typeface="Calibri Light" panose="020F0302020204030204" pitchFamily="34" charset="0"/>
              </a:rPr>
              <a:t>Queue</a:t>
            </a:r>
            <a:endParaRPr lang="en-US" sz="1300" b="1" dirty="0">
              <a:effectLst/>
              <a:latin typeface="Calibri Light" panose="020F0302020204030204" pitchFamily="34" charset="0"/>
              <a:ea typeface="Calibri Light" panose="020F0302020204030204" pitchFamily="34" charset="0"/>
            </a:endParaRPr>
          </a:p>
          <a:p>
            <a:pPr marL="1143000" marR="0" lvl="2" indent="-228600">
              <a:spcBef>
                <a:spcPts val="10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ASI: Emails survey link to your participants (based on conditional</a:t>
            </a:r>
            <a:r>
              <a:rPr lang="en-US" sz="1100" spc="-6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logic)</a:t>
            </a:r>
          </a:p>
          <a:p>
            <a:pPr marL="1143000" marR="939800" lvl="2" indent="-228600">
              <a:lnSpc>
                <a:spcPct val="107000"/>
              </a:lnSpc>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Survey Queue: compiles a customized link of all surveys into one link, does NOT email the link to participants</a:t>
            </a:r>
          </a:p>
          <a:p>
            <a:pPr marL="63500" marR="90487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It is very common to use ASI’s and Survey Queue together: survey queue to link surveys together, and ASI to send ONE link to participant (usually first survey)</a:t>
            </a:r>
          </a:p>
          <a:p>
            <a:pPr marL="63500" marR="904875">
              <a:lnSpc>
                <a:spcPct val="107000"/>
              </a:lnSpc>
              <a:spcBef>
                <a:spcPts val="795"/>
              </a:spcBef>
              <a:spcAft>
                <a:spcPts val="0"/>
              </a:spcAft>
            </a:pPr>
            <a:endParaRPr lang="en-US" sz="1100" i="1" dirty="0">
              <a:effectLst/>
              <a:latin typeface="Calibri" panose="020F0502020204030204" pitchFamily="34" charset="0"/>
              <a:ea typeface="Calibri" panose="020F0502020204030204" pitchFamily="34" charset="0"/>
            </a:endParaRPr>
          </a:p>
          <a:p>
            <a:pPr marL="63500" marR="1029335">
              <a:lnSpc>
                <a:spcPct val="107000"/>
              </a:lnSpc>
              <a:spcBef>
                <a:spcPts val="120"/>
              </a:spcBef>
              <a:spcAft>
                <a:spcPts val="0"/>
              </a:spcAft>
            </a:pPr>
            <a:r>
              <a:rPr lang="en-US" sz="1100" dirty="0">
                <a:effectLst/>
                <a:latin typeface="Calibri" panose="020F0502020204030204" pitchFamily="34" charset="0"/>
                <a:ea typeface="Calibri" panose="020F0502020204030204" pitchFamily="34" charset="0"/>
              </a:rPr>
              <a:t>The </a:t>
            </a:r>
            <a:r>
              <a:rPr lang="en-US" sz="1100" b="1" dirty="0">
                <a:effectLst/>
                <a:latin typeface="Calibri" panose="020F0502020204030204" pitchFamily="34" charset="0"/>
                <a:ea typeface="Calibri" panose="020F0502020204030204" pitchFamily="34" charset="0"/>
              </a:rPr>
              <a:t>Participant List </a:t>
            </a:r>
            <a:r>
              <a:rPr lang="en-US" sz="1100" dirty="0">
                <a:effectLst/>
                <a:latin typeface="Calibri" panose="020F0502020204030204" pitchFamily="34" charset="0"/>
                <a:ea typeface="Calibri" panose="020F0502020204030204" pitchFamily="34" charset="0"/>
              </a:rPr>
              <a:t>option allows you to </a:t>
            </a:r>
            <a:r>
              <a:rPr lang="en-US" sz="1100" b="1" dirty="0">
                <a:effectLst/>
                <a:latin typeface="Calibri" panose="020F0502020204030204" pitchFamily="34" charset="0"/>
                <a:ea typeface="Calibri" panose="020F0502020204030204" pitchFamily="34" charset="0"/>
              </a:rPr>
              <a:t>send a customized email </a:t>
            </a:r>
            <a:r>
              <a:rPr lang="en-US" sz="1100" dirty="0">
                <a:effectLst/>
                <a:latin typeface="Calibri" panose="020F0502020204030204" pitchFamily="34" charset="0"/>
                <a:ea typeface="Calibri" panose="020F0502020204030204" pitchFamily="34" charset="0"/>
              </a:rPr>
              <a:t>to anyone in your list </a:t>
            </a:r>
            <a:r>
              <a:rPr lang="en-US" sz="1100" b="1" dirty="0">
                <a:effectLst/>
                <a:latin typeface="Calibri" panose="020F0502020204030204" pitchFamily="34" charset="0"/>
                <a:ea typeface="Calibri" panose="020F0502020204030204" pitchFamily="34" charset="0"/>
              </a:rPr>
              <a:t>and track who responds to your survey</a:t>
            </a:r>
            <a:r>
              <a:rPr lang="en-US" sz="1100" dirty="0">
                <a:effectLst/>
                <a:latin typeface="Calibri" panose="020F0502020204030204" pitchFamily="34" charset="0"/>
                <a:ea typeface="Calibri" panose="020F0502020204030204" pitchFamily="34" charset="0"/>
              </a:rPr>
              <a:t>.</a:t>
            </a:r>
          </a:p>
          <a:p>
            <a:pPr marL="1143000" marR="0" lvl="2" indent="-228600">
              <a:spcBef>
                <a:spcPts val="7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Requires participant email</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address</a:t>
            </a:r>
          </a:p>
          <a:p>
            <a:pPr marL="1143000" marR="0" lvl="2" indent="-228600">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Each participant receives a unique survey link to complete 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survey</a:t>
            </a:r>
          </a:p>
          <a:p>
            <a:pPr marL="1143000" marR="0" lvl="2" indent="-228600">
              <a:spcBef>
                <a:spcPts val="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Responses can be anonymous (email address separate from data) or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identified</a:t>
            </a:r>
          </a:p>
          <a:p>
            <a:pPr marL="1600200" marR="1383030" lvl="3" indent="-228600">
              <a:lnSpc>
                <a:spcPct val="105000"/>
              </a:lnSpc>
              <a:spcBef>
                <a:spcPts val="11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To </a:t>
            </a:r>
            <a:r>
              <a:rPr lang="en-US" sz="1100" i="1" dirty="0">
                <a:effectLst/>
                <a:latin typeface="Calibri" panose="020F0502020204030204" pitchFamily="34" charset="0"/>
                <a:ea typeface="Courier New" panose="02070309020205020404" pitchFamily="49" charset="0"/>
              </a:rPr>
              <a:t>identify a response</a:t>
            </a:r>
            <a:r>
              <a:rPr lang="en-US" sz="1100" dirty="0">
                <a:effectLst/>
                <a:latin typeface="Calibri" panose="020F0502020204030204" pitchFamily="34" charset="0"/>
                <a:ea typeface="Courier New" panose="02070309020205020404" pitchFamily="49" charset="0"/>
              </a:rPr>
              <a:t>, provide an Identifier when adding each participant to the participant list (must click 'Enable' under ‘Participant Identifier’</a:t>
            </a:r>
            <a:r>
              <a:rPr lang="en-US" sz="1100" spc="-3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first)</a:t>
            </a:r>
          </a:p>
          <a:p>
            <a:pPr marL="1600200" marR="0" lvl="3" indent="-228600">
              <a:spcBef>
                <a:spcPts val="5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Participant Identifier displays as a separate field in the exported</a:t>
            </a:r>
            <a:r>
              <a:rPr lang="en-US" sz="1100" spc="-5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data</a:t>
            </a:r>
          </a:p>
          <a:p>
            <a:pPr marL="1143000" marR="1028065" lvl="2" indent="-228600">
              <a:lnSpc>
                <a:spcPct val="107000"/>
              </a:lnSpc>
              <a:spcBef>
                <a:spcPts val="6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Use caution if using both the Participant List and ASI’s – if you add the same email to both, you may inadvertently create duplicate records in your</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study.</a:t>
            </a:r>
          </a:p>
          <a:p>
            <a:pPr marL="63500" marR="141160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All survey responses collected are considered anonymous unless you 1) are using Participant Identifiers or 2) have enabled the designated email field for invitations.</a:t>
            </a:r>
            <a:endParaRPr lang="en-US" sz="1100" dirty="0">
              <a:effectLst/>
              <a:latin typeface="Calibri" panose="020F0502020204030204" pitchFamily="34" charset="0"/>
              <a:ea typeface="Calibri" panose="020F0502020204030204" pitchFamily="34" charset="0"/>
            </a:endParaRPr>
          </a:p>
          <a:p>
            <a:pPr marL="63500" marR="904875">
              <a:lnSpc>
                <a:spcPct val="107000"/>
              </a:lnSpc>
              <a:spcBef>
                <a:spcPts val="795"/>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26</a:t>
            </a:fld>
            <a:endParaRPr lang="en-US"/>
          </a:p>
        </p:txBody>
      </p:sp>
    </p:spTree>
    <p:extLst>
      <p:ext uri="{BB962C8B-B14F-4D97-AF65-F5344CB8AC3E}">
        <p14:creationId xmlns:p14="http://schemas.microsoft.com/office/powerpoint/2010/main" val="2478352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You can add more instruments and enable multiple survey forms on single project</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27</a:t>
            </a:fld>
            <a:endParaRPr lang="en-US"/>
          </a:p>
        </p:txBody>
      </p:sp>
    </p:spTree>
    <p:extLst>
      <p:ext uri="{BB962C8B-B14F-4D97-AF65-F5344CB8AC3E}">
        <p14:creationId xmlns:p14="http://schemas.microsoft.com/office/powerpoint/2010/main" val="2261862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ASI vs. Survey</a:t>
            </a:r>
            <a:r>
              <a:rPr lang="en-US" sz="1300" b="1" spc="-10" dirty="0">
                <a:solidFill>
                  <a:srgbClr val="2D74B5"/>
                </a:solidFill>
                <a:effectLst/>
                <a:latin typeface="Calibri Light" panose="020F0302020204030204" pitchFamily="34" charset="0"/>
                <a:ea typeface="Calibri Light" panose="020F0302020204030204" pitchFamily="34" charset="0"/>
              </a:rPr>
              <a:t> </a:t>
            </a:r>
            <a:r>
              <a:rPr lang="en-US" sz="1300" b="1" dirty="0">
                <a:solidFill>
                  <a:srgbClr val="2D74B5"/>
                </a:solidFill>
                <a:effectLst/>
                <a:latin typeface="Calibri Light" panose="020F0302020204030204" pitchFamily="34" charset="0"/>
                <a:ea typeface="Calibri Light" panose="020F0302020204030204" pitchFamily="34" charset="0"/>
              </a:rPr>
              <a:t>Queue</a:t>
            </a:r>
            <a:endParaRPr lang="en-US" sz="1300" b="1" dirty="0">
              <a:effectLst/>
              <a:latin typeface="Calibri Light" panose="020F0302020204030204" pitchFamily="34" charset="0"/>
              <a:ea typeface="Calibri Light" panose="020F0302020204030204" pitchFamily="34" charset="0"/>
            </a:endParaRPr>
          </a:p>
          <a:p>
            <a:pPr marL="1143000" marR="0" lvl="2" indent="-228600">
              <a:spcBef>
                <a:spcPts val="10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ASI: Emails survey link to your participants (based on conditional</a:t>
            </a:r>
            <a:r>
              <a:rPr lang="en-US" sz="1100" spc="-6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logic)</a:t>
            </a:r>
          </a:p>
          <a:p>
            <a:pPr marL="1143000" marR="939800" lvl="2" indent="-228600">
              <a:lnSpc>
                <a:spcPct val="107000"/>
              </a:lnSpc>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Survey Queue: compiles a customized link of all surveys into one link, does NOT email the link to participants</a:t>
            </a:r>
          </a:p>
          <a:p>
            <a:pPr marL="63500" marR="90487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It is very common to use ASI’s and Survey Queue together: survey queue to link surveys together, and ASI to send ONE link to participant (usually first survey)</a:t>
            </a:r>
          </a:p>
          <a:p>
            <a:pPr marL="63500" marR="904875">
              <a:lnSpc>
                <a:spcPct val="107000"/>
              </a:lnSpc>
              <a:spcBef>
                <a:spcPts val="795"/>
              </a:spcBef>
              <a:spcAft>
                <a:spcPts val="0"/>
              </a:spcAft>
            </a:pPr>
            <a:endParaRPr lang="en-US" sz="1100" i="1" dirty="0">
              <a:effectLst/>
              <a:latin typeface="Calibri" panose="020F0502020204030204" pitchFamily="34" charset="0"/>
              <a:ea typeface="Calibri" panose="020F0502020204030204" pitchFamily="34" charset="0"/>
            </a:endParaRPr>
          </a:p>
          <a:p>
            <a:pPr marL="63500" marR="1029335">
              <a:lnSpc>
                <a:spcPct val="107000"/>
              </a:lnSpc>
              <a:spcBef>
                <a:spcPts val="120"/>
              </a:spcBef>
              <a:spcAft>
                <a:spcPts val="0"/>
              </a:spcAft>
            </a:pPr>
            <a:r>
              <a:rPr lang="en-US" sz="1100" dirty="0">
                <a:effectLst/>
                <a:latin typeface="Calibri" panose="020F0502020204030204" pitchFamily="34" charset="0"/>
                <a:ea typeface="Calibri" panose="020F0502020204030204" pitchFamily="34" charset="0"/>
              </a:rPr>
              <a:t>The </a:t>
            </a:r>
            <a:r>
              <a:rPr lang="en-US" sz="1100" b="1" dirty="0">
                <a:effectLst/>
                <a:latin typeface="Calibri" panose="020F0502020204030204" pitchFamily="34" charset="0"/>
                <a:ea typeface="Calibri" panose="020F0502020204030204" pitchFamily="34" charset="0"/>
              </a:rPr>
              <a:t>Participant List </a:t>
            </a:r>
            <a:r>
              <a:rPr lang="en-US" sz="1100" dirty="0">
                <a:effectLst/>
                <a:latin typeface="Calibri" panose="020F0502020204030204" pitchFamily="34" charset="0"/>
                <a:ea typeface="Calibri" panose="020F0502020204030204" pitchFamily="34" charset="0"/>
              </a:rPr>
              <a:t>option allows you to </a:t>
            </a:r>
            <a:r>
              <a:rPr lang="en-US" sz="1100" b="1" dirty="0">
                <a:effectLst/>
                <a:latin typeface="Calibri" panose="020F0502020204030204" pitchFamily="34" charset="0"/>
                <a:ea typeface="Calibri" panose="020F0502020204030204" pitchFamily="34" charset="0"/>
              </a:rPr>
              <a:t>send a customized email </a:t>
            </a:r>
            <a:r>
              <a:rPr lang="en-US" sz="1100" dirty="0">
                <a:effectLst/>
                <a:latin typeface="Calibri" panose="020F0502020204030204" pitchFamily="34" charset="0"/>
                <a:ea typeface="Calibri" panose="020F0502020204030204" pitchFamily="34" charset="0"/>
              </a:rPr>
              <a:t>to anyone in your list </a:t>
            </a:r>
            <a:r>
              <a:rPr lang="en-US" sz="1100" b="1" dirty="0">
                <a:effectLst/>
                <a:latin typeface="Calibri" panose="020F0502020204030204" pitchFamily="34" charset="0"/>
                <a:ea typeface="Calibri" panose="020F0502020204030204" pitchFamily="34" charset="0"/>
              </a:rPr>
              <a:t>and track who responds to your survey</a:t>
            </a:r>
            <a:r>
              <a:rPr lang="en-US" sz="1100" dirty="0">
                <a:effectLst/>
                <a:latin typeface="Calibri" panose="020F0502020204030204" pitchFamily="34" charset="0"/>
                <a:ea typeface="Calibri" panose="020F0502020204030204" pitchFamily="34" charset="0"/>
              </a:rPr>
              <a:t>.</a:t>
            </a:r>
          </a:p>
          <a:p>
            <a:pPr marL="1143000" marR="0" lvl="2" indent="-228600">
              <a:spcBef>
                <a:spcPts val="7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Requires participant email</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address</a:t>
            </a:r>
          </a:p>
          <a:p>
            <a:pPr marL="1143000" marR="0" lvl="2" indent="-228600">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Each participant receives a unique survey link to complete 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survey</a:t>
            </a:r>
          </a:p>
          <a:p>
            <a:pPr marL="1143000" marR="0" lvl="2" indent="-228600">
              <a:spcBef>
                <a:spcPts val="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Responses can be anonymous (email address separate from data) or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identified</a:t>
            </a:r>
          </a:p>
          <a:p>
            <a:pPr marL="1600200" marR="1383030" lvl="3" indent="-228600">
              <a:lnSpc>
                <a:spcPct val="105000"/>
              </a:lnSpc>
              <a:spcBef>
                <a:spcPts val="11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To </a:t>
            </a:r>
            <a:r>
              <a:rPr lang="en-US" sz="1100" i="1" dirty="0">
                <a:effectLst/>
                <a:latin typeface="Calibri" panose="020F0502020204030204" pitchFamily="34" charset="0"/>
                <a:ea typeface="Courier New" panose="02070309020205020404" pitchFamily="49" charset="0"/>
              </a:rPr>
              <a:t>identify a response</a:t>
            </a:r>
            <a:r>
              <a:rPr lang="en-US" sz="1100" dirty="0">
                <a:effectLst/>
                <a:latin typeface="Calibri" panose="020F0502020204030204" pitchFamily="34" charset="0"/>
                <a:ea typeface="Courier New" panose="02070309020205020404" pitchFamily="49" charset="0"/>
              </a:rPr>
              <a:t>, provide an Identifier when adding each participant to the participant list (must click 'Enable' under ‘Participant Identifier’</a:t>
            </a:r>
            <a:r>
              <a:rPr lang="en-US" sz="1100" spc="-3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first)</a:t>
            </a:r>
          </a:p>
          <a:p>
            <a:pPr marL="1600200" marR="0" lvl="3" indent="-228600">
              <a:spcBef>
                <a:spcPts val="5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Participant Identifier displays as a separate field in the exported</a:t>
            </a:r>
            <a:r>
              <a:rPr lang="en-US" sz="1100" spc="-5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data</a:t>
            </a:r>
          </a:p>
          <a:p>
            <a:pPr marL="1143000" marR="1028065" lvl="2" indent="-228600">
              <a:lnSpc>
                <a:spcPct val="107000"/>
              </a:lnSpc>
              <a:spcBef>
                <a:spcPts val="6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Use caution if using both the Participant List and ASI’s – if you add the same email to both, you may inadvertently create duplicate records in your</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study.</a:t>
            </a:r>
          </a:p>
          <a:p>
            <a:pPr marL="63500" marR="141160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All survey responses collected are considered anonymous unless you 1) are using Participant Identifiers or 2) have enabled the designated email field for invitations.</a:t>
            </a:r>
            <a:endParaRPr lang="en-US" sz="1100" dirty="0">
              <a:effectLst/>
              <a:latin typeface="Calibri" panose="020F0502020204030204" pitchFamily="34" charset="0"/>
              <a:ea typeface="Calibri" panose="020F0502020204030204" pitchFamily="34" charset="0"/>
            </a:endParaRPr>
          </a:p>
          <a:p>
            <a:pPr marL="63500" marR="904875">
              <a:lnSpc>
                <a:spcPct val="107000"/>
              </a:lnSpc>
              <a:spcBef>
                <a:spcPts val="795"/>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28</a:t>
            </a:fld>
            <a:endParaRPr lang="en-US"/>
          </a:p>
        </p:txBody>
      </p:sp>
    </p:spTree>
    <p:extLst>
      <p:ext uri="{BB962C8B-B14F-4D97-AF65-F5344CB8AC3E}">
        <p14:creationId xmlns:p14="http://schemas.microsoft.com/office/powerpoint/2010/main" val="11535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ASI vs. Survey</a:t>
            </a:r>
            <a:r>
              <a:rPr lang="en-US" sz="1300" b="1" spc="-10" dirty="0">
                <a:solidFill>
                  <a:srgbClr val="2D74B5"/>
                </a:solidFill>
                <a:effectLst/>
                <a:latin typeface="Calibri Light" panose="020F0302020204030204" pitchFamily="34" charset="0"/>
                <a:ea typeface="Calibri Light" panose="020F0302020204030204" pitchFamily="34" charset="0"/>
              </a:rPr>
              <a:t> </a:t>
            </a:r>
            <a:r>
              <a:rPr lang="en-US" sz="1300" b="1" dirty="0">
                <a:solidFill>
                  <a:srgbClr val="2D74B5"/>
                </a:solidFill>
                <a:effectLst/>
                <a:latin typeface="Calibri Light" panose="020F0302020204030204" pitchFamily="34" charset="0"/>
                <a:ea typeface="Calibri Light" panose="020F0302020204030204" pitchFamily="34" charset="0"/>
              </a:rPr>
              <a:t>Queue</a:t>
            </a:r>
            <a:endParaRPr lang="en-US" sz="1300" b="1" dirty="0">
              <a:effectLst/>
              <a:latin typeface="Calibri Light" panose="020F0302020204030204" pitchFamily="34" charset="0"/>
              <a:ea typeface="Calibri Light" panose="020F0302020204030204" pitchFamily="34" charset="0"/>
            </a:endParaRPr>
          </a:p>
          <a:p>
            <a:pPr marL="1143000" marR="0" lvl="2" indent="-228600">
              <a:spcBef>
                <a:spcPts val="10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ASI: Emails survey link to your participants (based on conditional</a:t>
            </a:r>
            <a:r>
              <a:rPr lang="en-US" sz="1100" spc="-6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logic)</a:t>
            </a:r>
          </a:p>
          <a:p>
            <a:pPr marL="1143000" marR="939800" lvl="2" indent="-228600">
              <a:lnSpc>
                <a:spcPct val="107000"/>
              </a:lnSpc>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Survey Queue: compiles a customized link of all surveys into one link, does NOT email the link to participants</a:t>
            </a:r>
          </a:p>
          <a:p>
            <a:pPr marL="63500" marR="90487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It is very common to use ASI’s and Survey Queue together: survey queue to link surveys together, and ASI to send ONE link to participant (usually first survey)</a:t>
            </a:r>
          </a:p>
          <a:p>
            <a:pPr marL="63500" marR="904875">
              <a:lnSpc>
                <a:spcPct val="107000"/>
              </a:lnSpc>
              <a:spcBef>
                <a:spcPts val="795"/>
              </a:spcBef>
              <a:spcAft>
                <a:spcPts val="0"/>
              </a:spcAft>
            </a:pPr>
            <a:endParaRPr lang="en-US" sz="1100" i="1" dirty="0">
              <a:effectLst/>
              <a:latin typeface="Calibri" panose="020F0502020204030204" pitchFamily="34" charset="0"/>
              <a:ea typeface="Calibri" panose="020F0502020204030204" pitchFamily="34" charset="0"/>
            </a:endParaRPr>
          </a:p>
          <a:p>
            <a:pPr marL="63500" marR="1029335">
              <a:lnSpc>
                <a:spcPct val="107000"/>
              </a:lnSpc>
              <a:spcBef>
                <a:spcPts val="120"/>
              </a:spcBef>
              <a:spcAft>
                <a:spcPts val="0"/>
              </a:spcAft>
            </a:pPr>
            <a:r>
              <a:rPr lang="en-US" sz="1100" dirty="0">
                <a:effectLst/>
                <a:latin typeface="Calibri" panose="020F0502020204030204" pitchFamily="34" charset="0"/>
                <a:ea typeface="Calibri" panose="020F0502020204030204" pitchFamily="34" charset="0"/>
              </a:rPr>
              <a:t>The </a:t>
            </a:r>
            <a:r>
              <a:rPr lang="en-US" sz="1100" b="1" dirty="0">
                <a:effectLst/>
                <a:latin typeface="Calibri" panose="020F0502020204030204" pitchFamily="34" charset="0"/>
                <a:ea typeface="Calibri" panose="020F0502020204030204" pitchFamily="34" charset="0"/>
              </a:rPr>
              <a:t>Participant List </a:t>
            </a:r>
            <a:r>
              <a:rPr lang="en-US" sz="1100" dirty="0">
                <a:effectLst/>
                <a:latin typeface="Calibri" panose="020F0502020204030204" pitchFamily="34" charset="0"/>
                <a:ea typeface="Calibri" panose="020F0502020204030204" pitchFamily="34" charset="0"/>
              </a:rPr>
              <a:t>option allows you to </a:t>
            </a:r>
            <a:r>
              <a:rPr lang="en-US" sz="1100" b="1" dirty="0">
                <a:effectLst/>
                <a:latin typeface="Calibri" panose="020F0502020204030204" pitchFamily="34" charset="0"/>
                <a:ea typeface="Calibri" panose="020F0502020204030204" pitchFamily="34" charset="0"/>
              </a:rPr>
              <a:t>send a customized email </a:t>
            </a:r>
            <a:r>
              <a:rPr lang="en-US" sz="1100" dirty="0">
                <a:effectLst/>
                <a:latin typeface="Calibri" panose="020F0502020204030204" pitchFamily="34" charset="0"/>
                <a:ea typeface="Calibri" panose="020F0502020204030204" pitchFamily="34" charset="0"/>
              </a:rPr>
              <a:t>to anyone in your list </a:t>
            </a:r>
            <a:r>
              <a:rPr lang="en-US" sz="1100" b="1" dirty="0">
                <a:effectLst/>
                <a:latin typeface="Calibri" panose="020F0502020204030204" pitchFamily="34" charset="0"/>
                <a:ea typeface="Calibri" panose="020F0502020204030204" pitchFamily="34" charset="0"/>
              </a:rPr>
              <a:t>and track who responds to your survey</a:t>
            </a:r>
            <a:r>
              <a:rPr lang="en-US" sz="1100" dirty="0">
                <a:effectLst/>
                <a:latin typeface="Calibri" panose="020F0502020204030204" pitchFamily="34" charset="0"/>
                <a:ea typeface="Calibri" panose="020F0502020204030204" pitchFamily="34" charset="0"/>
              </a:rPr>
              <a:t>.</a:t>
            </a:r>
          </a:p>
          <a:p>
            <a:pPr marL="1143000" marR="0" lvl="2" indent="-228600">
              <a:spcBef>
                <a:spcPts val="7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Requires participant email</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address</a:t>
            </a:r>
          </a:p>
          <a:p>
            <a:pPr marL="1143000" marR="0" lvl="2" indent="-228600">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Each participant receives a unique survey link to complete 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survey</a:t>
            </a:r>
          </a:p>
          <a:p>
            <a:pPr marL="1143000" marR="0" lvl="2" indent="-228600">
              <a:spcBef>
                <a:spcPts val="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Responses can be anonymous (email address separate from data) or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identified</a:t>
            </a:r>
          </a:p>
          <a:p>
            <a:pPr marL="1600200" marR="1383030" lvl="3" indent="-228600">
              <a:lnSpc>
                <a:spcPct val="105000"/>
              </a:lnSpc>
              <a:spcBef>
                <a:spcPts val="11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To </a:t>
            </a:r>
            <a:r>
              <a:rPr lang="en-US" sz="1100" i="1" dirty="0">
                <a:effectLst/>
                <a:latin typeface="Calibri" panose="020F0502020204030204" pitchFamily="34" charset="0"/>
                <a:ea typeface="Courier New" panose="02070309020205020404" pitchFamily="49" charset="0"/>
              </a:rPr>
              <a:t>identify a response</a:t>
            </a:r>
            <a:r>
              <a:rPr lang="en-US" sz="1100" dirty="0">
                <a:effectLst/>
                <a:latin typeface="Calibri" panose="020F0502020204030204" pitchFamily="34" charset="0"/>
                <a:ea typeface="Courier New" panose="02070309020205020404" pitchFamily="49" charset="0"/>
              </a:rPr>
              <a:t>, provide an Identifier when adding each participant to the participant list (must click 'Enable' under ‘Participant Identifier’</a:t>
            </a:r>
            <a:r>
              <a:rPr lang="en-US" sz="1100" spc="-3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first)</a:t>
            </a:r>
          </a:p>
          <a:p>
            <a:pPr marL="1600200" marR="0" lvl="3" indent="-228600">
              <a:spcBef>
                <a:spcPts val="5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Participant Identifier displays as a separate field in the exported</a:t>
            </a:r>
            <a:r>
              <a:rPr lang="en-US" sz="1100" spc="-5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data</a:t>
            </a:r>
          </a:p>
          <a:p>
            <a:pPr marL="1143000" marR="1028065" lvl="2" indent="-228600">
              <a:lnSpc>
                <a:spcPct val="107000"/>
              </a:lnSpc>
              <a:spcBef>
                <a:spcPts val="6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Use caution if using both the Participant List and ASI’s – if you add the same email to both, you may inadvertently create duplicate records in your</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study.</a:t>
            </a:r>
          </a:p>
          <a:p>
            <a:pPr marL="63500" marR="141160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All survey responses collected are considered anonymous unless you 1) are using Participant Identifiers or 2) have enabled the designated email field for invitations.</a:t>
            </a:r>
            <a:endParaRPr lang="en-US" sz="1100" dirty="0">
              <a:effectLst/>
              <a:latin typeface="Calibri" panose="020F0502020204030204" pitchFamily="34" charset="0"/>
              <a:ea typeface="Calibri" panose="020F0502020204030204" pitchFamily="34" charset="0"/>
            </a:endParaRPr>
          </a:p>
          <a:p>
            <a:pPr marL="63500" marR="904875">
              <a:lnSpc>
                <a:spcPct val="107000"/>
              </a:lnSpc>
              <a:spcBef>
                <a:spcPts val="795"/>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29</a:t>
            </a:fld>
            <a:endParaRPr lang="en-US"/>
          </a:p>
        </p:txBody>
      </p:sp>
    </p:spTree>
    <p:extLst>
      <p:ext uri="{BB962C8B-B14F-4D97-AF65-F5344CB8AC3E}">
        <p14:creationId xmlns:p14="http://schemas.microsoft.com/office/powerpoint/2010/main" val="214961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rgbClr val="FF0000"/>
                </a:solidFill>
                <a:effectLst/>
                <a:latin typeface="Calibri" panose="020F0502020204030204" pitchFamily="34" charset="0"/>
                <a:ea typeface="Calibri" panose="020F0502020204030204" pitchFamily="34" charset="0"/>
              </a:rPr>
              <a:t>Tip: </a:t>
            </a:r>
            <a:r>
              <a:rPr lang="en-US" sz="1800" i="1" dirty="0">
                <a:effectLst/>
                <a:latin typeface="Calibri" panose="020F0502020204030204" pitchFamily="34" charset="0"/>
                <a:ea typeface="Calibri" panose="020F0502020204030204" pitchFamily="34" charset="0"/>
              </a:rPr>
              <a:t>Testing your project while in Development mode is the best way for you to ensure that your survey functions as expected. These steps, no matter your survey design, allow you to test invitations, reminders, and other features. Testing allows you to verify what the survey will present to your participants and is an essential part of your project development. We always recommend testing well before you are ready to move to Production and collect real data.</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30</a:t>
            </a:fld>
            <a:endParaRPr lang="en-US"/>
          </a:p>
        </p:txBody>
      </p:sp>
    </p:spTree>
    <p:extLst>
      <p:ext uri="{BB962C8B-B14F-4D97-AF65-F5344CB8AC3E}">
        <p14:creationId xmlns:p14="http://schemas.microsoft.com/office/powerpoint/2010/main" val="3740842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31</a:t>
            </a:fld>
            <a:endParaRPr lang="en-US"/>
          </a:p>
        </p:txBody>
      </p:sp>
    </p:spTree>
    <p:extLst>
      <p:ext uri="{BB962C8B-B14F-4D97-AF65-F5344CB8AC3E}">
        <p14:creationId xmlns:p14="http://schemas.microsoft.com/office/powerpoint/2010/main" val="405395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2,105 active users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1,610 total projects</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4</a:t>
            </a:fld>
            <a:endParaRPr lang="en-US"/>
          </a:p>
        </p:txBody>
      </p:sp>
    </p:spTree>
    <p:extLst>
      <p:ext uri="{BB962C8B-B14F-4D97-AF65-F5344CB8AC3E}">
        <p14:creationId xmlns:p14="http://schemas.microsoft.com/office/powerpoint/2010/main" val="2140931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32</a:t>
            </a:fld>
            <a:endParaRPr lang="en-US"/>
          </a:p>
        </p:txBody>
      </p:sp>
    </p:spTree>
    <p:extLst>
      <p:ext uri="{BB962C8B-B14F-4D97-AF65-F5344CB8AC3E}">
        <p14:creationId xmlns:p14="http://schemas.microsoft.com/office/powerpoint/2010/main" val="14706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For RBHS users and non-RBHS users (Princeton, NJIT) and collaborators from other institutions.</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6</a:t>
            </a:fld>
            <a:endParaRPr lang="en-US"/>
          </a:p>
        </p:txBody>
      </p:sp>
    </p:spTree>
    <p:extLst>
      <p:ext uri="{BB962C8B-B14F-4D97-AF65-F5344CB8AC3E}">
        <p14:creationId xmlns:p14="http://schemas.microsoft.com/office/powerpoint/2010/main" val="353996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spcBef>
                <a:spcPts val="335"/>
              </a:spcBef>
              <a:spcAft>
                <a:spcPts val="0"/>
              </a:spcAft>
              <a:buClr>
                <a:srgbClr val="1F4E79"/>
              </a:buClr>
              <a:buSzPts val="1100"/>
              <a:buFont typeface="Calibri Light" panose="020F0302020204030204" pitchFamily="34" charset="0"/>
              <a:buAutoNum type="arabicPeriod"/>
              <a:tabLst>
                <a:tab pos="1002665" algn="l"/>
                <a:tab pos="1003300" algn="l"/>
              </a:tabLst>
            </a:pPr>
            <a:r>
              <a:rPr lang="en-US" sz="1800" spc="-5" dirty="0">
                <a:solidFill>
                  <a:srgbClr val="1F4E79"/>
                </a:solidFill>
                <a:effectLst/>
                <a:latin typeface="Calibri Light" panose="020F0302020204030204" pitchFamily="34" charset="0"/>
                <a:ea typeface="Calibri Light" panose="020F0302020204030204" pitchFamily="34" charset="0"/>
                <a:cs typeface="Calibri" panose="020F0502020204030204" pitchFamily="34" charset="0"/>
              </a:rPr>
              <a:t>Rutgers NetID login</a:t>
            </a:r>
            <a:r>
              <a:rPr lang="en-US" sz="1800" spc="-35" dirty="0">
                <a:solidFill>
                  <a:srgbClr val="1F4E79"/>
                </a:solidFill>
                <a:effectLst/>
                <a:latin typeface="Calibri Light" panose="020F0302020204030204" pitchFamily="34" charset="0"/>
                <a:ea typeface="Calibri Light" panose="020F0302020204030204" pitchFamily="34" charset="0"/>
                <a:cs typeface="Calibri" panose="020F0502020204030204" pitchFamily="34" charset="0"/>
              </a:rPr>
              <a:t> </a:t>
            </a:r>
            <a:r>
              <a:rPr lang="en-US" sz="1800" spc="-5" dirty="0">
                <a:solidFill>
                  <a:srgbClr val="1F4E79"/>
                </a:solidFill>
                <a:effectLst/>
                <a:latin typeface="Calibri Light" panose="020F0302020204030204" pitchFamily="34" charset="0"/>
                <a:ea typeface="Calibri Light" panose="020F0302020204030204" pitchFamily="34" charset="0"/>
                <a:cs typeface="Calibri" panose="020F0502020204030204" pitchFamily="34" charset="0"/>
              </a:rPr>
              <a:t>credentials</a:t>
            </a:r>
            <a:endParaRPr lang="en-US" sz="1800" spc="-5" dirty="0">
              <a:effectLst/>
              <a:latin typeface="Calibri" panose="020F0502020204030204" pitchFamily="34" charset="0"/>
              <a:ea typeface="Calibri Light" panose="020F0302020204030204" pitchFamily="34" charset="0"/>
            </a:endParaRPr>
          </a:p>
          <a:p>
            <a:pPr marL="1143000" marR="0" lvl="2" indent="-228600">
              <a:spcBef>
                <a:spcPts val="335"/>
              </a:spcBef>
              <a:spcAft>
                <a:spcPts val="0"/>
              </a:spcAft>
              <a:buClr>
                <a:srgbClr val="1F4E79"/>
              </a:buClr>
              <a:buSzPts val="1100"/>
              <a:buFont typeface="Calibri Light" panose="020F0302020204030204" pitchFamily="34" charset="0"/>
              <a:buAutoNum type="arabicPeriod"/>
              <a:tabLst>
                <a:tab pos="1002665" algn="l"/>
                <a:tab pos="1003300" algn="l"/>
              </a:tabLst>
            </a:pPr>
            <a:r>
              <a:rPr lang="en-US" sz="1800" spc="-5" dirty="0">
                <a:solidFill>
                  <a:srgbClr val="1F4E79"/>
                </a:solidFill>
                <a:effectLst/>
                <a:latin typeface="Calibri Light" panose="020F0302020204030204" pitchFamily="34" charset="0"/>
                <a:ea typeface="Calibri Light" panose="020F0302020204030204" pitchFamily="34" charset="0"/>
                <a:cs typeface="Calibri" panose="020F0502020204030204" pitchFamily="34" charset="0"/>
              </a:rPr>
              <a:t>Non Rutgers local account: if you are from Princeton or NJIT, contact Han Wu to get account access, providing affiliation, email address, name.</a:t>
            </a:r>
            <a:endParaRPr lang="en-US" sz="1800" spc="-5" dirty="0">
              <a:effectLst/>
              <a:latin typeface="Calibri" panose="020F0502020204030204" pitchFamily="34" charset="0"/>
              <a:ea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7</a:t>
            </a:fld>
            <a:endParaRPr lang="en-US"/>
          </a:p>
        </p:txBody>
      </p:sp>
    </p:spTree>
    <p:extLst>
      <p:ext uri="{BB962C8B-B14F-4D97-AF65-F5344CB8AC3E}">
        <p14:creationId xmlns:p14="http://schemas.microsoft.com/office/powerpoint/2010/main" val="46265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1055"/>
              </a:spcBef>
              <a:spcAft>
                <a:spcPts val="0"/>
              </a:spcAft>
              <a:buFont typeface="+mj-lt"/>
              <a:buAutoNum type="arabicPeriod"/>
              <a:tabLst>
                <a:tab pos="454025" algn="l"/>
                <a:tab pos="454660" algn="l"/>
                <a:tab pos="1593215" algn="l"/>
              </a:tabLst>
            </a:pPr>
            <a:r>
              <a:rPr lang="en-US" sz="1800" b="1" i="1" spc="-5" dirty="0">
                <a:solidFill>
                  <a:srgbClr val="404040"/>
                </a:solidFill>
                <a:effectLst/>
                <a:latin typeface="Calibri Light" panose="020F0302020204030204" pitchFamily="34" charset="0"/>
                <a:ea typeface="Calibri Light" panose="020F0302020204030204" pitchFamily="34" charset="0"/>
              </a:rPr>
              <a:t>Get familiar with the user interface: Home, My Projects, +New Project, </a:t>
            </a:r>
            <a:r>
              <a:rPr lang="en-US" sz="1800" b="1" i="1" spc="-5" dirty="0" err="1">
                <a:solidFill>
                  <a:srgbClr val="404040"/>
                </a:solidFill>
                <a:effectLst/>
                <a:latin typeface="Calibri Light" panose="020F0302020204030204" pitchFamily="34" charset="0"/>
                <a:ea typeface="Calibri Light" panose="020F0302020204030204" pitchFamily="34" charset="0"/>
              </a:rPr>
              <a:t>Help&amp;FAQ</a:t>
            </a:r>
            <a:r>
              <a:rPr lang="en-US" sz="1800" b="1" i="1" spc="-5" dirty="0">
                <a:solidFill>
                  <a:srgbClr val="404040"/>
                </a:solidFill>
                <a:effectLst/>
                <a:latin typeface="Calibri Light" panose="020F0302020204030204" pitchFamily="34" charset="0"/>
                <a:ea typeface="Calibri Light" panose="020F0302020204030204" pitchFamily="34" charset="0"/>
              </a:rPr>
              <a:t>, Training Videos, Messenger</a:t>
            </a:r>
            <a:endParaRPr lang="en-US" sz="1800" b="1" i="1" spc="-5" dirty="0">
              <a:effectLst/>
              <a:latin typeface="Calibri Light" panose="020F0302020204030204" pitchFamily="34" charset="0"/>
              <a:ea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8</a:t>
            </a:fld>
            <a:endParaRPr lang="en-US"/>
          </a:p>
        </p:txBody>
      </p:sp>
    </p:spTree>
    <p:extLst>
      <p:ext uri="{BB962C8B-B14F-4D97-AF65-F5344CB8AC3E}">
        <p14:creationId xmlns:p14="http://schemas.microsoft.com/office/powerpoint/2010/main" val="71293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1055"/>
              </a:spcBef>
              <a:spcAft>
                <a:spcPts val="0"/>
              </a:spcAft>
              <a:buFont typeface="+mj-lt"/>
              <a:buNone/>
              <a:tabLst>
                <a:tab pos="454025" algn="l"/>
                <a:tab pos="454660" algn="l"/>
                <a:tab pos="1593215" algn="l"/>
              </a:tabLst>
            </a:pPr>
            <a:r>
              <a:rPr lang="en-US" sz="1800" b="1" i="1" spc="-5" dirty="0">
                <a:effectLst/>
                <a:latin typeface="Calibri Light" panose="020F0302020204030204" pitchFamily="34" charset="0"/>
                <a:ea typeface="Calibri Light" panose="020F0302020204030204" pitchFamily="34" charset="0"/>
              </a:rPr>
              <a:t>1.3.1 Go over templates</a:t>
            </a:r>
          </a:p>
        </p:txBody>
      </p:sp>
      <p:sp>
        <p:nvSpPr>
          <p:cNvPr id="4" name="Slide Number Placeholder 3"/>
          <p:cNvSpPr>
            <a:spLocks noGrp="1"/>
          </p:cNvSpPr>
          <p:nvPr>
            <p:ph type="sldNum" sz="quarter" idx="5"/>
          </p:nvPr>
        </p:nvSpPr>
        <p:spPr/>
        <p:txBody>
          <a:bodyPr/>
          <a:lstStyle/>
          <a:p>
            <a:fld id="{82FB5D43-6794-0847-9F6F-8A7B2FD27330}" type="slidenum">
              <a:rPr lang="en-US" smtClean="0"/>
              <a:t>9</a:t>
            </a:fld>
            <a:endParaRPr lang="en-US"/>
          </a:p>
        </p:txBody>
      </p:sp>
    </p:spTree>
    <p:extLst>
      <p:ext uri="{BB962C8B-B14F-4D97-AF65-F5344CB8AC3E}">
        <p14:creationId xmlns:p14="http://schemas.microsoft.com/office/powerpoint/2010/main" val="1275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gn="l" defTabSz="457200" rtl="0" eaLnBrk="1" fontAlgn="auto" latinLnBrk="0" hangingPunct="1">
              <a:lnSpc>
                <a:spcPct val="100000"/>
              </a:lnSpc>
              <a:spcBef>
                <a:spcPts val="335"/>
              </a:spcBef>
              <a:spcAft>
                <a:spcPts val="0"/>
              </a:spcAft>
              <a:buClr>
                <a:srgbClr val="1F4E79"/>
              </a:buClr>
              <a:buSzPts val="1100"/>
              <a:buFont typeface="Calibri Light" panose="020F0302020204030204" pitchFamily="34" charset="0"/>
              <a:buAutoNum type="arabicPeriod"/>
              <a:tabLst>
                <a:tab pos="1002665" algn="l"/>
                <a:tab pos="1003300" algn="l"/>
              </a:tabLst>
              <a:defRPr/>
            </a:pPr>
            <a:r>
              <a:rPr lang="en-US" sz="1800" spc="-5" dirty="0">
                <a:solidFill>
                  <a:srgbClr val="1F4E79"/>
                </a:solidFill>
                <a:effectLst/>
                <a:latin typeface="Calibri Light" panose="020F0302020204030204" pitchFamily="34" charset="0"/>
                <a:ea typeface="Calibri Light" panose="020F0302020204030204" pitchFamily="34" charset="0"/>
                <a:cs typeface="Calibri" panose="020F0502020204030204" pitchFamily="34" charset="0"/>
              </a:rPr>
              <a:t>Classic: </a:t>
            </a:r>
            <a:r>
              <a:rPr lang="en-US" sz="1800" i="1" dirty="0">
                <a:effectLst/>
                <a:latin typeface="Calibri" panose="020F0502020204030204" pitchFamily="34" charset="0"/>
                <a:ea typeface="Symbol" panose="05050102010706020507" pitchFamily="18" charset="2"/>
                <a:cs typeface="Symbol" panose="05050102010706020507" pitchFamily="18" charset="2"/>
              </a:rPr>
              <a:t>For single time-point data collection (when you use a form</a:t>
            </a:r>
            <a:r>
              <a:rPr lang="en-US" sz="1800" i="1" spc="-30" dirty="0">
                <a:effectLst/>
                <a:latin typeface="Calibri" panose="020F0502020204030204" pitchFamily="34" charset="0"/>
                <a:ea typeface="Symbol" panose="05050102010706020507" pitchFamily="18" charset="2"/>
                <a:cs typeface="Symbol" panose="05050102010706020507" pitchFamily="18" charset="2"/>
              </a:rPr>
              <a:t> </a:t>
            </a:r>
            <a:r>
              <a:rPr lang="en-US" sz="1800" i="1" dirty="0">
                <a:effectLst/>
                <a:latin typeface="Calibri" panose="020F0502020204030204" pitchFamily="34" charset="0"/>
                <a:ea typeface="Symbol" panose="05050102010706020507" pitchFamily="18" charset="2"/>
                <a:cs typeface="Symbol" panose="05050102010706020507" pitchFamily="18" charset="2"/>
              </a:rPr>
              <a:t>once)</a:t>
            </a:r>
            <a:endParaRPr lang="en-US" sz="1800" dirty="0">
              <a:effectLst/>
              <a:latin typeface="Calibri" panose="020F0502020204030204" pitchFamily="34" charset="0"/>
              <a:ea typeface="Symbol" panose="05050102010706020507" pitchFamily="18" charset="2"/>
              <a:cs typeface="Symbol" panose="05050102010706020507" pitchFamily="18" charset="2"/>
            </a:endParaRPr>
          </a:p>
          <a:p>
            <a:pPr marL="1143000" marR="0" lvl="2" indent="-228600">
              <a:spcBef>
                <a:spcPts val="335"/>
              </a:spcBef>
              <a:spcAft>
                <a:spcPts val="0"/>
              </a:spcAft>
              <a:buClr>
                <a:srgbClr val="1F4E79"/>
              </a:buClr>
              <a:buSzPts val="1100"/>
              <a:buFont typeface="Calibri Light" panose="020F0302020204030204" pitchFamily="34" charset="0"/>
              <a:buAutoNum type="arabicPeriod"/>
              <a:tabLst>
                <a:tab pos="1002665" algn="l"/>
                <a:tab pos="1003300" algn="l"/>
              </a:tabLst>
            </a:pPr>
            <a:r>
              <a:rPr lang="en-US" sz="1800" spc="-5" dirty="0">
                <a:effectLst/>
                <a:latin typeface="Calibri" panose="020F0502020204030204" pitchFamily="34" charset="0"/>
                <a:ea typeface="Calibri Light" panose="020F0302020204030204" pitchFamily="34" charset="0"/>
              </a:rPr>
              <a:t>Longitudinal: </a:t>
            </a:r>
            <a:r>
              <a:rPr lang="en-US" sz="1800" i="1" dirty="0">
                <a:effectLst/>
                <a:latin typeface="Calibri" panose="020F0502020204030204" pitchFamily="34" charset="0"/>
                <a:ea typeface="Calibri" panose="020F0502020204030204" pitchFamily="34" charset="0"/>
              </a:rPr>
              <a:t>For many time-points data collection (when you use a form multiple</a:t>
            </a:r>
            <a:r>
              <a:rPr lang="en-US" sz="1800" i="1" spc="-5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times, namely </a:t>
            </a:r>
            <a:r>
              <a:rPr lang="en-US" sz="1800" dirty="0">
                <a:solidFill>
                  <a:srgbClr val="000000"/>
                </a:solidFill>
                <a:effectLst/>
                <a:latin typeface="Helvetica" panose="020B0604020202020204" pitchFamily="34" charset="0"/>
                <a:ea typeface="Calibri" panose="020F0502020204030204" pitchFamily="34" charset="0"/>
              </a:rPr>
              <a:t>forms in a longitudinal project can be completed repeatedly for a single record</a:t>
            </a:r>
            <a:r>
              <a:rPr lang="en-US" sz="1800" i="1" dirty="0">
                <a:effectLst/>
                <a:latin typeface="Calibri" panose="020F0502020204030204" pitchFamily="34" charset="0"/>
                <a:ea typeface="Calibri" panose="020F0502020204030204" pitchFamily="34" charset="0"/>
              </a:rPr>
              <a:t>)</a:t>
            </a:r>
            <a:endParaRPr lang="en-US" sz="1800" spc="-5" dirty="0">
              <a:effectLst/>
              <a:latin typeface="Calibri" panose="020F0502020204030204" pitchFamily="34" charset="0"/>
              <a:ea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10</a:t>
            </a:fld>
            <a:endParaRPr lang="en-US"/>
          </a:p>
        </p:txBody>
      </p:sp>
    </p:spTree>
    <p:extLst>
      <p:ext uri="{BB962C8B-B14F-4D97-AF65-F5344CB8AC3E}">
        <p14:creationId xmlns:p14="http://schemas.microsoft.com/office/powerpoint/2010/main" val="233411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marR="0" lvl="3" indent="-228600">
              <a:spcBef>
                <a:spcPts val="95"/>
              </a:spcBef>
              <a:spcAft>
                <a:spcPts val="0"/>
              </a:spcAft>
              <a:buFont typeface="+mj-lt"/>
              <a:buAutoNum type="alphaLcPeriod"/>
              <a:tabLst>
                <a:tab pos="1003300" algn="l"/>
              </a:tabLst>
            </a:pPr>
            <a:r>
              <a:rPr lang="en-US" sz="1100" b="1" spc="-5" dirty="0">
                <a:solidFill>
                  <a:srgbClr val="00B050"/>
                </a:solidFill>
                <a:effectLst/>
                <a:latin typeface="Calibri" panose="020F0502020204030204" pitchFamily="34" charset="0"/>
                <a:ea typeface="Calibri" panose="020F0502020204030204" pitchFamily="34" charset="0"/>
              </a:rPr>
              <a:t>Data</a:t>
            </a:r>
            <a:r>
              <a:rPr lang="en-US" sz="1100" b="1" spc="-10" dirty="0">
                <a:solidFill>
                  <a:srgbClr val="00B050"/>
                </a:solidFill>
                <a:effectLst/>
                <a:latin typeface="Calibri" panose="020F0502020204030204" pitchFamily="34" charset="0"/>
                <a:ea typeface="Calibri" panose="020F0502020204030204" pitchFamily="34" charset="0"/>
              </a:rPr>
              <a:t> </a:t>
            </a:r>
            <a:r>
              <a:rPr lang="en-US" sz="1100" b="1" spc="-5" dirty="0">
                <a:solidFill>
                  <a:srgbClr val="00B050"/>
                </a:solidFill>
                <a:effectLst/>
                <a:latin typeface="Calibri" panose="020F0502020204030204" pitchFamily="34" charset="0"/>
                <a:ea typeface="Calibri" panose="020F0502020204030204" pitchFamily="34" charset="0"/>
              </a:rPr>
              <a:t>entry</a:t>
            </a:r>
            <a:endParaRPr lang="en-US" sz="1100" b="1" spc="-5" dirty="0">
              <a:effectLst/>
              <a:latin typeface="Calibri" panose="020F0502020204030204" pitchFamily="34" charset="0"/>
              <a:ea typeface="Calibri" panose="020F0502020204030204" pitchFamily="34" charset="0"/>
            </a:endParaRPr>
          </a:p>
          <a:p>
            <a:pPr marL="2057400" marR="186690" lvl="4" indent="-228600">
              <a:lnSpc>
                <a:spcPct val="105000"/>
              </a:lnSpc>
              <a:spcBef>
                <a:spcPts val="135"/>
              </a:spcBef>
              <a:spcAft>
                <a:spcPts val="0"/>
              </a:spcAft>
              <a:buSzPts val="1100"/>
              <a:buFont typeface="Symbol" panose="05050102010706020507" pitchFamily="18" charset="2"/>
              <a:buChar char=""/>
              <a:tabLst>
                <a:tab pos="146050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When would you use data entry? </a:t>
            </a:r>
            <a:r>
              <a:rPr lang="en-US" sz="1100" i="1" dirty="0">
                <a:effectLst/>
                <a:latin typeface="Calibri" panose="020F0502020204030204" pitchFamily="34" charset="0"/>
                <a:ea typeface="Symbol" panose="05050102010706020507" pitchFamily="18" charset="2"/>
                <a:cs typeface="Symbol" panose="05050102010706020507" pitchFamily="18" charset="2"/>
              </a:rPr>
              <a:t>When the research team is entering data into </a:t>
            </a:r>
            <a:r>
              <a:rPr lang="en-US" sz="1100" i="1" dirty="0" err="1">
                <a:effectLst/>
                <a:latin typeface="Calibri" panose="020F0502020204030204" pitchFamily="34" charset="0"/>
                <a:ea typeface="Symbol" panose="05050102010706020507" pitchFamily="18" charset="2"/>
                <a:cs typeface="Symbol" panose="05050102010706020507" pitchFamily="18" charset="2"/>
              </a:rPr>
              <a:t>REDCap</a:t>
            </a:r>
            <a:r>
              <a:rPr lang="en-US" sz="1100" i="1" dirty="0">
                <a:effectLst/>
                <a:latin typeface="Calibri" panose="020F0502020204030204" pitchFamily="34" charset="0"/>
                <a:ea typeface="Symbol" panose="05050102010706020507" pitchFamily="18" charset="2"/>
                <a:cs typeface="Symbol" panose="05050102010706020507" pitchFamily="18" charset="2"/>
              </a:rPr>
              <a:t>, </a:t>
            </a:r>
            <a:r>
              <a:rPr lang="en-US" sz="1100" b="1" i="1" dirty="0">
                <a:effectLst/>
                <a:latin typeface="Calibri" panose="020F0502020204030204" pitchFamily="34" charset="0"/>
                <a:ea typeface="Symbol" panose="05050102010706020507" pitchFamily="18" charset="2"/>
                <a:cs typeface="Symbol" panose="05050102010706020507" pitchFamily="18" charset="2"/>
              </a:rPr>
              <a:t>not </a:t>
            </a:r>
            <a:r>
              <a:rPr lang="en-US" sz="1100" i="1" dirty="0">
                <a:effectLst/>
                <a:latin typeface="Calibri" panose="020F0502020204030204" pitchFamily="34" charset="0"/>
                <a:ea typeface="Symbol" panose="05050102010706020507" pitchFamily="18" charset="2"/>
                <a:cs typeface="Symbol" panose="05050102010706020507" pitchFamily="18" charset="2"/>
              </a:rPr>
              <a:t>participants of the research</a:t>
            </a:r>
            <a:r>
              <a:rPr lang="en-US" sz="1100" i="1" spc="-35" dirty="0">
                <a:effectLst/>
                <a:latin typeface="Calibri" panose="020F0502020204030204" pitchFamily="34" charset="0"/>
                <a:ea typeface="Symbol" panose="05050102010706020507" pitchFamily="18" charset="2"/>
                <a:cs typeface="Symbol" panose="05050102010706020507" pitchFamily="18" charset="2"/>
              </a:rPr>
              <a:t> </a:t>
            </a:r>
            <a:r>
              <a:rPr lang="en-US" sz="1100" i="1" dirty="0">
                <a:effectLst/>
                <a:latin typeface="Calibri" panose="020F0502020204030204" pitchFamily="34" charset="0"/>
                <a:ea typeface="Symbol" panose="05050102010706020507" pitchFamily="18" charset="2"/>
                <a:cs typeface="Symbol" panose="05050102010706020507" pitchFamily="18" charset="2"/>
              </a:rPr>
              <a:t>project</a:t>
            </a:r>
            <a:endParaRPr lang="en-US" sz="1100" dirty="0">
              <a:effectLst/>
              <a:latin typeface="Calibri" panose="020F0502020204030204" pitchFamily="34" charset="0"/>
              <a:ea typeface="Symbol" panose="05050102010706020507" pitchFamily="18" charset="2"/>
              <a:cs typeface="Symbol" panose="05050102010706020507" pitchFamily="18" charset="2"/>
            </a:endParaRPr>
          </a:p>
          <a:p>
            <a:pPr marL="1600200" marR="0" lvl="3" indent="-228600">
              <a:spcBef>
                <a:spcPts val="60"/>
              </a:spcBef>
              <a:spcAft>
                <a:spcPts val="0"/>
              </a:spcAft>
              <a:buFont typeface="+mj-lt"/>
              <a:buAutoNum type="alphaLcPeriod"/>
              <a:tabLst>
                <a:tab pos="1003300" algn="l"/>
              </a:tabLst>
            </a:pPr>
            <a:r>
              <a:rPr lang="en-US" sz="1100" b="1" spc="-5" dirty="0">
                <a:solidFill>
                  <a:srgbClr val="00B050"/>
                </a:solidFill>
                <a:effectLst/>
                <a:latin typeface="Calibri" panose="020F0502020204030204" pitchFamily="34" charset="0"/>
                <a:ea typeface="Calibri" panose="020F0502020204030204" pitchFamily="34" charset="0"/>
              </a:rPr>
              <a:t>Surveys</a:t>
            </a:r>
            <a:endParaRPr lang="en-US" sz="1100" b="1" spc="-5" dirty="0">
              <a:effectLst/>
              <a:latin typeface="Calibri" panose="020F0502020204030204" pitchFamily="34" charset="0"/>
              <a:ea typeface="Calibri" panose="020F0502020204030204" pitchFamily="34" charset="0"/>
            </a:endParaRPr>
          </a:p>
          <a:p>
            <a:pPr marL="2057400" marR="412115" lvl="4" indent="-228600">
              <a:lnSpc>
                <a:spcPct val="106000"/>
              </a:lnSpc>
              <a:spcBef>
                <a:spcPts val="110"/>
              </a:spcBef>
              <a:spcAft>
                <a:spcPts val="0"/>
              </a:spcAft>
              <a:buSzPts val="1100"/>
              <a:buFont typeface="Symbol" panose="05050102010706020507" pitchFamily="18" charset="2"/>
              <a:buChar char=""/>
              <a:tabLst>
                <a:tab pos="146050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When would you use surveys? W</a:t>
            </a:r>
            <a:r>
              <a:rPr lang="en-US" sz="1100" i="1" dirty="0">
                <a:effectLst/>
                <a:latin typeface="Calibri" panose="020F0502020204030204" pitchFamily="34" charset="0"/>
                <a:ea typeface="Symbol" panose="05050102010706020507" pitchFamily="18" charset="2"/>
                <a:cs typeface="Symbol" panose="05050102010706020507" pitchFamily="18" charset="2"/>
              </a:rPr>
              <a:t>hen participants answer questionnaires or surveys about something.</a:t>
            </a:r>
            <a:endParaRPr lang="en-US" sz="1100" dirty="0">
              <a:effectLst/>
              <a:latin typeface="Calibri" panose="020F0502020204030204" pitchFamily="34" charset="0"/>
              <a:ea typeface="Symbol" panose="05050102010706020507" pitchFamily="18" charset="2"/>
              <a:cs typeface="Symbol" panose="05050102010706020507" pitchFamily="18" charset="2"/>
            </a:endParaRPr>
          </a:p>
          <a:p>
            <a:pPr marL="2057400" marR="0" lvl="4" indent="-228600">
              <a:lnSpc>
                <a:spcPts val="1395"/>
              </a:lnSpc>
              <a:spcBef>
                <a:spcPts val="0"/>
              </a:spcBef>
              <a:spcAft>
                <a:spcPts val="0"/>
              </a:spcAft>
              <a:buSzPts val="1100"/>
              <a:buFont typeface="Symbol" panose="05050102010706020507" pitchFamily="18" charset="2"/>
              <a:buChar char=""/>
              <a:tabLst>
                <a:tab pos="1460500" algn="l"/>
              </a:tabLst>
            </a:pPr>
            <a:r>
              <a:rPr lang="en-US" sz="1100" dirty="0">
                <a:effectLst/>
                <a:highlight>
                  <a:srgbClr val="FFFF00"/>
                </a:highlight>
                <a:latin typeface="Calibri" panose="020F0502020204030204" pitchFamily="34" charset="0"/>
                <a:ea typeface="Symbol" panose="05050102010706020507" pitchFamily="18" charset="2"/>
                <a:cs typeface="Symbol" panose="05050102010706020507" pitchFamily="18" charset="2"/>
              </a:rPr>
              <a:t>More on this in “</a:t>
            </a:r>
            <a:r>
              <a:rPr lang="en-US" sz="1100" b="1" i="1" dirty="0">
                <a:effectLst/>
                <a:highlight>
                  <a:srgbClr val="FFFF00"/>
                </a:highlight>
                <a:latin typeface="Calibri" panose="020F0502020204030204" pitchFamily="34" charset="0"/>
                <a:ea typeface="Symbol" panose="05050102010706020507" pitchFamily="18" charset="2"/>
                <a:cs typeface="Symbol" panose="05050102010706020507" pitchFamily="18" charset="2"/>
              </a:rPr>
              <a:t>Building Data Collection Instrument for </a:t>
            </a:r>
            <a:r>
              <a:rPr lang="en-US" sz="1100" b="1" i="1" dirty="0" err="1">
                <a:effectLst/>
                <a:highlight>
                  <a:srgbClr val="FFFF00"/>
                </a:highlight>
                <a:latin typeface="Calibri" panose="020F0502020204030204" pitchFamily="34" charset="0"/>
                <a:ea typeface="Symbol" panose="05050102010706020507" pitchFamily="18" charset="2"/>
                <a:cs typeface="Symbol" panose="05050102010706020507" pitchFamily="18" charset="2"/>
              </a:rPr>
              <a:t>REDCap</a:t>
            </a:r>
            <a:r>
              <a:rPr lang="en-US" sz="1100" b="1" i="1" dirty="0">
                <a:effectLst/>
                <a:highlight>
                  <a:srgbClr val="FFFF00"/>
                </a:highlight>
                <a:latin typeface="Calibri" panose="020F0502020204030204" pitchFamily="34" charset="0"/>
                <a:ea typeface="Symbol" panose="05050102010706020507" pitchFamily="18" charset="2"/>
                <a:cs typeface="Symbol" panose="05050102010706020507" pitchFamily="18" charset="2"/>
              </a:rPr>
              <a:t> Survey”</a:t>
            </a:r>
            <a:endParaRPr lang="en-US" sz="1100" dirty="0">
              <a:effectLst/>
              <a:latin typeface="Calibri" panose="020F0502020204030204" pitchFamily="34" charset="0"/>
              <a:ea typeface="Symbol" panose="05050102010706020507" pitchFamily="18" charset="2"/>
              <a:cs typeface="Symbol" panose="05050102010706020507" pitchFamily="18" charset="2"/>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11</a:t>
            </a:fld>
            <a:endParaRPr lang="en-US"/>
          </a:p>
        </p:txBody>
      </p:sp>
    </p:spTree>
    <p:extLst>
      <p:ext uri="{BB962C8B-B14F-4D97-AF65-F5344CB8AC3E}">
        <p14:creationId xmlns:p14="http://schemas.microsoft.com/office/powerpoint/2010/main" val="3968263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371600" y="3115170"/>
            <a:ext cx="6400800" cy="1314450"/>
          </a:xfrm>
        </p:spPr>
        <p:txBody>
          <a:bodyPr/>
          <a:lstStyle>
            <a:lvl1pPr marL="0" indent="0" algn="ctr">
              <a:buFontTx/>
              <a:buNone/>
              <a:defRPr sz="3000">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1798339"/>
            <a:ext cx="7772400" cy="1102519"/>
          </a:xfrm>
        </p:spPr>
        <p:txBody>
          <a:bodyPr/>
          <a:lstStyle>
            <a:lvl1pPr algn="ctr">
              <a:defRPr sz="4400">
                <a:solidFill>
                  <a:schemeClr val="tx1"/>
                </a:solidFill>
              </a:defRPr>
            </a:lvl1pPr>
          </a:lstStyle>
          <a:p>
            <a:r>
              <a:rPr lang="en-US"/>
              <a:t>Click to edit Master title style</a:t>
            </a:r>
            <a:endParaRPr lang="en-US" dirty="0"/>
          </a:p>
        </p:txBody>
      </p:sp>
      <p:pic>
        <p:nvPicPr>
          <p:cNvPr id="4" name="Picture 3" descr="A picture containing drawing&#10;&#10;Description automatically generated">
            <a:extLst>
              <a:ext uri="{FF2B5EF4-FFF2-40B4-BE49-F238E27FC236}">
                <a16:creationId xmlns:a16="http://schemas.microsoft.com/office/drawing/2014/main" id="{AC96C304-D4CE-47DC-9A77-8829AB4EF2EC}"/>
              </a:ext>
            </a:extLst>
          </p:cNvPr>
          <p:cNvPicPr preferRelativeResize="0">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7200"/>
            <a:ext cx="3541783" cy="1274067"/>
          </a:xfrm>
          <a:prstGeom prst="rect">
            <a:avLst/>
          </a:prstGeom>
        </p:spPr>
      </p:pic>
    </p:spTree>
    <p:extLst>
      <p:ext uri="{BB962C8B-B14F-4D97-AF65-F5344CB8AC3E}">
        <p14:creationId xmlns:p14="http://schemas.microsoft.com/office/powerpoint/2010/main" val="725857596"/>
      </p:ext>
    </p:extLst>
  </p:cSld>
  <p:clrMapOvr>
    <a:masterClrMapping/>
  </p:clrMapOvr>
  <p:extLst>
    <p:ext uri="{DCECCB84-F9BA-43D5-87BE-67443E8EF086}">
      <p15:sldGuideLst xmlns:p15="http://schemas.microsoft.com/office/powerpoint/2012/main">
        <p15:guide id="1" orient="horz" pos="228" userDrawn="1">
          <p15:clr>
            <a:srgbClr val="FBAE40"/>
          </p15:clr>
        </p15:guide>
        <p15:guide id="2" pos="264" userDrawn="1">
          <p15:clr>
            <a:srgbClr val="FBAE40"/>
          </p15:clr>
        </p15:guide>
        <p15:guide id="3" pos="1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6878"/>
            <a:ext cx="2057400" cy="3816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726878"/>
            <a:ext cx="6019800" cy="3816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76940"/>
            <a:ext cx="4038600" cy="31347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6941"/>
            <a:ext cx="4038600" cy="3143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6920"/>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6741"/>
            <a:ext cx="4040188" cy="275517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6920"/>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56741"/>
            <a:ext cx="4041775" cy="27718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815261A5-F588-D34E-A84B-E514DA90C9A0}" type="slidenum">
              <a:rPr lang="en-US"/>
              <a:pPr>
                <a:defRPr/>
              </a:pPr>
              <a:t>‹#›</a:t>
            </a:fld>
            <a:endParaRPr lang="en-US"/>
          </a:p>
        </p:txBody>
      </p:sp>
      <p:sp>
        <p:nvSpPr>
          <p:cNvPr id="8" name="Title 1"/>
          <p:cNvSpPr>
            <a:spLocks noGrp="1"/>
          </p:cNvSpPr>
          <p:nvPr>
            <p:ph type="title"/>
          </p:nvPr>
        </p:nvSpPr>
        <p:spPr>
          <a:xfrm>
            <a:off x="457200" y="707850"/>
            <a:ext cx="8229600" cy="606029"/>
          </a:xfrm>
        </p:spPr>
        <p:txBody>
          <a:bodyPr/>
          <a:lstStyle/>
          <a:p>
            <a:r>
              <a:rPr lang="en-US"/>
              <a:t>Click to edit Master title style</a:t>
            </a:r>
            <a:endParaRPr lang="en-US" dirty="0"/>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1022"/>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1023"/>
            <a:ext cx="5111750" cy="39141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2561"/>
            <a:ext cx="3008313" cy="304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51943"/>
            <a:ext cx="5486400" cy="27937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Rectangle 3"/>
          <p:cNvSpPr>
            <a:spLocks noGrp="1" noChangeArrowheads="1"/>
          </p:cNvSpPr>
          <p:nvPr>
            <p:ph type="body" idx="1"/>
          </p:nvPr>
        </p:nvSpPr>
        <p:spPr bwMode="auto">
          <a:xfrm>
            <a:off x="457200" y="1393650"/>
            <a:ext cx="8229600" cy="318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0" y="558800"/>
            <a:ext cx="9144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13">
            <a:extLst>
              <a:ext uri="{28A0092B-C50C-407E-A947-70E740481C1C}">
                <a14:useLocalDpi xmlns:a14="http://schemas.microsoft.com/office/drawing/2010/main" val="0"/>
              </a:ext>
            </a:extLst>
          </a:blip>
          <a:srcRect/>
          <a:stretch/>
        </p:blipFill>
        <p:spPr>
          <a:xfrm>
            <a:off x="409173" y="137514"/>
            <a:ext cx="1404153" cy="375082"/>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njms.rutgers.edu/redcap" TargetMode="External"/><Relationship Id="rId7" Type="http://schemas.openxmlformats.org/officeDocument/2006/relationships/hyperlink" Target="https://projectredcap.org/resources/citation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njmsuhcc.umdnj.edu/redcap3/index.php?action=training" TargetMode="External"/><Relationship Id="rId5" Type="http://schemas.openxmlformats.org/officeDocument/2006/relationships/hyperlink" Target="https://njmsuhcc.umdnj.edu/redcap/index.php?action=help" TargetMode="External"/><Relationship Id="rId4" Type="http://schemas.openxmlformats.org/officeDocument/2006/relationships/hyperlink" Target="https://research.njms.rutgers.edu/redcap/index.php?action=trai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redcap@njms.rutgers.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hw289@njms.rutgers.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redcap.rwjms.rutger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search.njms.rutgers.edu/redcap" TargetMode="External"/><Relationship Id="rId4" Type="http://schemas.openxmlformats.org/officeDocument/2006/relationships/hyperlink" Target="https://redc.cinj.rutgers.edu/redca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F0B208C-B348-4E74-A97A-68D6C12C1EBF}"/>
              </a:ext>
            </a:extLst>
          </p:cNvPr>
          <p:cNvSpPr txBox="1">
            <a:spLocks noChangeArrowheads="1"/>
          </p:cNvSpPr>
          <p:nvPr/>
        </p:nvSpPr>
        <p:spPr bwMode="auto">
          <a:xfrm>
            <a:off x="1282326" y="2116941"/>
            <a:ext cx="8001160" cy="35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fontScale="25000" lnSpcReduction="20000"/>
          </a:bodyPr>
          <a:lstStyle>
            <a:lvl1pPr algn="ctr" rtl="0" eaLnBrk="1" fontAlgn="base" hangingPunct="1">
              <a:spcBef>
                <a:spcPct val="0"/>
              </a:spcBef>
              <a:spcAft>
                <a:spcPct val="0"/>
              </a:spcAft>
              <a:defRPr sz="4400">
                <a:solidFill>
                  <a:schemeClr val="tx1"/>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kern="0" dirty="0" err="1"/>
              <a:t>REDCap</a:t>
            </a:r>
            <a:r>
              <a:rPr lang="en-US" kern="0" dirty="0"/>
              <a:t> </a:t>
            </a:r>
            <a:r>
              <a:rPr lang="en-US" sz="9600" kern="0" dirty="0"/>
              <a:t>for Research Data Collection and Management</a:t>
            </a:r>
          </a:p>
        </p:txBody>
      </p:sp>
      <p:sp>
        <p:nvSpPr>
          <p:cNvPr id="9" name="Rectangle 3">
            <a:extLst>
              <a:ext uri="{FF2B5EF4-FFF2-40B4-BE49-F238E27FC236}">
                <a16:creationId xmlns:a16="http://schemas.microsoft.com/office/drawing/2014/main" id="{61082964-368D-4DCB-BF17-EAFB10A53CA2}"/>
              </a:ext>
            </a:extLst>
          </p:cNvPr>
          <p:cNvSpPr txBox="1">
            <a:spLocks noChangeArrowheads="1"/>
          </p:cNvSpPr>
          <p:nvPr/>
        </p:nvSpPr>
        <p:spPr>
          <a:xfrm>
            <a:off x="2580388" y="2539508"/>
            <a:ext cx="3983224" cy="603647"/>
          </a:xfrm>
          <a:prstGeom prst="rect">
            <a:avLst/>
          </a:prstGeom>
        </p:spPr>
        <p:txBody>
          <a:bodyPr wrap="square" anchor="t">
            <a:normAutofit fontScale="92500"/>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i="1" kern="0" dirty="0"/>
              <a:t>Basic User Session for NJACTS</a:t>
            </a:r>
          </a:p>
        </p:txBody>
      </p:sp>
      <p:sp>
        <p:nvSpPr>
          <p:cNvPr id="12" name="TextBox 11">
            <a:extLst>
              <a:ext uri="{FF2B5EF4-FFF2-40B4-BE49-F238E27FC236}">
                <a16:creationId xmlns:a16="http://schemas.microsoft.com/office/drawing/2014/main" id="{19D82691-587E-4C39-B337-C31EAEF9371A}"/>
              </a:ext>
            </a:extLst>
          </p:cNvPr>
          <p:cNvSpPr txBox="1"/>
          <p:nvPr/>
        </p:nvSpPr>
        <p:spPr>
          <a:xfrm>
            <a:off x="3535129" y="4518442"/>
            <a:ext cx="2245659" cy="369332"/>
          </a:xfrm>
          <a:prstGeom prst="rect">
            <a:avLst/>
          </a:prstGeom>
          <a:noFill/>
        </p:spPr>
        <p:txBody>
          <a:bodyPr wrap="square">
            <a:spAutoFit/>
          </a:bodyPr>
          <a:lstStyle/>
          <a:p>
            <a:r>
              <a:rPr lang="en-US" sz="1800" kern="0" dirty="0"/>
              <a:t>November 13, 2020</a:t>
            </a:r>
          </a:p>
        </p:txBody>
      </p:sp>
      <p:pic>
        <p:nvPicPr>
          <p:cNvPr id="2" name="Picture 3">
            <a:extLst>
              <a:ext uri="{FF2B5EF4-FFF2-40B4-BE49-F238E27FC236}">
                <a16:creationId xmlns:a16="http://schemas.microsoft.com/office/drawing/2014/main" id="{D4FBE943-8925-444B-8821-DB43F1E4D9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97" y="1874664"/>
            <a:ext cx="2000041" cy="69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1EDE60B-7063-4CDE-9EE3-648B7279C8B8}"/>
              </a:ext>
            </a:extLst>
          </p:cNvPr>
          <p:cNvSpPr txBox="1"/>
          <p:nvPr/>
        </p:nvSpPr>
        <p:spPr>
          <a:xfrm>
            <a:off x="2580388" y="3608522"/>
            <a:ext cx="3964483" cy="769441"/>
          </a:xfrm>
          <a:prstGeom prst="rect">
            <a:avLst/>
          </a:prstGeom>
          <a:noFill/>
        </p:spPr>
        <p:txBody>
          <a:bodyPr wrap="none" rtlCol="0">
            <a:spAutoFit/>
          </a:bodyPr>
          <a:lstStyle/>
          <a:p>
            <a:pPr algn="ctr"/>
            <a:r>
              <a:rPr lang="en-US" sz="1600" dirty="0">
                <a:solidFill>
                  <a:schemeClr val="bg2">
                    <a:lumMod val="50000"/>
                  </a:schemeClr>
                </a:solidFill>
              </a:rPr>
              <a:t>Han Wu, MS</a:t>
            </a:r>
          </a:p>
          <a:p>
            <a:pPr algn="ctr"/>
            <a:r>
              <a:rPr lang="en-US" sz="1400" dirty="0">
                <a:solidFill>
                  <a:schemeClr val="tx2">
                    <a:lumMod val="65000"/>
                    <a:lumOff val="35000"/>
                  </a:schemeClr>
                </a:solidFill>
              </a:rPr>
              <a:t>Data Architect</a:t>
            </a:r>
          </a:p>
          <a:p>
            <a:pPr algn="ctr"/>
            <a:r>
              <a:rPr lang="en-US" sz="1400" dirty="0">
                <a:solidFill>
                  <a:schemeClr val="tx2">
                    <a:lumMod val="65000"/>
                    <a:lumOff val="35000"/>
                  </a:schemeClr>
                </a:solidFill>
              </a:rPr>
              <a:t>Office of Research, New Jersey Medical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9" name="TextBox 8">
            <a:extLst>
              <a:ext uri="{FF2B5EF4-FFF2-40B4-BE49-F238E27FC236}">
                <a16:creationId xmlns:a16="http://schemas.microsoft.com/office/drawing/2014/main" id="{71E1C899-0181-4B81-8554-FAF236B7C2B9}"/>
              </a:ext>
            </a:extLst>
          </p:cNvPr>
          <p:cNvSpPr txBox="1"/>
          <p:nvPr/>
        </p:nvSpPr>
        <p:spPr>
          <a:xfrm>
            <a:off x="786653" y="2283045"/>
            <a:ext cx="2528047" cy="1154162"/>
          </a:xfrm>
          <a:prstGeom prst="rect">
            <a:avLst/>
          </a:prstGeom>
          <a:noFill/>
        </p:spPr>
        <p:txBody>
          <a:bodyPr wrap="square">
            <a:spAutoFit/>
          </a:bodyPr>
          <a:lstStyle/>
          <a:p>
            <a:pPr marR="0" lvl="1">
              <a:spcBef>
                <a:spcPts val="890"/>
              </a:spcBef>
              <a:spcAft>
                <a:spcPts val="0"/>
              </a:spcAft>
              <a:tabLst>
                <a:tab pos="454025" algn="l"/>
                <a:tab pos="454660" algn="l"/>
              </a:tabLst>
            </a:pPr>
            <a:endParaRPr lang="en-US" sz="1800" dirty="0"/>
          </a:p>
          <a:p>
            <a:pPr marL="740410" marR="0" indent="-285750">
              <a:spcBef>
                <a:spcPts val="890"/>
              </a:spcBef>
              <a:spcAft>
                <a:spcPts val="0"/>
              </a:spcAft>
              <a:buFont typeface="Wingdings" panose="05000000000000000000" pitchFamily="2" charset="2"/>
              <a:buChar char="v"/>
              <a:tabLst>
                <a:tab pos="454025" algn="l"/>
                <a:tab pos="454660" algn="l"/>
              </a:tabLst>
            </a:pPr>
            <a:r>
              <a:rPr lang="en-US" sz="1800" dirty="0"/>
              <a:t>Classic</a:t>
            </a:r>
          </a:p>
          <a:p>
            <a:pPr marL="740410" marR="0" indent="-285750">
              <a:spcBef>
                <a:spcPts val="890"/>
              </a:spcBef>
              <a:spcAft>
                <a:spcPts val="0"/>
              </a:spcAft>
              <a:buFont typeface="Wingdings" panose="05000000000000000000" pitchFamily="2" charset="2"/>
              <a:buChar char="v"/>
              <a:tabLst>
                <a:tab pos="454025" algn="l"/>
                <a:tab pos="454660" algn="l"/>
              </a:tabLst>
            </a:pPr>
            <a:r>
              <a:rPr lang="en-US" sz="1800" dirty="0"/>
              <a:t>Longitudinal</a:t>
            </a:r>
          </a:p>
        </p:txBody>
      </p:sp>
      <p:sp>
        <p:nvSpPr>
          <p:cNvPr id="13" name="TextBox 12">
            <a:extLst>
              <a:ext uri="{FF2B5EF4-FFF2-40B4-BE49-F238E27FC236}">
                <a16:creationId xmlns:a16="http://schemas.microsoft.com/office/drawing/2014/main" id="{357C445B-584A-4EE7-B577-B064D0C21319}"/>
              </a:ext>
            </a:extLst>
          </p:cNvPr>
          <p:cNvSpPr txBox="1"/>
          <p:nvPr/>
        </p:nvSpPr>
        <p:spPr>
          <a:xfrm>
            <a:off x="606799" y="1567629"/>
            <a:ext cx="4615702"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Type of Projects</a:t>
            </a:r>
          </a:p>
        </p:txBody>
      </p:sp>
      <p:pic>
        <p:nvPicPr>
          <p:cNvPr id="11" name="Picture 10">
            <a:extLst>
              <a:ext uri="{FF2B5EF4-FFF2-40B4-BE49-F238E27FC236}">
                <a16:creationId xmlns:a16="http://schemas.microsoft.com/office/drawing/2014/main" id="{D26CEE5B-4024-4820-B38D-C5E958F199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155435"/>
            <a:ext cx="5230905" cy="2563543"/>
          </a:xfrm>
          <a:prstGeom prst="rect">
            <a:avLst/>
          </a:prstGeom>
          <a:noFill/>
          <a:ln>
            <a:noFill/>
          </a:ln>
        </p:spPr>
      </p:pic>
    </p:spTree>
    <p:extLst>
      <p:ext uri="{BB962C8B-B14F-4D97-AF65-F5344CB8AC3E}">
        <p14:creationId xmlns:p14="http://schemas.microsoft.com/office/powerpoint/2010/main" val="388352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9" name="TextBox 8">
            <a:extLst>
              <a:ext uri="{FF2B5EF4-FFF2-40B4-BE49-F238E27FC236}">
                <a16:creationId xmlns:a16="http://schemas.microsoft.com/office/drawing/2014/main" id="{71E1C899-0181-4B81-8554-FAF236B7C2B9}"/>
              </a:ext>
            </a:extLst>
          </p:cNvPr>
          <p:cNvSpPr txBox="1"/>
          <p:nvPr/>
        </p:nvSpPr>
        <p:spPr>
          <a:xfrm>
            <a:off x="786653" y="2283046"/>
            <a:ext cx="8115300" cy="1938992"/>
          </a:xfrm>
          <a:prstGeom prst="rect">
            <a:avLst/>
          </a:prstGeom>
          <a:noFill/>
        </p:spPr>
        <p:txBody>
          <a:bodyPr wrap="square">
            <a:spAutoFit/>
          </a:bodyPr>
          <a:lstStyle/>
          <a:p>
            <a:pPr marR="0" lvl="1">
              <a:spcBef>
                <a:spcPts val="890"/>
              </a:spcBef>
              <a:spcAft>
                <a:spcPts val="0"/>
              </a:spcAft>
              <a:tabLst>
                <a:tab pos="454025" algn="l"/>
                <a:tab pos="454660" algn="l"/>
              </a:tabLst>
            </a:pPr>
            <a:endParaRPr lang="en-US" sz="1800" dirty="0"/>
          </a:p>
          <a:p>
            <a:pPr marL="740410" marR="0" indent="-285750">
              <a:spcBef>
                <a:spcPts val="890"/>
              </a:spcBef>
              <a:spcAft>
                <a:spcPts val="0"/>
              </a:spcAft>
              <a:buFont typeface="Wingdings" panose="05000000000000000000" pitchFamily="2" charset="2"/>
              <a:buChar char="v"/>
              <a:tabLst>
                <a:tab pos="454025" algn="l"/>
                <a:tab pos="454660" algn="l"/>
              </a:tabLst>
            </a:pPr>
            <a:r>
              <a:rPr lang="en-US" sz="1800" dirty="0"/>
              <a:t>Data Entry Form</a:t>
            </a:r>
          </a:p>
          <a:p>
            <a:pPr marL="1197610" lvl="1" indent="-285750">
              <a:spcBef>
                <a:spcPts val="890"/>
              </a:spcBef>
              <a:spcAft>
                <a:spcPts val="0"/>
              </a:spcAft>
              <a:buFont typeface="Arial" panose="020B0604020202020204" pitchFamily="34" charset="0"/>
              <a:buChar char="•"/>
              <a:tabLst>
                <a:tab pos="454025" algn="l"/>
                <a:tab pos="454660" algn="l"/>
              </a:tabLst>
            </a:pPr>
            <a:r>
              <a:rPr lang="en-US" sz="1800" i="1" dirty="0">
                <a:effectLst/>
                <a:latin typeface="Calibri" panose="020F0502020204030204" pitchFamily="34" charset="0"/>
                <a:ea typeface="Symbol" panose="05050102010706020507" pitchFamily="18" charset="2"/>
                <a:cs typeface="Symbol" panose="05050102010706020507" pitchFamily="18" charset="2"/>
              </a:rPr>
              <a:t>For research team to enter data </a:t>
            </a:r>
            <a:endParaRPr lang="en-US" sz="1800" dirty="0"/>
          </a:p>
          <a:p>
            <a:pPr marL="740410" marR="0" indent="-285750">
              <a:spcBef>
                <a:spcPts val="890"/>
              </a:spcBef>
              <a:spcAft>
                <a:spcPts val="0"/>
              </a:spcAft>
              <a:buFont typeface="Wingdings" panose="05000000000000000000" pitchFamily="2" charset="2"/>
              <a:buChar char="v"/>
              <a:tabLst>
                <a:tab pos="454025" algn="l"/>
                <a:tab pos="454660" algn="l"/>
              </a:tabLst>
            </a:pPr>
            <a:r>
              <a:rPr lang="en-US" sz="1800" dirty="0"/>
              <a:t>Surveys</a:t>
            </a:r>
          </a:p>
          <a:p>
            <a:pPr marL="1197610" lvl="1" indent="-285750">
              <a:spcBef>
                <a:spcPts val="890"/>
              </a:spcBef>
              <a:spcAft>
                <a:spcPts val="0"/>
              </a:spcAft>
              <a:buFont typeface="Arial" panose="020B0604020202020204" pitchFamily="34" charset="0"/>
              <a:buChar char="•"/>
              <a:tabLst>
                <a:tab pos="454025" algn="l"/>
                <a:tab pos="454660"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W</a:t>
            </a:r>
            <a:r>
              <a:rPr lang="en-US" sz="1800" i="1" dirty="0">
                <a:effectLst/>
                <a:latin typeface="Calibri" panose="020F0502020204030204" pitchFamily="34" charset="0"/>
                <a:ea typeface="Symbol" panose="05050102010706020507" pitchFamily="18" charset="2"/>
                <a:cs typeface="Symbol" panose="05050102010706020507" pitchFamily="18" charset="2"/>
              </a:rPr>
              <a:t>hen participants answer questionnaires or surveys about something</a:t>
            </a:r>
            <a:endParaRPr lang="en-US" sz="1800" dirty="0"/>
          </a:p>
        </p:txBody>
      </p:sp>
      <p:sp>
        <p:nvSpPr>
          <p:cNvPr id="13" name="TextBox 12">
            <a:extLst>
              <a:ext uri="{FF2B5EF4-FFF2-40B4-BE49-F238E27FC236}">
                <a16:creationId xmlns:a16="http://schemas.microsoft.com/office/drawing/2014/main" id="{357C445B-584A-4EE7-B577-B064D0C21319}"/>
              </a:ext>
            </a:extLst>
          </p:cNvPr>
          <p:cNvSpPr txBox="1"/>
          <p:nvPr/>
        </p:nvSpPr>
        <p:spPr>
          <a:xfrm>
            <a:off x="606799" y="1567629"/>
            <a:ext cx="4615702"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Type of Data Collection</a:t>
            </a:r>
          </a:p>
        </p:txBody>
      </p:sp>
    </p:spTree>
    <p:extLst>
      <p:ext uri="{BB962C8B-B14F-4D97-AF65-F5344CB8AC3E}">
        <p14:creationId xmlns:p14="http://schemas.microsoft.com/office/powerpoint/2010/main" val="48033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Building Your First Instrument</a:t>
            </a:r>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90065" y="1975807"/>
            <a:ext cx="7496735" cy="162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Create a data collection instrument</a:t>
            </a:r>
          </a:p>
          <a:p>
            <a:pPr marL="45720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learn how to add different field types/components</a:t>
            </a:r>
            <a:endParaRPr lang="en-US" sz="2400" kern="0" dirty="0">
              <a:latin typeface="Arial" charset="0"/>
            </a:endParaRPr>
          </a:p>
        </p:txBody>
      </p:sp>
    </p:spTree>
    <p:extLst>
      <p:ext uri="{BB962C8B-B14F-4D97-AF65-F5344CB8AC3E}">
        <p14:creationId xmlns:p14="http://schemas.microsoft.com/office/powerpoint/2010/main" val="85978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E1C899-0181-4B81-8554-FAF236B7C2B9}"/>
              </a:ext>
            </a:extLst>
          </p:cNvPr>
          <p:cNvSpPr txBox="1"/>
          <p:nvPr/>
        </p:nvSpPr>
        <p:spPr>
          <a:xfrm>
            <a:off x="1788459" y="1752828"/>
            <a:ext cx="6844553" cy="3390672"/>
          </a:xfrm>
          <a:prstGeom prst="rect">
            <a:avLst/>
          </a:prstGeom>
          <a:noFill/>
        </p:spPr>
        <p:txBody>
          <a:bodyPr wrap="square">
            <a:spAutoFit/>
          </a:bodyPr>
          <a:lstStyle/>
          <a:p>
            <a:pPr marR="0" lvl="1">
              <a:spcBef>
                <a:spcPts val="890"/>
              </a:spcBef>
              <a:spcAft>
                <a:spcPts val="0"/>
              </a:spcAft>
              <a:tabLst>
                <a:tab pos="454025" algn="l"/>
                <a:tab pos="454660" algn="l"/>
              </a:tabLst>
            </a:pPr>
            <a:endParaRPr lang="en-US" sz="1800" dirty="0"/>
          </a:p>
          <a:p>
            <a:pPr marL="285750" marR="0" lvl="0" indent="-285750">
              <a:spcBef>
                <a:spcPts val="115"/>
              </a:spcBef>
              <a:spcAft>
                <a:spcPts val="0"/>
              </a:spcAft>
              <a:buSzPts val="1100"/>
              <a:buFont typeface="Wingdings" panose="05000000000000000000" pitchFamily="2" charset="2"/>
              <a:buChar char="Ø"/>
              <a:tabLst>
                <a:tab pos="989330" algn="l"/>
              </a:tabLst>
            </a:pPr>
            <a:r>
              <a:rPr lang="en-US" sz="1800" spc="-5" dirty="0">
                <a:effectLst/>
                <a:latin typeface="Calibri" panose="020F0502020204030204" pitchFamily="34" charset="0"/>
                <a:ea typeface="Calibri" panose="020F0502020204030204" pitchFamily="34" charset="0"/>
              </a:rPr>
              <a:t>Online Designer</a:t>
            </a:r>
          </a:p>
          <a:p>
            <a:pPr marL="742950" lvl="1" indent="-285750">
              <a:spcBef>
                <a:spcPts val="115"/>
              </a:spcBef>
              <a:spcAft>
                <a:spcPts val="0"/>
              </a:spcAft>
              <a:buSzPts val="1100"/>
              <a:buFont typeface="Wingdings" panose="05000000000000000000" pitchFamily="2" charset="2"/>
              <a:buChar char="v"/>
              <a:tabLst>
                <a:tab pos="989330" algn="l"/>
              </a:tabLst>
            </a:pPr>
            <a:r>
              <a:rPr lang="en-US" sz="1600" spc="-5" dirty="0">
                <a:effectLst/>
                <a:latin typeface="Calibri" panose="020F0502020204030204" pitchFamily="34" charset="0"/>
                <a:ea typeface="Calibri" panose="020F0502020204030204" pitchFamily="34" charset="0"/>
              </a:rPr>
              <a:t>create forms from scratch</a:t>
            </a:r>
          </a:p>
          <a:p>
            <a:pPr marL="285750" marR="0" lvl="0" indent="-285750">
              <a:spcBef>
                <a:spcPts val="100"/>
              </a:spcBef>
              <a:spcAft>
                <a:spcPts val="0"/>
              </a:spcAft>
              <a:buSzPts val="1100"/>
              <a:buFont typeface="Wingdings" panose="05000000000000000000" pitchFamily="2" charset="2"/>
              <a:buChar char="Ø"/>
              <a:tabLst>
                <a:tab pos="989330" algn="l"/>
              </a:tabLst>
            </a:pPr>
            <a:r>
              <a:rPr lang="en-US" sz="1800" spc="-5" dirty="0">
                <a:effectLst/>
                <a:latin typeface="Calibri" panose="020F0502020204030204" pitchFamily="34" charset="0"/>
                <a:ea typeface="Calibri" panose="020F0502020204030204" pitchFamily="34" charset="0"/>
              </a:rPr>
              <a:t>Data Dictionary</a:t>
            </a:r>
          </a:p>
          <a:p>
            <a:pPr marL="742950" lvl="1" indent="-285750">
              <a:spcBef>
                <a:spcPts val="100"/>
              </a:spcBef>
              <a:spcAft>
                <a:spcPts val="0"/>
              </a:spcAft>
              <a:buSzPts val="1100"/>
              <a:buFont typeface="Wingdings" panose="05000000000000000000" pitchFamily="2" charset="2"/>
              <a:buChar char="v"/>
              <a:tabLst>
                <a:tab pos="989330" algn="l"/>
              </a:tabLst>
            </a:pPr>
            <a:r>
              <a:rPr lang="en-US" sz="1600" spc="-5" dirty="0">
                <a:effectLst/>
                <a:latin typeface="Calibri" panose="020F0502020204030204" pitchFamily="34" charset="0"/>
                <a:ea typeface="Calibri" panose="020F0502020204030204" pitchFamily="34" charset="0"/>
              </a:rPr>
              <a:t>import via</a:t>
            </a:r>
            <a:r>
              <a:rPr lang="en-US" sz="1600" spc="-30" dirty="0">
                <a:effectLst/>
                <a:latin typeface="Calibri" panose="020F0502020204030204" pitchFamily="34" charset="0"/>
                <a:ea typeface="Calibri" panose="020F0502020204030204" pitchFamily="34" charset="0"/>
              </a:rPr>
              <a:t> </a:t>
            </a:r>
            <a:r>
              <a:rPr lang="en-US" sz="1600" spc="-5" dirty="0">
                <a:effectLst/>
                <a:latin typeface="Calibri" panose="020F0502020204030204" pitchFamily="34" charset="0"/>
                <a:ea typeface="Calibri" panose="020F0502020204030204" pitchFamily="34" charset="0"/>
              </a:rPr>
              <a:t>Excel</a:t>
            </a:r>
          </a:p>
          <a:p>
            <a:pPr marL="285750" marR="0" lvl="0" indent="-285750">
              <a:spcBef>
                <a:spcPts val="120"/>
              </a:spcBef>
              <a:spcAft>
                <a:spcPts val="0"/>
              </a:spcAft>
              <a:buSzPts val="1100"/>
              <a:buFont typeface="Wingdings" panose="05000000000000000000" pitchFamily="2" charset="2"/>
              <a:buChar char="Ø"/>
              <a:tabLst>
                <a:tab pos="988695" algn="l"/>
                <a:tab pos="989330" algn="l"/>
              </a:tabLst>
            </a:pPr>
            <a:r>
              <a:rPr lang="en-US" sz="1800" spc="-5" dirty="0" err="1">
                <a:effectLst/>
                <a:latin typeface="Calibri" panose="020F0502020204030204" pitchFamily="34" charset="0"/>
                <a:ea typeface="Calibri" panose="020F0502020204030204" pitchFamily="34" charset="0"/>
              </a:rPr>
              <a:t>REDCap</a:t>
            </a:r>
            <a:r>
              <a:rPr lang="en-US" sz="1800" spc="-5" dirty="0">
                <a:effectLst/>
                <a:latin typeface="Calibri" panose="020F0502020204030204" pitchFamily="34" charset="0"/>
                <a:ea typeface="Calibri" panose="020F0502020204030204" pitchFamily="34" charset="0"/>
              </a:rPr>
              <a:t> Shared Library</a:t>
            </a:r>
          </a:p>
          <a:p>
            <a:pPr marL="742950" marR="0" lvl="1" indent="-285750">
              <a:spcBef>
                <a:spcPts val="100"/>
              </a:spcBef>
              <a:spcAft>
                <a:spcPts val="0"/>
              </a:spcAft>
              <a:buSzPts val="1100"/>
              <a:buFont typeface="Wingdings" panose="05000000000000000000" pitchFamily="2" charset="2"/>
              <a:buChar char="v"/>
              <a:tabLst>
                <a:tab pos="989330" algn="l"/>
              </a:tabLst>
            </a:pPr>
            <a:r>
              <a:rPr lang="en-US" sz="1600" spc="-5" dirty="0">
                <a:latin typeface="Calibri" panose="020F0502020204030204" pitchFamily="34" charset="0"/>
              </a:rPr>
              <a:t>pre-created forms (e.g., PROMIS, </a:t>
            </a:r>
            <a:r>
              <a:rPr lang="en-US" sz="1600" spc="-5" dirty="0" err="1">
                <a:latin typeface="Calibri" panose="020F0502020204030204" pitchFamily="34" charset="0"/>
              </a:rPr>
              <a:t>etc</a:t>
            </a:r>
            <a:r>
              <a:rPr lang="en-US" sz="1600" spc="-5" dirty="0">
                <a:latin typeface="Calibri" panose="020F0502020204030204" pitchFamily="34" charset="0"/>
              </a:rPr>
              <a:t>)</a:t>
            </a:r>
          </a:p>
          <a:p>
            <a:pPr marL="742950" marR="0" lvl="1" indent="-285750">
              <a:spcBef>
                <a:spcPts val="100"/>
              </a:spcBef>
              <a:spcAft>
                <a:spcPts val="0"/>
              </a:spcAft>
              <a:buSzPts val="1100"/>
              <a:buFont typeface="Wingdings" panose="05000000000000000000" pitchFamily="2" charset="2"/>
              <a:buChar char="v"/>
              <a:tabLst>
                <a:tab pos="989330" algn="l"/>
              </a:tabLst>
            </a:pPr>
            <a:r>
              <a:rPr lang="en-US" sz="1600" spc="-5" dirty="0" err="1">
                <a:latin typeface="Calibri" panose="020F0502020204030204" pitchFamily="34" charset="0"/>
              </a:rPr>
              <a:t>REDCap</a:t>
            </a:r>
            <a:r>
              <a:rPr lang="en-US" sz="1600" spc="-5" dirty="0">
                <a:latin typeface="Calibri" panose="020F0502020204030204" pitchFamily="34" charset="0"/>
              </a:rPr>
              <a:t> Shared Library is a global repository of data collection instruments that can be downloaded and used in your </a:t>
            </a:r>
            <a:r>
              <a:rPr lang="en-US" sz="1600" spc="-5" dirty="0" err="1">
                <a:latin typeface="Calibri" panose="020F0502020204030204" pitchFamily="34" charset="0"/>
              </a:rPr>
              <a:t>REDCap</a:t>
            </a:r>
            <a:r>
              <a:rPr lang="en-US" sz="1600" spc="-5" dirty="0">
                <a:latin typeface="Calibri" panose="020F0502020204030204" pitchFamily="34" charset="0"/>
              </a:rPr>
              <a:t> projects. </a:t>
            </a:r>
          </a:p>
          <a:p>
            <a:pPr marL="285750" marR="0" lvl="0" indent="-285750">
              <a:spcBef>
                <a:spcPts val="95"/>
              </a:spcBef>
              <a:spcAft>
                <a:spcPts val="0"/>
              </a:spcAft>
              <a:buSzPts val="1100"/>
              <a:buFont typeface="Wingdings" panose="05000000000000000000" pitchFamily="2" charset="2"/>
              <a:buChar char="Ø"/>
              <a:tabLst>
                <a:tab pos="989330" algn="l"/>
              </a:tabLst>
            </a:pPr>
            <a:r>
              <a:rPr lang="en-US" sz="1800" spc="-5" dirty="0">
                <a:effectLst/>
                <a:latin typeface="Calibri" panose="020F0502020204030204" pitchFamily="34" charset="0"/>
                <a:ea typeface="Calibri" panose="020F0502020204030204" pitchFamily="34" charset="0"/>
              </a:rPr>
              <a:t>Zip file</a:t>
            </a:r>
          </a:p>
          <a:p>
            <a:pPr marL="742950" lvl="1" indent="-285750">
              <a:spcBef>
                <a:spcPts val="100"/>
              </a:spcBef>
              <a:spcAft>
                <a:spcPts val="0"/>
              </a:spcAft>
              <a:buSzPts val="1100"/>
              <a:buFont typeface="Wingdings" panose="05000000000000000000" pitchFamily="2" charset="2"/>
              <a:buChar char="v"/>
              <a:tabLst>
                <a:tab pos="989330" algn="l"/>
              </a:tabLst>
            </a:pPr>
            <a:r>
              <a:rPr lang="en-US" sz="1600" spc="-5" dirty="0">
                <a:latin typeface="Calibri" panose="020F0502020204030204" pitchFamily="34" charset="0"/>
              </a:rPr>
              <a:t>copy a form from one project to another</a:t>
            </a:r>
          </a:p>
          <a:p>
            <a:pPr marL="742950" lvl="1" indent="-285750">
              <a:spcBef>
                <a:spcPts val="100"/>
              </a:spcBef>
              <a:spcAft>
                <a:spcPts val="0"/>
              </a:spcAft>
              <a:buSzPts val="1100"/>
              <a:buFont typeface="Wingdings" panose="05000000000000000000" pitchFamily="2" charset="2"/>
              <a:buChar char="v"/>
              <a:tabLst>
                <a:tab pos="989330" algn="l"/>
              </a:tabLst>
            </a:pPr>
            <a:r>
              <a:rPr lang="en-US" sz="1600" spc="-5" dirty="0">
                <a:latin typeface="Calibri" panose="020F0502020204030204" pitchFamily="34" charset="0"/>
              </a:rPr>
              <a:t>From another </a:t>
            </a:r>
            <a:r>
              <a:rPr lang="en-US" sz="1600" spc="-5" dirty="0" err="1">
                <a:latin typeface="Calibri" panose="020F0502020204030204" pitchFamily="34" charset="0"/>
              </a:rPr>
              <a:t>REDCap</a:t>
            </a:r>
            <a:endParaRPr lang="en-US" sz="1600" spc="-5" dirty="0">
              <a:latin typeface="Calibri" panose="020F0502020204030204" pitchFamily="34" charset="0"/>
            </a:endParaRPr>
          </a:p>
        </p:txBody>
      </p:sp>
      <p:sp>
        <p:nvSpPr>
          <p:cNvPr id="13" name="TextBox 12">
            <a:extLst>
              <a:ext uri="{FF2B5EF4-FFF2-40B4-BE49-F238E27FC236}">
                <a16:creationId xmlns:a16="http://schemas.microsoft.com/office/drawing/2014/main" id="{357C445B-584A-4EE7-B577-B064D0C21319}"/>
              </a:ext>
            </a:extLst>
          </p:cNvPr>
          <p:cNvSpPr txBox="1"/>
          <p:nvPr/>
        </p:nvSpPr>
        <p:spPr>
          <a:xfrm>
            <a:off x="606798" y="1567630"/>
            <a:ext cx="6748743"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Options for instrument creation</a:t>
            </a:r>
          </a:p>
        </p:txBody>
      </p:sp>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707850"/>
            <a:ext cx="8229600" cy="606029"/>
          </a:xfrm>
        </p:spPr>
        <p:txBody>
          <a:bodyPr/>
          <a:lstStyle/>
          <a:p>
            <a:r>
              <a:rPr lang="en-US" dirty="0"/>
              <a:t>Building Your First Instrument</a:t>
            </a:r>
          </a:p>
        </p:txBody>
      </p:sp>
    </p:spTree>
    <p:extLst>
      <p:ext uri="{BB962C8B-B14F-4D97-AF65-F5344CB8AC3E}">
        <p14:creationId xmlns:p14="http://schemas.microsoft.com/office/powerpoint/2010/main" val="194294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707850"/>
            <a:ext cx="8229600" cy="606029"/>
          </a:xfrm>
        </p:spPr>
        <p:txBody>
          <a:bodyPr/>
          <a:lstStyle/>
          <a:p>
            <a:r>
              <a:rPr lang="en-US"/>
              <a:t>Building Your First Instrument</a:t>
            </a:r>
            <a:endParaRPr lang="en-US" dirty="0"/>
          </a:p>
        </p:txBody>
      </p:sp>
      <p:pic>
        <p:nvPicPr>
          <p:cNvPr id="3" name="Picture 2">
            <a:extLst>
              <a:ext uri="{FF2B5EF4-FFF2-40B4-BE49-F238E27FC236}">
                <a16:creationId xmlns:a16="http://schemas.microsoft.com/office/drawing/2014/main" id="{ACC969EF-4E51-4315-AB2A-A7830318DA17}"/>
              </a:ext>
            </a:extLst>
          </p:cNvPr>
          <p:cNvPicPr>
            <a:picLocks noChangeAspect="1"/>
          </p:cNvPicPr>
          <p:nvPr/>
        </p:nvPicPr>
        <p:blipFill>
          <a:blip r:embed="rId3"/>
          <a:stretch>
            <a:fillRect/>
          </a:stretch>
        </p:blipFill>
        <p:spPr>
          <a:xfrm>
            <a:off x="594416" y="1313879"/>
            <a:ext cx="7467096" cy="3824305"/>
          </a:xfrm>
          <a:prstGeom prst="rect">
            <a:avLst/>
          </a:prstGeom>
        </p:spPr>
      </p:pic>
    </p:spTree>
    <p:extLst>
      <p:ext uri="{BB962C8B-B14F-4D97-AF65-F5344CB8AC3E}">
        <p14:creationId xmlns:p14="http://schemas.microsoft.com/office/powerpoint/2010/main" val="327323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568890"/>
            <a:ext cx="8229600" cy="606029"/>
          </a:xfrm>
        </p:spPr>
        <p:txBody>
          <a:bodyPr/>
          <a:lstStyle/>
          <a:p>
            <a:r>
              <a:rPr lang="en-US" sz="2400" dirty="0"/>
              <a:t>Building Your First Instrument</a:t>
            </a:r>
          </a:p>
        </p:txBody>
      </p:sp>
      <p:pic>
        <p:nvPicPr>
          <p:cNvPr id="2" name="Picture 1">
            <a:extLst>
              <a:ext uri="{FF2B5EF4-FFF2-40B4-BE49-F238E27FC236}">
                <a16:creationId xmlns:a16="http://schemas.microsoft.com/office/drawing/2014/main" id="{E3308227-DB6C-444D-B5E2-7645B4A62C02}"/>
              </a:ext>
            </a:extLst>
          </p:cNvPr>
          <p:cNvPicPr>
            <a:picLocks noChangeAspect="1"/>
          </p:cNvPicPr>
          <p:nvPr/>
        </p:nvPicPr>
        <p:blipFill>
          <a:blip r:embed="rId3"/>
          <a:stretch>
            <a:fillRect/>
          </a:stretch>
        </p:blipFill>
        <p:spPr>
          <a:xfrm>
            <a:off x="887505" y="1174919"/>
            <a:ext cx="7496735" cy="3968581"/>
          </a:xfrm>
          <a:prstGeom prst="rect">
            <a:avLst/>
          </a:prstGeom>
        </p:spPr>
      </p:pic>
    </p:spTree>
    <p:extLst>
      <p:ext uri="{BB962C8B-B14F-4D97-AF65-F5344CB8AC3E}">
        <p14:creationId xmlns:p14="http://schemas.microsoft.com/office/powerpoint/2010/main" val="55409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568890"/>
            <a:ext cx="8229600" cy="606029"/>
          </a:xfrm>
        </p:spPr>
        <p:txBody>
          <a:bodyPr/>
          <a:lstStyle/>
          <a:p>
            <a:r>
              <a:rPr lang="en-US" sz="2400" dirty="0"/>
              <a:t>Building Your First Instrument</a:t>
            </a:r>
          </a:p>
        </p:txBody>
      </p:sp>
      <p:pic>
        <p:nvPicPr>
          <p:cNvPr id="3" name="Picture 2">
            <a:extLst>
              <a:ext uri="{FF2B5EF4-FFF2-40B4-BE49-F238E27FC236}">
                <a16:creationId xmlns:a16="http://schemas.microsoft.com/office/drawing/2014/main" id="{B51CA6B7-F479-412A-9897-57C538FA2CFF}"/>
              </a:ext>
            </a:extLst>
          </p:cNvPr>
          <p:cNvPicPr>
            <a:picLocks noChangeAspect="1"/>
          </p:cNvPicPr>
          <p:nvPr/>
        </p:nvPicPr>
        <p:blipFill>
          <a:blip r:embed="rId3"/>
          <a:stretch>
            <a:fillRect/>
          </a:stretch>
        </p:blipFill>
        <p:spPr>
          <a:xfrm>
            <a:off x="1002183" y="1071295"/>
            <a:ext cx="7469464" cy="4112565"/>
          </a:xfrm>
          <a:prstGeom prst="rect">
            <a:avLst/>
          </a:prstGeom>
        </p:spPr>
      </p:pic>
    </p:spTree>
    <p:extLst>
      <p:ext uri="{BB962C8B-B14F-4D97-AF65-F5344CB8AC3E}">
        <p14:creationId xmlns:p14="http://schemas.microsoft.com/office/powerpoint/2010/main" val="329596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568890"/>
            <a:ext cx="8229600" cy="606029"/>
          </a:xfrm>
        </p:spPr>
        <p:txBody>
          <a:bodyPr/>
          <a:lstStyle/>
          <a:p>
            <a:r>
              <a:rPr lang="en-US" sz="2400" dirty="0"/>
              <a:t>Building Your First Instrument</a:t>
            </a:r>
          </a:p>
        </p:txBody>
      </p:sp>
      <p:pic>
        <p:nvPicPr>
          <p:cNvPr id="4" name="Picture 3">
            <a:extLst>
              <a:ext uri="{FF2B5EF4-FFF2-40B4-BE49-F238E27FC236}">
                <a16:creationId xmlns:a16="http://schemas.microsoft.com/office/drawing/2014/main" id="{748124F6-C786-4AC4-975C-526CF3D7E9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559" y="1795138"/>
            <a:ext cx="4259097" cy="2696186"/>
          </a:xfrm>
          <a:prstGeom prst="rect">
            <a:avLst/>
          </a:prstGeom>
          <a:noFill/>
          <a:ln>
            <a:noFill/>
          </a:ln>
        </p:spPr>
      </p:pic>
      <p:pic>
        <p:nvPicPr>
          <p:cNvPr id="6" name="Picture 5">
            <a:extLst>
              <a:ext uri="{FF2B5EF4-FFF2-40B4-BE49-F238E27FC236}">
                <a16:creationId xmlns:a16="http://schemas.microsoft.com/office/drawing/2014/main" id="{112B2B23-FFAE-4036-818D-01382B5703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24562" y="2437640"/>
            <a:ext cx="4619438" cy="1973002"/>
          </a:xfrm>
          <a:prstGeom prst="rect">
            <a:avLst/>
          </a:prstGeom>
          <a:noFill/>
          <a:ln>
            <a:noFill/>
          </a:ln>
        </p:spPr>
      </p:pic>
      <p:sp>
        <p:nvSpPr>
          <p:cNvPr id="2" name="TextBox 1">
            <a:extLst>
              <a:ext uri="{FF2B5EF4-FFF2-40B4-BE49-F238E27FC236}">
                <a16:creationId xmlns:a16="http://schemas.microsoft.com/office/drawing/2014/main" id="{CD8CEB9A-154D-42B5-A8FD-35CD640707DA}"/>
              </a:ext>
            </a:extLst>
          </p:cNvPr>
          <p:cNvSpPr txBox="1"/>
          <p:nvPr/>
        </p:nvSpPr>
        <p:spPr>
          <a:xfrm>
            <a:off x="558053" y="1297641"/>
            <a:ext cx="7516906" cy="369332"/>
          </a:xfrm>
          <a:prstGeom prst="rect">
            <a:avLst/>
          </a:prstGeom>
          <a:noFill/>
        </p:spPr>
        <p:txBody>
          <a:bodyPr wrap="square" rtlCol="0">
            <a:spAutoFit/>
          </a:bodyPr>
          <a:lstStyle/>
          <a:p>
            <a:r>
              <a:rPr lang="en-US" sz="1800" dirty="0"/>
              <a:t>- Reposition fields on the form using Embedding Field with Action Tags</a:t>
            </a:r>
          </a:p>
        </p:txBody>
      </p:sp>
    </p:spTree>
    <p:extLst>
      <p:ext uri="{BB962C8B-B14F-4D97-AF65-F5344CB8AC3E}">
        <p14:creationId xmlns:p14="http://schemas.microsoft.com/office/powerpoint/2010/main" val="254622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568890"/>
            <a:ext cx="8229600" cy="606029"/>
          </a:xfrm>
        </p:spPr>
        <p:txBody>
          <a:bodyPr/>
          <a:lstStyle/>
          <a:p>
            <a:r>
              <a:rPr lang="en-US" sz="2400"/>
              <a:t>Building Your First Instrument</a:t>
            </a:r>
            <a:endParaRPr lang="en-US" sz="2400" dirty="0"/>
          </a:p>
        </p:txBody>
      </p:sp>
      <p:sp>
        <p:nvSpPr>
          <p:cNvPr id="2" name="TextBox 1">
            <a:extLst>
              <a:ext uri="{FF2B5EF4-FFF2-40B4-BE49-F238E27FC236}">
                <a16:creationId xmlns:a16="http://schemas.microsoft.com/office/drawing/2014/main" id="{CD8CEB9A-154D-42B5-A8FD-35CD640707DA}"/>
              </a:ext>
            </a:extLst>
          </p:cNvPr>
          <p:cNvSpPr txBox="1"/>
          <p:nvPr/>
        </p:nvSpPr>
        <p:spPr>
          <a:xfrm>
            <a:off x="558053" y="1297639"/>
            <a:ext cx="2155886" cy="1200329"/>
          </a:xfrm>
          <a:prstGeom prst="rect">
            <a:avLst/>
          </a:prstGeom>
          <a:noFill/>
        </p:spPr>
        <p:txBody>
          <a:bodyPr wrap="square" rtlCol="0">
            <a:spAutoFit/>
          </a:bodyPr>
          <a:lstStyle/>
          <a:p>
            <a:r>
              <a:rPr lang="en-US" sz="1800" dirty="0"/>
              <a:t>- Reposition fields on the form using Embedding Field with Action Tags</a:t>
            </a:r>
          </a:p>
        </p:txBody>
      </p:sp>
      <p:pic>
        <p:nvPicPr>
          <p:cNvPr id="7" name="Picture 6">
            <a:extLst>
              <a:ext uri="{FF2B5EF4-FFF2-40B4-BE49-F238E27FC236}">
                <a16:creationId xmlns:a16="http://schemas.microsoft.com/office/drawing/2014/main" id="{723C4C83-D805-4E77-94B0-4DD4910244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0054" y="1316031"/>
            <a:ext cx="5194916" cy="3471870"/>
          </a:xfrm>
          <a:prstGeom prst="rect">
            <a:avLst/>
          </a:prstGeom>
          <a:noFill/>
          <a:ln>
            <a:noFill/>
          </a:ln>
        </p:spPr>
      </p:pic>
    </p:spTree>
    <p:extLst>
      <p:ext uri="{BB962C8B-B14F-4D97-AF65-F5344CB8AC3E}">
        <p14:creationId xmlns:p14="http://schemas.microsoft.com/office/powerpoint/2010/main" val="384268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457200" y="568890"/>
            <a:ext cx="8229600" cy="606029"/>
          </a:xfrm>
        </p:spPr>
        <p:txBody>
          <a:bodyPr/>
          <a:lstStyle/>
          <a:p>
            <a:r>
              <a:rPr lang="en-US" sz="2400"/>
              <a:t>Building Your First Instrument</a:t>
            </a:r>
            <a:endParaRPr lang="en-US" sz="2400" dirty="0"/>
          </a:p>
        </p:txBody>
      </p:sp>
      <p:sp>
        <p:nvSpPr>
          <p:cNvPr id="2" name="TextBox 1">
            <a:extLst>
              <a:ext uri="{FF2B5EF4-FFF2-40B4-BE49-F238E27FC236}">
                <a16:creationId xmlns:a16="http://schemas.microsoft.com/office/drawing/2014/main" id="{CD8CEB9A-154D-42B5-A8FD-35CD640707DA}"/>
              </a:ext>
            </a:extLst>
          </p:cNvPr>
          <p:cNvSpPr txBox="1"/>
          <p:nvPr/>
        </p:nvSpPr>
        <p:spPr>
          <a:xfrm>
            <a:off x="1604127" y="2094996"/>
            <a:ext cx="5264846" cy="923330"/>
          </a:xfrm>
          <a:prstGeom prst="rect">
            <a:avLst/>
          </a:prstGeom>
          <a:noFill/>
        </p:spPr>
        <p:txBody>
          <a:bodyPr wrap="square" rtlCol="0">
            <a:spAutoFit/>
          </a:bodyPr>
          <a:lstStyle/>
          <a:p>
            <a:pPr marL="285750" indent="-285750">
              <a:buFont typeface="Wingdings" panose="05000000000000000000" pitchFamily="2" charset="2"/>
              <a:buChar char="Ø"/>
            </a:pPr>
            <a:r>
              <a:rPr lang="en-US" sz="1800" dirty="0"/>
              <a:t>Piping</a:t>
            </a:r>
          </a:p>
          <a:p>
            <a:endParaRPr lang="en-US" sz="1800" dirty="0"/>
          </a:p>
          <a:p>
            <a:pPr marL="285750" indent="-285750">
              <a:buFont typeface="Wingdings" panose="05000000000000000000" pitchFamily="2" charset="2"/>
              <a:buChar char="Ø"/>
            </a:pPr>
            <a:r>
              <a:rPr lang="en-US" sz="1800" dirty="0"/>
              <a:t>Calculated Fields</a:t>
            </a:r>
          </a:p>
        </p:txBody>
      </p:sp>
    </p:spTree>
    <p:extLst>
      <p:ext uri="{BB962C8B-B14F-4D97-AF65-F5344CB8AC3E}">
        <p14:creationId xmlns:p14="http://schemas.microsoft.com/office/powerpoint/2010/main" val="425134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wrap="square" anchor="ctr">
            <a:normAutofit/>
          </a:bodyPr>
          <a:lstStyle/>
          <a:p>
            <a:r>
              <a:rPr lang="en-US" dirty="0"/>
              <a:t>Introduction</a:t>
            </a:r>
          </a:p>
        </p:txBody>
      </p:sp>
      <p:sp>
        <p:nvSpPr>
          <p:cNvPr id="6" name="TextBox 5">
            <a:extLst>
              <a:ext uri="{FF2B5EF4-FFF2-40B4-BE49-F238E27FC236}">
                <a16:creationId xmlns:a16="http://schemas.microsoft.com/office/drawing/2014/main" id="{71CB1795-67D6-46ED-B5F0-3865EBBB03BD}"/>
              </a:ext>
            </a:extLst>
          </p:cNvPr>
          <p:cNvSpPr txBox="1"/>
          <p:nvPr/>
        </p:nvSpPr>
        <p:spPr>
          <a:xfrm>
            <a:off x="687481" y="1546260"/>
            <a:ext cx="8093551" cy="3724096"/>
          </a:xfrm>
          <a:prstGeom prst="rect">
            <a:avLst/>
          </a:prstGeom>
          <a:noFill/>
        </p:spPr>
        <p:txBody>
          <a:bodyPr wrap="square">
            <a:spAutoFit/>
          </a:bodyPr>
          <a:lstStyle/>
          <a:p>
            <a:r>
              <a:rPr lang="en-US" sz="2400" dirty="0" err="1">
                <a:effectLst/>
                <a:latin typeface="Calibri" panose="020F0502020204030204" pitchFamily="34" charset="0"/>
                <a:ea typeface="Calibri" panose="020F0502020204030204" pitchFamily="34" charset="0"/>
              </a:rPr>
              <a:t>REDCap</a:t>
            </a:r>
            <a:r>
              <a:rPr lang="en-US" sz="2400" dirty="0">
                <a:effectLst/>
                <a:latin typeface="Calibri" panose="020F0502020204030204" pitchFamily="34" charset="0"/>
                <a:ea typeface="Calibri" panose="020F0502020204030204" pitchFamily="34" charset="0"/>
              </a:rPr>
              <a:t> is a secure web application for building and managing online surveys and databases. </a:t>
            </a:r>
          </a:p>
          <a:p>
            <a:endParaRPr lang="en-US" sz="1400" dirty="0">
              <a:effectLst/>
              <a:latin typeface="Calibri" panose="020F0502020204030204" pitchFamily="34" charset="0"/>
              <a:ea typeface="Calibri" panose="020F0502020204030204" pitchFamily="34" charset="0"/>
            </a:endParaRPr>
          </a:p>
          <a:p>
            <a:pPr marL="800100" lvl="1" indent="-342900">
              <a:lnSpc>
                <a:spcPct val="150000"/>
              </a:lnSpc>
              <a:buFont typeface="Wingdings" panose="05000000000000000000" pitchFamily="2" charset="2"/>
              <a:buChar char="v"/>
            </a:pPr>
            <a:r>
              <a:rPr lang="en-US" sz="2000" dirty="0">
                <a:latin typeface="Calibri" panose="020F0502020204030204" pitchFamily="34" charset="0"/>
              </a:rPr>
              <a:t>Developed at Vanderbilt in 2004; NIH grant support</a:t>
            </a: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C</a:t>
            </a:r>
            <a:r>
              <a:rPr lang="en-US" sz="2000" dirty="0">
                <a:effectLst/>
                <a:latin typeface="Calibri" panose="020F0502020204030204" pitchFamily="34" charset="0"/>
                <a:ea typeface="Calibri" panose="020F0502020204030204" pitchFamily="34" charset="0"/>
              </a:rPr>
              <a:t>ollect virtually any type of data in any environment </a:t>
            </a: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C</a:t>
            </a:r>
            <a:r>
              <a:rPr lang="en-US" sz="2000" dirty="0">
                <a:effectLst/>
                <a:latin typeface="Calibri" panose="020F0502020204030204" pitchFamily="34" charset="0"/>
                <a:ea typeface="Calibri" panose="020F0502020204030204" pitchFamily="34" charset="0"/>
              </a:rPr>
              <a:t>ompliance with 21 CFR Part 11, FISMA, HIPAA</a:t>
            </a: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S</a:t>
            </a:r>
            <a:r>
              <a:rPr lang="en-US" sz="2000" dirty="0">
                <a:effectLst/>
                <a:latin typeface="Calibri" panose="020F0502020204030204" pitchFamily="34" charset="0"/>
                <a:ea typeface="Calibri" panose="020F0502020204030204" pitchFamily="34" charset="0"/>
              </a:rPr>
              <a:t>upport online and offline data capture for </a:t>
            </a:r>
            <a:r>
              <a:rPr lang="en-US" sz="2000">
                <a:effectLst/>
                <a:latin typeface="Calibri" panose="020F0502020204030204" pitchFamily="34" charset="0"/>
                <a:ea typeface="Calibri" panose="020F0502020204030204" pitchFamily="34" charset="0"/>
              </a:rPr>
              <a:t>research studies</a:t>
            </a:r>
            <a:endParaRPr lang="en-US" sz="2000" dirty="0">
              <a:latin typeface="Calibri" panose="020F0502020204030204" pitchFamily="34" charset="0"/>
            </a:endParaRPr>
          </a:p>
          <a:p>
            <a:pPr marL="800100" lvl="1" indent="-342900">
              <a:lnSpc>
                <a:spcPct val="150000"/>
              </a:lnSpc>
              <a:buFont typeface="Wingdings" panose="05000000000000000000" pitchFamily="2" charset="2"/>
              <a:buChar char="v"/>
            </a:pPr>
            <a:r>
              <a:rPr lang="en-US" sz="2000" dirty="0">
                <a:latin typeface="Calibri" panose="020F0502020204030204" pitchFamily="34" charset="0"/>
              </a:rPr>
              <a:t>Standard database platform in all 60 CTSA awarded institutions</a:t>
            </a:r>
          </a:p>
          <a:p>
            <a:pPr marL="342900" indent="-342900">
              <a:buFont typeface="Wingdings" panose="05000000000000000000" pitchFamily="2" charset="2"/>
              <a:buChar char="v"/>
            </a:pPr>
            <a:endParaRPr lang="en-US" dirty="0"/>
          </a:p>
        </p:txBody>
      </p:sp>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72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Data Collection and Project Management</a:t>
            </a:r>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90065" y="1975806"/>
            <a:ext cx="7496735" cy="1853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Control your data collection</a:t>
            </a:r>
          </a:p>
          <a:p>
            <a:pPr marL="45720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Project management</a:t>
            </a:r>
            <a:endParaRPr lang="en-US" sz="2400" kern="0" dirty="0">
              <a:latin typeface="Arial" charset="0"/>
            </a:endParaRPr>
          </a:p>
        </p:txBody>
      </p:sp>
    </p:spTree>
    <p:extLst>
      <p:ext uri="{BB962C8B-B14F-4D97-AF65-F5344CB8AC3E}">
        <p14:creationId xmlns:p14="http://schemas.microsoft.com/office/powerpoint/2010/main" val="393629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Data Collection and Project Management</a:t>
            </a:r>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Review Project Setup</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Project Settings</a:t>
            </a: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Optional Modules and Customization</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User Rights an</a:t>
            </a: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d Permissions</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Test your project thoroughly </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Move project to Production</a:t>
            </a:r>
          </a:p>
          <a:p>
            <a:pPr lvl="1">
              <a:buFont typeface="Wingdings" panose="05000000000000000000" pitchFamily="2" charset="2"/>
              <a:buChar char="§"/>
            </a:pPr>
            <a:r>
              <a:rPr lang="en-US" sz="2000" kern="0" dirty="0">
                <a:solidFill>
                  <a:srgbClr val="2E74B5"/>
                </a:solidFill>
                <a:latin typeface="Calibri Light" panose="020F0302020204030204" pitchFamily="34" charset="0"/>
                <a:cs typeface="Calibri" panose="020F0502020204030204" pitchFamily="34" charset="0"/>
              </a:rPr>
              <a:t>Development vs Production</a:t>
            </a:r>
            <a:endParaRPr lang="en-US" sz="2000" kern="0" dirty="0">
              <a:latin typeface="Arial" charset="0"/>
            </a:endParaRPr>
          </a:p>
        </p:txBody>
      </p:sp>
    </p:spTree>
    <p:extLst>
      <p:ext uri="{BB962C8B-B14F-4D97-AF65-F5344CB8AC3E}">
        <p14:creationId xmlns:p14="http://schemas.microsoft.com/office/powerpoint/2010/main" val="308959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Objectives</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Enable survey on existing data collection instrument</a:t>
            </a:r>
            <a:endPar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Survey settings</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Survey distribution</a:t>
            </a: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Define automated invitation and scheduling rules</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Survey reminders</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Save and return later</a:t>
            </a:r>
          </a:p>
        </p:txBody>
      </p:sp>
    </p:spTree>
    <p:extLst>
      <p:ext uri="{BB962C8B-B14F-4D97-AF65-F5344CB8AC3E}">
        <p14:creationId xmlns:p14="http://schemas.microsoft.com/office/powerpoint/2010/main" val="113496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286719" y="1692398"/>
            <a:ext cx="8857281" cy="305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Public Survey</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R="0" lvl="1">
              <a:lnSpc>
                <a:spcPct val="150000"/>
              </a:lnSpc>
              <a:spcBef>
                <a:spcPts val="5"/>
              </a:spcBef>
              <a:spcAft>
                <a:spcPts val="0"/>
              </a:spcAft>
              <a:buSzPts val="1100"/>
              <a:buFont typeface="Wingdings" panose="05000000000000000000" pitchFamily="2" charset="2"/>
              <a:buChar char="v"/>
              <a:tabLst>
                <a:tab pos="520700" algn="l"/>
                <a:tab pos="521335"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Generic survey link, same for all</a:t>
            </a:r>
            <a:r>
              <a:rPr lang="en-US" sz="1800" spc="-15" dirty="0">
                <a:effectLst/>
                <a:latin typeface="Calibri" panose="020F0502020204030204" pitchFamily="34" charset="0"/>
                <a:ea typeface="Symbol" panose="05050102010706020507" pitchFamily="18" charset="2"/>
                <a:cs typeface="Symbol" panose="05050102010706020507" pitchFamily="18" charset="2"/>
              </a:rPr>
              <a:t> </a:t>
            </a:r>
            <a:r>
              <a:rPr lang="en-US" sz="1800" dirty="0">
                <a:effectLst/>
                <a:latin typeface="Calibri" panose="020F0502020204030204" pitchFamily="34" charset="0"/>
                <a:ea typeface="Symbol" panose="05050102010706020507" pitchFamily="18" charset="2"/>
                <a:cs typeface="Symbol" panose="05050102010706020507" pitchFamily="18" charset="2"/>
              </a:rPr>
              <a:t>participants</a:t>
            </a:r>
          </a:p>
          <a:p>
            <a:pPr marR="0" lvl="1">
              <a:lnSpc>
                <a:spcPct val="150000"/>
              </a:lnSpc>
              <a:spcBef>
                <a:spcPts val="5"/>
              </a:spcBef>
              <a:spcAft>
                <a:spcPts val="0"/>
              </a:spcAft>
              <a:buSzPts val="1100"/>
              <a:buFont typeface="Wingdings" panose="05000000000000000000" pitchFamily="2" charset="2"/>
              <a:buChar char="v"/>
              <a:tabLst>
                <a:tab pos="520700" algn="l"/>
                <a:tab pos="521335"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Responses are anonymous </a:t>
            </a:r>
            <a:r>
              <a:rPr lang="en-US" sz="1800" i="1" dirty="0">
                <a:effectLst/>
                <a:latin typeface="Calibri" panose="020F0502020204030204" pitchFamily="34" charset="0"/>
                <a:ea typeface="Symbol" panose="05050102010706020507" pitchFamily="18" charset="2"/>
                <a:cs typeface="Symbol" panose="05050102010706020507" pitchFamily="18" charset="2"/>
              </a:rPr>
              <a:t>unless </a:t>
            </a:r>
            <a:r>
              <a:rPr lang="en-US" sz="1800" dirty="0">
                <a:effectLst/>
                <a:latin typeface="Calibri" panose="020F0502020204030204" pitchFamily="34" charset="0"/>
                <a:ea typeface="Symbol" panose="05050102010706020507" pitchFamily="18" charset="2"/>
                <a:cs typeface="Symbol" panose="05050102010706020507" pitchFamily="18" charset="2"/>
              </a:rPr>
              <a:t>the form collects email/other identifiable</a:t>
            </a:r>
            <a:r>
              <a:rPr lang="en-US" sz="1800" spc="-30" dirty="0">
                <a:effectLst/>
                <a:latin typeface="Calibri" panose="020F0502020204030204" pitchFamily="34" charset="0"/>
                <a:ea typeface="Symbol" panose="05050102010706020507" pitchFamily="18" charset="2"/>
                <a:cs typeface="Symbol" panose="05050102010706020507" pitchFamily="18" charset="2"/>
              </a:rPr>
              <a:t> </a:t>
            </a:r>
            <a:r>
              <a:rPr lang="en-US" sz="1800" dirty="0">
                <a:effectLst/>
                <a:latin typeface="Calibri" panose="020F0502020204030204" pitchFamily="34" charset="0"/>
                <a:ea typeface="Symbol" panose="05050102010706020507" pitchFamily="18" charset="2"/>
                <a:cs typeface="Symbol" panose="05050102010706020507" pitchFamily="18" charset="2"/>
              </a:rPr>
              <a:t>data</a:t>
            </a:r>
          </a:p>
          <a:p>
            <a:pPr marR="0" lvl="1">
              <a:lnSpc>
                <a:spcPct val="150000"/>
              </a:lnSpc>
              <a:spcBef>
                <a:spcPts val="0"/>
              </a:spcBef>
              <a:spcAft>
                <a:spcPts val="0"/>
              </a:spcAft>
              <a:buSzPts val="1100"/>
              <a:buFont typeface="Wingdings" panose="05000000000000000000" pitchFamily="2" charset="2"/>
              <a:buChar char="v"/>
              <a:tabLst>
                <a:tab pos="520700" algn="l"/>
                <a:tab pos="521335"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Only one Public Survey link per</a:t>
            </a:r>
            <a:r>
              <a:rPr lang="en-US" sz="1800" spc="-20" dirty="0">
                <a:effectLst/>
                <a:latin typeface="Calibri" panose="020F0502020204030204" pitchFamily="34" charset="0"/>
                <a:ea typeface="Symbol" panose="05050102010706020507" pitchFamily="18" charset="2"/>
                <a:cs typeface="Symbol" panose="05050102010706020507" pitchFamily="18" charset="2"/>
              </a:rPr>
              <a:t> </a:t>
            </a:r>
            <a:r>
              <a:rPr lang="en-US" sz="1800" dirty="0">
                <a:effectLst/>
                <a:latin typeface="Calibri" panose="020F0502020204030204" pitchFamily="34" charset="0"/>
                <a:ea typeface="Symbol" panose="05050102010706020507" pitchFamily="18" charset="2"/>
                <a:cs typeface="Symbol" panose="05050102010706020507" pitchFamily="18" charset="2"/>
              </a:rPr>
              <a:t>project</a:t>
            </a:r>
          </a:p>
          <a:p>
            <a:pPr marR="0" lvl="1">
              <a:lnSpc>
                <a:spcPct val="150000"/>
              </a:lnSpc>
              <a:spcBef>
                <a:spcPts val="0"/>
              </a:spcBef>
              <a:spcAft>
                <a:spcPts val="0"/>
              </a:spcAft>
              <a:buSzPts val="1100"/>
              <a:buFont typeface="Wingdings" panose="05000000000000000000" pitchFamily="2" charset="2"/>
              <a:buChar char="v"/>
              <a:tabLst>
                <a:tab pos="520700" algn="l"/>
                <a:tab pos="521335"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All public survey responses create a new record/participant and are</a:t>
            </a:r>
            <a:r>
              <a:rPr lang="en-US" sz="1800" spc="-40" dirty="0">
                <a:effectLst/>
                <a:latin typeface="Calibri" panose="020F0502020204030204" pitchFamily="34" charset="0"/>
                <a:ea typeface="Symbol" panose="05050102010706020507" pitchFamily="18" charset="2"/>
                <a:cs typeface="Symbol" panose="05050102010706020507" pitchFamily="18" charset="2"/>
              </a:rPr>
              <a:t> </a:t>
            </a:r>
            <a:r>
              <a:rPr lang="en-US" sz="1800" dirty="0">
                <a:effectLst/>
                <a:latin typeface="Calibri" panose="020F0502020204030204" pitchFamily="34" charset="0"/>
                <a:ea typeface="Symbol" panose="05050102010706020507" pitchFamily="18" charset="2"/>
                <a:cs typeface="Symbol" panose="05050102010706020507" pitchFamily="18" charset="2"/>
              </a:rPr>
              <a:t>auto-numbered</a:t>
            </a:r>
          </a:p>
        </p:txBody>
      </p:sp>
    </p:spTree>
    <p:extLst>
      <p:ext uri="{BB962C8B-B14F-4D97-AF65-F5344CB8AC3E}">
        <p14:creationId xmlns:p14="http://schemas.microsoft.com/office/powerpoint/2010/main" val="201252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286719" y="1692398"/>
            <a:ext cx="8857281" cy="305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Survey Settings</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R="0" lvl="1">
              <a:lnSpc>
                <a:spcPct val="150000"/>
              </a:lnSpc>
              <a:spcBef>
                <a:spcPts val="5"/>
              </a:spcBef>
              <a:spcAft>
                <a:spcPts val="0"/>
              </a:spcAft>
              <a:buSzPts val="1100"/>
              <a:buFont typeface="Wingdings" panose="05000000000000000000" pitchFamily="2" charset="2"/>
              <a:buChar char="v"/>
              <a:tabLst>
                <a:tab pos="520700" algn="l"/>
                <a:tab pos="521335" algn="l"/>
              </a:tabLst>
            </a:pPr>
            <a:r>
              <a:rPr lang="en-US" sz="1800" dirty="0">
                <a:effectLst/>
                <a:latin typeface="Calibri" panose="020F0502020204030204" pitchFamily="34" charset="0"/>
                <a:ea typeface="Symbol" panose="05050102010706020507" pitchFamily="18" charset="2"/>
                <a:cs typeface="Symbol" panose="05050102010706020507" pitchFamily="18" charset="2"/>
              </a:rPr>
              <a:t>Customize survey design here</a:t>
            </a:r>
          </a:p>
          <a:p>
            <a:pPr lvl="2">
              <a:lnSpc>
                <a:spcPct val="150000"/>
              </a:lnSpc>
              <a:spcBef>
                <a:spcPts val="5"/>
              </a:spcBef>
              <a:spcAft>
                <a:spcPts val="0"/>
              </a:spcAft>
              <a:buSzPts val="1100"/>
              <a:buFont typeface="Wingdings" panose="05000000000000000000" pitchFamily="2" charset="2"/>
              <a:buChar char="§"/>
              <a:tabLst>
                <a:tab pos="520700" algn="l"/>
                <a:tab pos="521335" algn="l"/>
              </a:tabLst>
            </a:pPr>
            <a:r>
              <a:rPr lang="en-US" dirty="0">
                <a:effectLst/>
                <a:latin typeface="Calibri" panose="020F0502020204030204" pitchFamily="34" charset="0"/>
                <a:ea typeface="Symbol" panose="05050102010706020507" pitchFamily="18" charset="2"/>
                <a:cs typeface="Symbol" panose="05050102010706020507" pitchFamily="18" charset="2"/>
              </a:rPr>
              <a:t>Title, Instruction, Logo, Theme, Formatting</a:t>
            </a:r>
          </a:p>
          <a:p>
            <a:pPr lvl="2">
              <a:lnSpc>
                <a:spcPct val="150000"/>
              </a:lnSpc>
              <a:spcBef>
                <a:spcPts val="5"/>
              </a:spcBef>
              <a:spcAft>
                <a:spcPts val="0"/>
              </a:spcAft>
              <a:buSzPts val="1100"/>
              <a:buFont typeface="Wingdings" panose="05000000000000000000" pitchFamily="2" charset="2"/>
              <a:buChar char="§"/>
              <a:tabLst>
                <a:tab pos="520700" algn="l"/>
                <a:tab pos="521335" algn="l"/>
              </a:tabLst>
            </a:pPr>
            <a:r>
              <a:rPr lang="en-US" dirty="0">
                <a:effectLst/>
                <a:latin typeface="Calibri" panose="020F0502020204030204" pitchFamily="34" charset="0"/>
                <a:ea typeface="Symbol" panose="05050102010706020507" pitchFamily="18" charset="2"/>
                <a:cs typeface="Symbol" panose="05050102010706020507" pitchFamily="18" charset="2"/>
              </a:rPr>
              <a:t>Completion confirmation options (acknowledgement on screen, redirect, email etc.)</a:t>
            </a:r>
          </a:p>
          <a:p>
            <a:pPr lvl="2">
              <a:lnSpc>
                <a:spcPct val="150000"/>
              </a:lnSpc>
              <a:spcBef>
                <a:spcPts val="5"/>
              </a:spcBef>
              <a:spcAft>
                <a:spcPts val="0"/>
              </a:spcAft>
              <a:buSzPts val="1100"/>
              <a:buFont typeface="Wingdings" panose="05000000000000000000" pitchFamily="2" charset="2"/>
              <a:buChar char="§"/>
              <a:tabLst>
                <a:tab pos="520700" algn="l"/>
                <a:tab pos="521335" algn="l"/>
              </a:tabLst>
            </a:pPr>
            <a:r>
              <a:rPr lang="en-US" dirty="0">
                <a:effectLst/>
                <a:latin typeface="Calibri" panose="020F0502020204030204" pitchFamily="34" charset="0"/>
                <a:ea typeface="Symbol" panose="05050102010706020507" pitchFamily="18" charset="2"/>
                <a:cs typeface="Symbol" panose="05050102010706020507" pitchFamily="18" charset="2"/>
              </a:rPr>
              <a:t>Survey access and termination options</a:t>
            </a:r>
          </a:p>
        </p:txBody>
      </p:sp>
    </p:spTree>
    <p:extLst>
      <p:ext uri="{BB962C8B-B14F-4D97-AF65-F5344CB8AC3E}">
        <p14:creationId xmlns:p14="http://schemas.microsoft.com/office/powerpoint/2010/main" val="3697110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pic>
        <p:nvPicPr>
          <p:cNvPr id="3074" name="image2.png">
            <a:extLst>
              <a:ext uri="{FF2B5EF4-FFF2-40B4-BE49-F238E27FC236}">
                <a16:creationId xmlns:a16="http://schemas.microsoft.com/office/drawing/2014/main" id="{3C4AC0FE-42EF-4868-904A-BF0962171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2796791"/>
            <a:ext cx="4406044" cy="1212504"/>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3.png">
            <a:extLst>
              <a:ext uri="{FF2B5EF4-FFF2-40B4-BE49-F238E27FC236}">
                <a16:creationId xmlns:a16="http://schemas.microsoft.com/office/drawing/2014/main" id="{F83BDFFE-2D17-4358-B9AF-DB92A064D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845" y="2796791"/>
            <a:ext cx="4272931" cy="1202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8D6BD0A2-2520-4C13-837D-0D61E85455AF}"/>
              </a:ext>
            </a:extLst>
          </p:cNvPr>
          <p:cNvSpPr>
            <a:spLocks noChangeArrowheads="1"/>
          </p:cNvSpPr>
          <p:nvPr/>
        </p:nvSpPr>
        <p:spPr bwMode="auto">
          <a:xfrm>
            <a:off x="152400" y="61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6AE4C4E-30D2-45D8-B41D-87C976975D4E}"/>
              </a:ext>
            </a:extLst>
          </p:cNvPr>
          <p:cNvSpPr txBox="1"/>
          <p:nvPr/>
        </p:nvSpPr>
        <p:spPr>
          <a:xfrm>
            <a:off x="1768098" y="1922597"/>
            <a:ext cx="5912603" cy="461665"/>
          </a:xfrm>
          <a:prstGeom prst="rect">
            <a:avLst/>
          </a:prstGeom>
          <a:noFill/>
        </p:spPr>
        <p:txBody>
          <a:bodyPr wrap="square">
            <a:spAutoFit/>
          </a:body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Default style vs Enhance style</a:t>
            </a:r>
          </a:p>
        </p:txBody>
      </p:sp>
    </p:spTree>
    <p:extLst>
      <p:ext uri="{BB962C8B-B14F-4D97-AF65-F5344CB8AC3E}">
        <p14:creationId xmlns:p14="http://schemas.microsoft.com/office/powerpoint/2010/main" val="181451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More</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Using STOP action</a:t>
            </a:r>
            <a:endPar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Survey Notifications (for team)</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Survey Queue (for multiple survey forms)</a:t>
            </a: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Survey Participant List</a:t>
            </a:r>
          </a:p>
        </p:txBody>
      </p:sp>
    </p:spTree>
    <p:extLst>
      <p:ext uri="{BB962C8B-B14F-4D97-AF65-F5344CB8AC3E}">
        <p14:creationId xmlns:p14="http://schemas.microsoft.com/office/powerpoint/2010/main" val="239912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Enable Survey to Collect Data</a:t>
            </a:r>
          </a:p>
        </p:txBody>
      </p:sp>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099235" y="1353258"/>
            <a:ext cx="5073472" cy="449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Multiple Survey per Project</a:t>
            </a:r>
            <a:endPar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697A5C8-97C2-47EC-8B50-22B2211EA2E0}"/>
              </a:ext>
            </a:extLst>
          </p:cNvPr>
          <p:cNvPicPr>
            <a:picLocks noChangeAspect="1" noChangeArrowheads="1"/>
          </p:cNvPicPr>
          <p:nvPr/>
        </p:nvPicPr>
        <p:blipFill>
          <a:blip r:embed="rId3" cstate="print"/>
          <a:srcRect l="17696" t="19351" r="18159" b="22829"/>
          <a:stretch>
            <a:fillRect/>
          </a:stretch>
        </p:blipFill>
        <p:spPr bwMode="auto">
          <a:xfrm>
            <a:off x="981111" y="1950667"/>
            <a:ext cx="6062802" cy="3074097"/>
          </a:xfrm>
          <a:prstGeom prst="rect">
            <a:avLst/>
          </a:prstGeom>
          <a:noFill/>
          <a:ln w="9525">
            <a:noFill/>
            <a:miter lim="800000"/>
            <a:headEnd/>
            <a:tailEnd/>
          </a:ln>
        </p:spPr>
      </p:pic>
    </p:spTree>
    <p:extLst>
      <p:ext uri="{BB962C8B-B14F-4D97-AF65-F5344CB8AC3E}">
        <p14:creationId xmlns:p14="http://schemas.microsoft.com/office/powerpoint/2010/main" val="869407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Data Export and Reporting</a:t>
            </a:r>
          </a:p>
        </p:txBody>
      </p:sp>
      <p:pic>
        <p:nvPicPr>
          <p:cNvPr id="3" name="Picture 2">
            <a:extLst>
              <a:ext uri="{FF2B5EF4-FFF2-40B4-BE49-F238E27FC236}">
                <a16:creationId xmlns:a16="http://schemas.microsoft.com/office/drawing/2014/main" id="{F872862F-E1CA-47C3-9373-B4AD2B562FED}"/>
              </a:ext>
            </a:extLst>
          </p:cNvPr>
          <p:cNvPicPr>
            <a:picLocks noChangeAspect="1"/>
          </p:cNvPicPr>
          <p:nvPr/>
        </p:nvPicPr>
        <p:blipFill>
          <a:blip r:embed="rId3"/>
          <a:stretch>
            <a:fillRect/>
          </a:stretch>
        </p:blipFill>
        <p:spPr>
          <a:xfrm>
            <a:off x="728421" y="1466250"/>
            <a:ext cx="6788257" cy="3677250"/>
          </a:xfrm>
          <a:prstGeom prst="rect">
            <a:avLst/>
          </a:prstGeom>
        </p:spPr>
      </p:pic>
    </p:spTree>
    <p:extLst>
      <p:ext uri="{BB962C8B-B14F-4D97-AF65-F5344CB8AC3E}">
        <p14:creationId xmlns:p14="http://schemas.microsoft.com/office/powerpoint/2010/main" val="187991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Data Export and Reporting</a:t>
            </a:r>
          </a:p>
        </p:txBody>
      </p:sp>
      <p:sp>
        <p:nvSpPr>
          <p:cNvPr id="4" name="Content Placeholder 2">
            <a:extLst>
              <a:ext uri="{FF2B5EF4-FFF2-40B4-BE49-F238E27FC236}">
                <a16:creationId xmlns:a16="http://schemas.microsoft.com/office/drawing/2014/main" id="{327E545B-DBC1-47C6-8E0F-B7F432EFCF5A}"/>
              </a:ext>
            </a:extLst>
          </p:cNvPr>
          <p:cNvSpPr>
            <a:spLocks noGrp="1"/>
          </p:cNvSpPr>
          <p:nvPr>
            <p:ph idx="1"/>
          </p:nvPr>
        </p:nvSpPr>
        <p:spPr>
          <a:xfrm>
            <a:off x="0" y="1699122"/>
            <a:ext cx="3688597" cy="472467"/>
          </a:xfrm>
        </p:spPr>
        <p:txBody>
          <a:bodyPr>
            <a:normAutofit/>
          </a:bodyPr>
          <a:lstStyle/>
          <a:p>
            <a:pPr marL="114300" indent="0">
              <a:buNone/>
            </a:pPr>
            <a:r>
              <a:rPr lang="en-US" sz="1800" b="1" dirty="0"/>
              <a:t>Graphics Data View &amp; Stats</a:t>
            </a:r>
          </a:p>
        </p:txBody>
      </p:sp>
      <p:pic>
        <p:nvPicPr>
          <p:cNvPr id="5" name="Picture 4" descr="Screen shot 2012-09-18 at 12.15.52 PM (2).png">
            <a:extLst>
              <a:ext uri="{FF2B5EF4-FFF2-40B4-BE49-F238E27FC236}">
                <a16:creationId xmlns:a16="http://schemas.microsoft.com/office/drawing/2014/main" id="{A907619C-BE87-4A65-9756-8AA4EEA30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47" y="2171589"/>
            <a:ext cx="4052618" cy="2624236"/>
          </a:xfrm>
          <a:prstGeom prst="rect">
            <a:avLst/>
          </a:prstGeom>
        </p:spPr>
      </p:pic>
      <p:pic>
        <p:nvPicPr>
          <p:cNvPr id="7" name="Picture 6" descr="Screen shot 2011-04-04 at 6.29.01 PM.png">
            <a:extLst>
              <a:ext uri="{FF2B5EF4-FFF2-40B4-BE49-F238E27FC236}">
                <a16:creationId xmlns:a16="http://schemas.microsoft.com/office/drawing/2014/main" id="{9ABB7FA4-7E80-4C65-A26B-1C297E8525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1663" y="2171589"/>
            <a:ext cx="4580990" cy="26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58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wrap="square" anchor="ctr">
            <a:normAutofit/>
          </a:bodyPr>
          <a:lstStyle/>
          <a:p>
            <a:r>
              <a:rPr lang="en-US" dirty="0"/>
              <a:t>Introduction</a:t>
            </a:r>
          </a:p>
        </p:txBody>
      </p:sp>
      <p:pic>
        <p:nvPicPr>
          <p:cNvPr id="3" name="Picture 2">
            <a:extLst>
              <a:ext uri="{FF2B5EF4-FFF2-40B4-BE49-F238E27FC236}">
                <a16:creationId xmlns:a16="http://schemas.microsoft.com/office/drawing/2014/main" id="{74C61799-02FD-4951-AA5C-5BBE24F6E8B5}"/>
              </a:ext>
            </a:extLst>
          </p:cNvPr>
          <p:cNvPicPr>
            <a:picLocks noChangeAspect="1"/>
          </p:cNvPicPr>
          <p:nvPr/>
        </p:nvPicPr>
        <p:blipFill>
          <a:blip r:embed="rId3"/>
          <a:stretch>
            <a:fillRect/>
          </a:stretch>
        </p:blipFill>
        <p:spPr>
          <a:xfrm>
            <a:off x="614514" y="1404138"/>
            <a:ext cx="6027649" cy="3486720"/>
          </a:xfrm>
          <a:prstGeom prst="rect">
            <a:avLst/>
          </a:prstGeom>
        </p:spPr>
      </p:pic>
      <p:sp>
        <p:nvSpPr>
          <p:cNvPr id="6" name="TextBox 5">
            <a:extLst>
              <a:ext uri="{FF2B5EF4-FFF2-40B4-BE49-F238E27FC236}">
                <a16:creationId xmlns:a16="http://schemas.microsoft.com/office/drawing/2014/main" id="{4702BEC0-23BA-4DD4-A8DA-52FC2EE24136}"/>
              </a:ext>
            </a:extLst>
          </p:cNvPr>
          <p:cNvSpPr txBox="1"/>
          <p:nvPr/>
        </p:nvSpPr>
        <p:spPr>
          <a:xfrm>
            <a:off x="6221541" y="1537232"/>
            <a:ext cx="2846832" cy="1323439"/>
          </a:xfrm>
          <a:prstGeom prst="rect">
            <a:avLst/>
          </a:prstGeom>
          <a:noFill/>
        </p:spPr>
        <p:txBody>
          <a:bodyPr wrap="square">
            <a:spAutoFit/>
          </a:bodyPr>
          <a:lstStyle/>
          <a:p>
            <a:r>
              <a:rPr lang="en-US" sz="2000" b="1" dirty="0">
                <a:effectLst/>
                <a:latin typeface="Calibri" panose="020F0502020204030204" pitchFamily="34" charset="0"/>
                <a:ea typeface="Calibri" panose="020F0502020204030204" pitchFamily="34" charset="0"/>
              </a:rPr>
              <a:t>4,641</a:t>
            </a:r>
            <a:r>
              <a:rPr lang="en-US" sz="2000" dirty="0">
                <a:effectLst/>
                <a:latin typeface="Calibri" panose="020F0502020204030204" pitchFamily="34" charset="0"/>
                <a:ea typeface="Calibri" panose="020F0502020204030204" pitchFamily="34" charset="0"/>
              </a:rPr>
              <a:t> active partners in </a:t>
            </a:r>
            <a:r>
              <a:rPr lang="en-US" sz="2000" b="1" dirty="0">
                <a:effectLst/>
                <a:latin typeface="Calibri" panose="020F0502020204030204" pitchFamily="34" charset="0"/>
                <a:ea typeface="Calibri" panose="020F0502020204030204" pitchFamily="34" charset="0"/>
              </a:rPr>
              <a:t>139</a:t>
            </a:r>
            <a:r>
              <a:rPr lang="en-US" sz="2000" dirty="0">
                <a:effectLst/>
                <a:latin typeface="Calibri" panose="020F0502020204030204" pitchFamily="34" charset="0"/>
                <a:ea typeface="Calibri" panose="020F0502020204030204" pitchFamily="34" charset="0"/>
              </a:rPr>
              <a:t> countries</a:t>
            </a:r>
          </a:p>
          <a:p>
            <a:r>
              <a:rPr lang="en-US" sz="2000" dirty="0">
                <a:latin typeface="Calibri" panose="020F0502020204030204" pitchFamily="34" charset="0"/>
              </a:rPr>
              <a:t>Over </a:t>
            </a:r>
            <a:r>
              <a:rPr lang="en-US" sz="2000" b="1" dirty="0">
                <a:latin typeface="Calibri" panose="020F0502020204030204" pitchFamily="34" charset="0"/>
              </a:rPr>
              <a:t>1 million </a:t>
            </a:r>
            <a:r>
              <a:rPr lang="en-US" sz="2000" dirty="0">
                <a:latin typeface="Calibri" panose="020F0502020204030204" pitchFamily="34" charset="0"/>
              </a:rPr>
              <a:t>projects</a:t>
            </a:r>
          </a:p>
          <a:p>
            <a:r>
              <a:rPr lang="en-US" sz="2000" dirty="0">
                <a:latin typeface="Calibri" panose="020F0502020204030204" pitchFamily="34" charset="0"/>
              </a:rPr>
              <a:t>Over </a:t>
            </a:r>
            <a:r>
              <a:rPr lang="en-US" sz="2000" b="1" dirty="0">
                <a:latin typeface="Calibri" panose="020F0502020204030204" pitchFamily="34" charset="0"/>
              </a:rPr>
              <a:t>1.5 million </a:t>
            </a:r>
            <a:r>
              <a:rPr lang="en-US" sz="2000" dirty="0">
                <a:latin typeface="Calibri" panose="020F0502020204030204" pitchFamily="34" charset="0"/>
              </a:rPr>
              <a:t>users</a:t>
            </a:r>
            <a:endParaRPr lang="en-US" sz="2000" dirty="0"/>
          </a:p>
        </p:txBody>
      </p:sp>
    </p:spTree>
    <p:extLst>
      <p:ext uri="{BB962C8B-B14F-4D97-AF65-F5344CB8AC3E}">
        <p14:creationId xmlns:p14="http://schemas.microsoft.com/office/powerpoint/2010/main" val="1819934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Reminders and Recap</a:t>
            </a:r>
          </a:p>
        </p:txBody>
      </p:sp>
      <p:sp>
        <p:nvSpPr>
          <p:cNvPr id="3" name="Rectangle 3">
            <a:extLst>
              <a:ext uri="{FF2B5EF4-FFF2-40B4-BE49-F238E27FC236}">
                <a16:creationId xmlns:a16="http://schemas.microsoft.com/office/drawing/2014/main" id="{3E78F4A0-6883-4AC5-9781-F344A5DF6AFE}"/>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What we learned today</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Create data collection instrument for </a:t>
            </a: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D</a:t>
            </a: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ata </a:t>
            </a: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E</a:t>
            </a: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ntry and Survey</a:t>
            </a: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Manage your projects and survey</a:t>
            </a: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Get your data in</a:t>
            </a:r>
          </a:p>
        </p:txBody>
      </p:sp>
    </p:spTree>
    <p:extLst>
      <p:ext uri="{BB962C8B-B14F-4D97-AF65-F5344CB8AC3E}">
        <p14:creationId xmlns:p14="http://schemas.microsoft.com/office/powerpoint/2010/main" val="125946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Reminders and Recap</a:t>
            </a:r>
          </a:p>
        </p:txBody>
      </p:sp>
      <p:sp>
        <p:nvSpPr>
          <p:cNvPr id="4" name="Content Placeholder 5">
            <a:extLst>
              <a:ext uri="{FF2B5EF4-FFF2-40B4-BE49-F238E27FC236}">
                <a16:creationId xmlns:a16="http://schemas.microsoft.com/office/drawing/2014/main" id="{1CDF72BA-BBCA-474A-8EF7-7F698EA70514}"/>
              </a:ext>
            </a:extLst>
          </p:cNvPr>
          <p:cNvSpPr>
            <a:spLocks noGrp="1"/>
          </p:cNvSpPr>
          <p:nvPr>
            <p:ph idx="1"/>
          </p:nvPr>
        </p:nvSpPr>
        <p:spPr>
          <a:xfrm>
            <a:off x="76200" y="1752600"/>
            <a:ext cx="7688451" cy="3005380"/>
          </a:xfrm>
        </p:spPr>
        <p:txBody>
          <a:bodyPr>
            <a:normAutofit fontScale="85000" lnSpcReduction="20000"/>
          </a:bodyPr>
          <a:lstStyle/>
          <a:p>
            <a:pPr>
              <a:defRPr/>
            </a:pPr>
            <a:r>
              <a:rPr lang="en-US" dirty="0" err="1"/>
              <a:t>REDCap</a:t>
            </a:r>
            <a:r>
              <a:rPr lang="en-US" dirty="0"/>
              <a:t> @ RBHS</a:t>
            </a:r>
          </a:p>
          <a:p>
            <a:pPr lvl="1">
              <a:defRPr/>
            </a:pPr>
            <a:r>
              <a:rPr lang="en-US" sz="2400" dirty="0">
                <a:hlinkClick r:id="rId3"/>
              </a:rPr>
              <a:t>https://research.njms.rutgers.edu/redcap</a:t>
            </a:r>
            <a:r>
              <a:rPr lang="en-US" dirty="0"/>
              <a:t>  </a:t>
            </a:r>
          </a:p>
          <a:p>
            <a:pPr lvl="1">
              <a:buNone/>
              <a:defRPr/>
            </a:pPr>
            <a:endParaRPr lang="en-US" dirty="0"/>
          </a:p>
          <a:p>
            <a:pPr>
              <a:defRPr/>
            </a:pPr>
            <a:r>
              <a:rPr lang="en-US" dirty="0"/>
              <a:t>Training Videos and Tutorial</a:t>
            </a:r>
          </a:p>
          <a:p>
            <a:pPr lvl="1">
              <a:defRPr/>
            </a:pPr>
            <a:r>
              <a:rPr lang="en-US" sz="2200" dirty="0">
                <a:hlinkClick r:id="rId4"/>
              </a:rPr>
              <a:t>https://research.njms.rutgers.edu/redcap/index.php?action=training</a:t>
            </a:r>
            <a:endParaRPr lang="en-US" sz="2200" dirty="0"/>
          </a:p>
          <a:p>
            <a:pPr lvl="1">
              <a:defRPr/>
            </a:pPr>
            <a:r>
              <a:rPr lang="en-US" sz="2200" dirty="0">
                <a:hlinkClick r:id="rId5"/>
              </a:rPr>
              <a:t>https://</a:t>
            </a:r>
            <a:r>
              <a:rPr lang="en-US" sz="2200" dirty="0">
                <a:hlinkClick r:id="rId6"/>
              </a:rPr>
              <a:t>research.njms.rutgers.edu/redcap</a:t>
            </a:r>
            <a:r>
              <a:rPr lang="en-US" sz="2200" dirty="0">
                <a:hlinkClick r:id="rId5"/>
              </a:rPr>
              <a:t>/index.php?action=help</a:t>
            </a:r>
            <a:endParaRPr lang="en-US" sz="2200" dirty="0"/>
          </a:p>
          <a:p>
            <a:pPr lvl="1">
              <a:defRPr/>
            </a:pPr>
            <a:endParaRPr lang="en-US" dirty="0"/>
          </a:p>
          <a:p>
            <a:pPr>
              <a:defRPr/>
            </a:pPr>
            <a:r>
              <a:rPr lang="en-US" dirty="0"/>
              <a:t>Cite </a:t>
            </a:r>
            <a:r>
              <a:rPr lang="en-US" dirty="0" err="1"/>
              <a:t>REDCap</a:t>
            </a:r>
            <a:r>
              <a:rPr lang="en-US" dirty="0"/>
              <a:t> in Papers</a:t>
            </a:r>
          </a:p>
          <a:p>
            <a:pPr lvl="1">
              <a:defRPr/>
            </a:pPr>
            <a:r>
              <a:rPr lang="en-US" dirty="0">
                <a:hlinkClick r:id="rId7"/>
              </a:rPr>
              <a:t>https://projectredcap.org/resources/citations/</a:t>
            </a:r>
            <a:r>
              <a:rPr lang="en-US" dirty="0"/>
              <a:t> </a:t>
            </a:r>
          </a:p>
        </p:txBody>
      </p:sp>
    </p:spTree>
    <p:extLst>
      <p:ext uri="{BB962C8B-B14F-4D97-AF65-F5344CB8AC3E}">
        <p14:creationId xmlns:p14="http://schemas.microsoft.com/office/powerpoint/2010/main" val="1537777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1B56545-71EE-424D-9813-5E4E9FB8F0A3}"/>
              </a:ext>
            </a:extLst>
          </p:cNvPr>
          <p:cNvSpPr txBox="1">
            <a:spLocks noChangeArrowheads="1"/>
          </p:cNvSpPr>
          <p:nvPr/>
        </p:nvSpPr>
        <p:spPr bwMode="auto">
          <a:xfrm>
            <a:off x="2961304" y="1334708"/>
            <a:ext cx="3221392" cy="123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36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Questions?</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p:txBody>
      </p:sp>
      <p:sp>
        <p:nvSpPr>
          <p:cNvPr id="8" name="Subtitle 9">
            <a:extLst>
              <a:ext uri="{FF2B5EF4-FFF2-40B4-BE49-F238E27FC236}">
                <a16:creationId xmlns:a16="http://schemas.microsoft.com/office/drawing/2014/main" id="{C4807192-E814-4224-A5FE-809AE10CE337}"/>
              </a:ext>
            </a:extLst>
          </p:cNvPr>
          <p:cNvSpPr txBox="1">
            <a:spLocks/>
          </p:cNvSpPr>
          <p:nvPr/>
        </p:nvSpPr>
        <p:spPr bwMode="auto">
          <a:xfrm>
            <a:off x="1371600" y="2667000"/>
            <a:ext cx="6400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lgn="ctr">
              <a:buNone/>
            </a:pPr>
            <a:r>
              <a:rPr lang="en-US" sz="2400" kern="0" dirty="0">
                <a:hlinkClick r:id="rId3"/>
              </a:rPr>
              <a:t>redcap@njms.rutgers.edu</a:t>
            </a:r>
            <a:endParaRPr lang="en-US" sz="2400" kern="0" dirty="0"/>
          </a:p>
          <a:p>
            <a:pPr marL="0" indent="0" algn="ctr">
              <a:buNone/>
            </a:pPr>
            <a:r>
              <a:rPr lang="en-US" sz="2400" kern="0" dirty="0"/>
              <a:t>or </a:t>
            </a:r>
            <a:r>
              <a:rPr lang="en-US" sz="2400" kern="0" dirty="0">
                <a:hlinkClick r:id="rId4"/>
              </a:rPr>
              <a:t>hw289@njms.rutgers.edu</a:t>
            </a:r>
            <a:r>
              <a:rPr lang="en-US" sz="2400" kern="0" dirty="0"/>
              <a:t>  </a:t>
            </a:r>
          </a:p>
          <a:p>
            <a:pPr marL="0" indent="0" algn="ctr">
              <a:buNone/>
            </a:pPr>
            <a:r>
              <a:rPr lang="en-US" sz="1800" kern="0" dirty="0">
                <a:solidFill>
                  <a:schemeClr val="tx1"/>
                </a:solidFill>
              </a:rPr>
              <a:t>(973) 972-5237</a:t>
            </a:r>
          </a:p>
          <a:p>
            <a:pPr marL="0" indent="0" algn="ctr">
              <a:buNone/>
            </a:pPr>
            <a:r>
              <a:rPr lang="en-US" sz="2000" b="0" i="0" dirty="0">
                <a:solidFill>
                  <a:srgbClr val="000000"/>
                </a:solidFill>
                <a:effectLst/>
                <a:latin typeface="Calibri" panose="020F0502020204030204" pitchFamily="34" charset="0"/>
              </a:rPr>
              <a:t>Office of Research MSB-F633</a:t>
            </a:r>
          </a:p>
          <a:p>
            <a:pPr marL="0" indent="0" algn="ctr">
              <a:buNone/>
            </a:pPr>
            <a:r>
              <a:rPr lang="en-US" sz="2000" b="0" i="0" dirty="0">
                <a:solidFill>
                  <a:srgbClr val="000000"/>
                </a:solidFill>
                <a:effectLst/>
                <a:latin typeface="Calibri" panose="020F0502020204030204" pitchFamily="34" charset="0"/>
              </a:rPr>
              <a:t>New Jersey Medical School​</a:t>
            </a:r>
          </a:p>
          <a:p>
            <a:pPr marL="0" indent="0" algn="ctr">
              <a:buNone/>
            </a:pPr>
            <a:r>
              <a:rPr lang="en-US" sz="2000" kern="0" dirty="0">
                <a:solidFill>
                  <a:srgbClr val="000000"/>
                </a:solidFill>
                <a:latin typeface="Calibri" panose="020F0502020204030204" pitchFamily="34" charset="0"/>
              </a:rPr>
              <a:t>185 S Orange Ave, Newark, NJ 07103</a:t>
            </a:r>
            <a:endParaRPr lang="en-US" sz="2400" kern="0" dirty="0">
              <a:solidFill>
                <a:schemeClr val="tx1"/>
              </a:solidFill>
            </a:endParaRPr>
          </a:p>
        </p:txBody>
      </p:sp>
    </p:spTree>
    <p:extLst>
      <p:ext uri="{BB962C8B-B14F-4D97-AF65-F5344CB8AC3E}">
        <p14:creationId xmlns:p14="http://schemas.microsoft.com/office/powerpoint/2010/main" val="88841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a:xfrm>
            <a:off x="457200" y="707850"/>
            <a:ext cx="2270502" cy="625004"/>
          </a:xfrm>
        </p:spPr>
        <p:txBody>
          <a:bodyPr wrap="square" anchor="ctr">
            <a:normAutofit/>
          </a:bodyPr>
          <a:lstStyle/>
          <a:p>
            <a:r>
              <a:rPr lang="en-US" dirty="0"/>
              <a:t>Introduction</a:t>
            </a:r>
          </a:p>
        </p:txBody>
      </p:sp>
      <p:pic>
        <p:nvPicPr>
          <p:cNvPr id="4" name="Picture 3">
            <a:extLst>
              <a:ext uri="{FF2B5EF4-FFF2-40B4-BE49-F238E27FC236}">
                <a16:creationId xmlns:a16="http://schemas.microsoft.com/office/drawing/2014/main" id="{542EBA58-B513-448E-9E87-14158B5A5D00}"/>
              </a:ext>
            </a:extLst>
          </p:cNvPr>
          <p:cNvPicPr>
            <a:picLocks noChangeAspect="1"/>
          </p:cNvPicPr>
          <p:nvPr/>
        </p:nvPicPr>
        <p:blipFill>
          <a:blip r:embed="rId3"/>
          <a:stretch>
            <a:fillRect/>
          </a:stretch>
        </p:blipFill>
        <p:spPr>
          <a:xfrm>
            <a:off x="273982" y="1698089"/>
            <a:ext cx="8157629" cy="3387169"/>
          </a:xfrm>
          <a:prstGeom prst="rect">
            <a:avLst/>
          </a:prstGeom>
        </p:spPr>
      </p:pic>
      <p:sp>
        <p:nvSpPr>
          <p:cNvPr id="7" name="TextBox 6">
            <a:extLst>
              <a:ext uri="{FF2B5EF4-FFF2-40B4-BE49-F238E27FC236}">
                <a16:creationId xmlns:a16="http://schemas.microsoft.com/office/drawing/2014/main" id="{574DD356-1FEA-42DC-87F5-E9C6BEFB8A23}"/>
              </a:ext>
            </a:extLst>
          </p:cNvPr>
          <p:cNvSpPr txBox="1"/>
          <p:nvPr/>
        </p:nvSpPr>
        <p:spPr>
          <a:xfrm>
            <a:off x="4340060" y="713205"/>
            <a:ext cx="1587015" cy="461665"/>
          </a:xfrm>
          <a:prstGeom prst="rect">
            <a:avLst/>
          </a:prstGeom>
          <a:noFill/>
        </p:spPr>
        <p:txBody>
          <a:bodyPr wrap="square">
            <a:spAutoFit/>
          </a:bodyPr>
          <a:lstStyle/>
          <a:p>
            <a:pPr marL="0" indent="0">
              <a:buNone/>
            </a:pPr>
            <a:r>
              <a:rPr lang="en-US" b="1" i="1" dirty="0">
                <a:solidFill>
                  <a:srgbClr val="2E74B5"/>
                </a:solidFill>
                <a:latin typeface="Arial Black" panose="020B0A04020102020204" pitchFamily="34" charset="0"/>
                <a:ea typeface="Calibri" panose="020F0502020204030204" pitchFamily="34" charset="0"/>
                <a:cs typeface="Calibri" panose="020F0502020204030204" pitchFamily="34" charset="0"/>
              </a:rPr>
              <a:t>Usage </a:t>
            </a: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ECA13A9D-A268-48FA-8734-7345F5BAF904}"/>
              </a:ext>
            </a:extLst>
          </p:cNvPr>
          <p:cNvSpPr txBox="1"/>
          <p:nvPr/>
        </p:nvSpPr>
        <p:spPr>
          <a:xfrm>
            <a:off x="5375853" y="1685379"/>
            <a:ext cx="2880909" cy="58477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C00000"/>
                </a:solidFill>
                <a:effectLst/>
                <a:latin typeface="Open Sans"/>
              </a:rPr>
              <a:t>2,105 active users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C00000"/>
                </a:solidFill>
                <a:effectLst/>
                <a:latin typeface="Open Sans"/>
              </a:rPr>
              <a:t>1,610 total projects</a:t>
            </a:r>
            <a:endParaRPr lang="en-US" sz="1600" dirty="0">
              <a:solidFill>
                <a:srgbClr val="C00000"/>
              </a:solidFill>
            </a:endParaRPr>
          </a:p>
        </p:txBody>
      </p:sp>
      <p:pic>
        <p:nvPicPr>
          <p:cNvPr id="11" name="Picture 3">
            <a:extLst>
              <a:ext uri="{FF2B5EF4-FFF2-40B4-BE49-F238E27FC236}">
                <a16:creationId xmlns:a16="http://schemas.microsoft.com/office/drawing/2014/main" id="{36D4F6CD-B63D-4021-8BE5-410D9E261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220" y="630448"/>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27255B88-65E1-4293-8E4C-315CF34262D5}"/>
              </a:ext>
            </a:extLst>
          </p:cNvPr>
          <p:cNvPicPr>
            <a:picLocks noChangeAspect="1"/>
          </p:cNvPicPr>
          <p:nvPr/>
        </p:nvPicPr>
        <p:blipFill>
          <a:blip r:embed="rId5"/>
          <a:stretch>
            <a:fillRect/>
          </a:stretch>
        </p:blipFill>
        <p:spPr>
          <a:xfrm>
            <a:off x="5927075" y="746032"/>
            <a:ext cx="1463041" cy="548640"/>
          </a:xfrm>
          <a:prstGeom prst="rect">
            <a:avLst/>
          </a:prstGeom>
        </p:spPr>
      </p:pic>
    </p:spTree>
    <p:extLst>
      <p:ext uri="{BB962C8B-B14F-4D97-AF65-F5344CB8AC3E}">
        <p14:creationId xmlns:p14="http://schemas.microsoft.com/office/powerpoint/2010/main" val="10518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a:xfrm>
            <a:off x="457200" y="707850"/>
            <a:ext cx="8229600" cy="606029"/>
          </a:xfrm>
        </p:spPr>
        <p:txBody>
          <a:bodyPr wrap="square" anchor="ctr">
            <a:normAutofit/>
          </a:bodyPr>
          <a:lstStyle/>
          <a:p>
            <a:r>
              <a:rPr lang="en-US" dirty="0"/>
              <a:t>Introduction</a:t>
            </a:r>
          </a:p>
        </p:txBody>
      </p:sp>
      <p:pic>
        <p:nvPicPr>
          <p:cNvPr id="5" name="Picture 4" descr="A screenshot of a cell phone&#10;&#10;Description automatically generated">
            <a:extLst>
              <a:ext uri="{FF2B5EF4-FFF2-40B4-BE49-F238E27FC236}">
                <a16:creationId xmlns:a16="http://schemas.microsoft.com/office/drawing/2014/main" id="{3538BF42-FA07-4F2F-848A-FD33D1BECA5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 y="1934649"/>
            <a:ext cx="4038600" cy="2019300"/>
          </a:xfrm>
          <a:prstGeom prst="rect">
            <a:avLst/>
          </a:prstGeom>
          <a:noFill/>
          <a:ln>
            <a:noFill/>
          </a:ln>
        </p:spPr>
      </p:pic>
      <p:sp>
        <p:nvSpPr>
          <p:cNvPr id="15" name="Content Placeholder 3">
            <a:extLst>
              <a:ext uri="{FF2B5EF4-FFF2-40B4-BE49-F238E27FC236}">
                <a16:creationId xmlns:a16="http://schemas.microsoft.com/office/drawing/2014/main" id="{641C1DC4-5180-45A6-83D7-78CE421611B0}"/>
              </a:ext>
            </a:extLst>
          </p:cNvPr>
          <p:cNvSpPr>
            <a:spLocks noGrp="1"/>
          </p:cNvSpPr>
          <p:nvPr>
            <p:ph sz="half" idx="2"/>
          </p:nvPr>
        </p:nvSpPr>
        <p:spPr>
          <a:xfrm>
            <a:off x="4648200" y="1864870"/>
            <a:ext cx="4038600" cy="1413760"/>
          </a:xfrm>
        </p:spPr>
        <p:txBody>
          <a:bodyPr/>
          <a:lstStyle/>
          <a:p>
            <a:r>
              <a:rPr lang="en-US" sz="1800" dirty="0">
                <a:effectLst/>
                <a:latin typeface="Calibri Light" panose="020F0302020204030204" pitchFamily="34" charset="0"/>
                <a:ea typeface="Calibri" panose="020F0502020204030204" pitchFamily="34" charset="0"/>
                <a:cs typeface="Calibri" panose="020F0502020204030204" pitchFamily="34" charset="0"/>
              </a:rPr>
              <a:t>Cross platform</a:t>
            </a:r>
          </a:p>
          <a:p>
            <a:r>
              <a:rPr lang="en-US" sz="1800" dirty="0">
                <a:effectLst/>
                <a:latin typeface="Calibri Light" panose="020F0302020204030204" pitchFamily="34" charset="0"/>
                <a:ea typeface="Calibri" panose="020F0502020204030204" pitchFamily="34" charset="0"/>
                <a:cs typeface="Calibri" panose="020F0502020204030204" pitchFamily="34" charset="0"/>
              </a:rPr>
              <a:t>Mobile friendly</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1955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9" name="TextBox 8">
            <a:extLst>
              <a:ext uri="{FF2B5EF4-FFF2-40B4-BE49-F238E27FC236}">
                <a16:creationId xmlns:a16="http://schemas.microsoft.com/office/drawing/2014/main" id="{71E1C899-0181-4B81-8554-FAF236B7C2B9}"/>
              </a:ext>
            </a:extLst>
          </p:cNvPr>
          <p:cNvSpPr txBox="1"/>
          <p:nvPr/>
        </p:nvSpPr>
        <p:spPr>
          <a:xfrm>
            <a:off x="786653" y="2283045"/>
            <a:ext cx="7026088" cy="1546577"/>
          </a:xfrm>
          <a:prstGeom prst="rect">
            <a:avLst/>
          </a:prstGeom>
          <a:noFill/>
        </p:spPr>
        <p:txBody>
          <a:bodyPr wrap="square">
            <a:spAutoFit/>
          </a:bodyPr>
          <a:lstStyle/>
          <a:p>
            <a:pPr marR="0" lvl="1">
              <a:spcBef>
                <a:spcPts val="890"/>
              </a:spcBef>
              <a:spcAft>
                <a:spcPts val="0"/>
              </a:spcAft>
              <a:tabLst>
                <a:tab pos="454025" algn="l"/>
                <a:tab pos="454660" algn="l"/>
              </a:tabLst>
            </a:pPr>
            <a:endParaRPr lang="en-US" sz="1800" dirty="0"/>
          </a:p>
          <a:p>
            <a:pPr marL="454660" marR="0" indent="0">
              <a:spcBef>
                <a:spcPts val="890"/>
              </a:spcBef>
              <a:spcAft>
                <a:spcPts val="0"/>
              </a:spcAft>
              <a:tabLst>
                <a:tab pos="454025" algn="l"/>
                <a:tab pos="454660" algn="l"/>
              </a:tabLst>
            </a:pPr>
            <a:r>
              <a:rPr lang="en-US" sz="1800" dirty="0"/>
              <a:t>RWJMS: </a:t>
            </a:r>
            <a:r>
              <a:rPr lang="en-US" sz="1800" dirty="0">
                <a:hlinkClick r:id="rId3"/>
              </a:rPr>
              <a:t>https://redcap.rwjms.rutgers.edu/</a:t>
            </a:r>
            <a:r>
              <a:rPr lang="en-US" sz="1800" dirty="0"/>
              <a:t> </a:t>
            </a:r>
          </a:p>
          <a:p>
            <a:pPr marL="454660" marR="0" indent="0">
              <a:spcBef>
                <a:spcPts val="890"/>
              </a:spcBef>
              <a:spcAft>
                <a:spcPts val="0"/>
              </a:spcAft>
              <a:tabLst>
                <a:tab pos="454025" algn="l"/>
                <a:tab pos="454660" algn="l"/>
              </a:tabLst>
            </a:pPr>
            <a:r>
              <a:rPr lang="en-US" sz="1800" dirty="0"/>
              <a:t>CINJ: </a:t>
            </a:r>
            <a:r>
              <a:rPr lang="en-US" sz="1800" dirty="0">
                <a:hlinkClick r:id="rId4"/>
              </a:rPr>
              <a:t>https://redc.cinj.rutgers.edu/redcap/</a:t>
            </a:r>
            <a:r>
              <a:rPr lang="en-US" sz="1800" dirty="0"/>
              <a:t> </a:t>
            </a:r>
          </a:p>
          <a:p>
            <a:pPr marL="454660" marR="0" indent="0">
              <a:spcBef>
                <a:spcPts val="890"/>
              </a:spcBef>
              <a:spcAft>
                <a:spcPts val="0"/>
              </a:spcAft>
              <a:tabLst>
                <a:tab pos="454025" algn="l"/>
                <a:tab pos="454660" algn="l"/>
              </a:tabLst>
            </a:pPr>
            <a:r>
              <a:rPr lang="en-US" sz="1800" dirty="0"/>
              <a:t>All others:  </a:t>
            </a:r>
            <a:r>
              <a:rPr lang="en-US" sz="1800" dirty="0">
                <a:hlinkClick r:id="rId5"/>
              </a:rPr>
              <a:t>https://research.njms.rutgers.edu/redcap</a:t>
            </a:r>
            <a:endParaRPr lang="en-US" sz="1800" dirty="0"/>
          </a:p>
        </p:txBody>
      </p:sp>
      <p:sp>
        <p:nvSpPr>
          <p:cNvPr id="13" name="TextBox 12">
            <a:extLst>
              <a:ext uri="{FF2B5EF4-FFF2-40B4-BE49-F238E27FC236}">
                <a16:creationId xmlns:a16="http://schemas.microsoft.com/office/drawing/2014/main" id="{357C445B-584A-4EE7-B577-B064D0C21319}"/>
              </a:ext>
            </a:extLst>
          </p:cNvPr>
          <p:cNvSpPr txBox="1"/>
          <p:nvPr/>
        </p:nvSpPr>
        <p:spPr>
          <a:xfrm>
            <a:off x="606799" y="1567629"/>
            <a:ext cx="4615702"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Log into </a:t>
            </a:r>
            <a:r>
              <a:rPr lang="en-US" sz="2200" dirty="0" err="1"/>
              <a:t>REDCap</a:t>
            </a:r>
            <a:endParaRPr lang="en-US" sz="2200" dirty="0"/>
          </a:p>
        </p:txBody>
      </p:sp>
    </p:spTree>
    <p:extLst>
      <p:ext uri="{BB962C8B-B14F-4D97-AF65-F5344CB8AC3E}">
        <p14:creationId xmlns:p14="http://schemas.microsoft.com/office/powerpoint/2010/main" val="127524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9" name="TextBox 8">
            <a:extLst>
              <a:ext uri="{FF2B5EF4-FFF2-40B4-BE49-F238E27FC236}">
                <a16:creationId xmlns:a16="http://schemas.microsoft.com/office/drawing/2014/main" id="{71E1C899-0181-4B81-8554-FAF236B7C2B9}"/>
              </a:ext>
            </a:extLst>
          </p:cNvPr>
          <p:cNvSpPr txBox="1"/>
          <p:nvPr/>
        </p:nvSpPr>
        <p:spPr>
          <a:xfrm>
            <a:off x="786653" y="2283045"/>
            <a:ext cx="7026088" cy="1154162"/>
          </a:xfrm>
          <a:prstGeom prst="rect">
            <a:avLst/>
          </a:prstGeom>
          <a:noFill/>
        </p:spPr>
        <p:txBody>
          <a:bodyPr wrap="square">
            <a:spAutoFit/>
          </a:bodyPr>
          <a:lstStyle/>
          <a:p>
            <a:pPr marR="0" lvl="1">
              <a:spcBef>
                <a:spcPts val="890"/>
              </a:spcBef>
              <a:spcAft>
                <a:spcPts val="0"/>
              </a:spcAft>
              <a:tabLst>
                <a:tab pos="454025" algn="l"/>
                <a:tab pos="454660" algn="l"/>
              </a:tabLst>
            </a:pPr>
            <a:endParaRPr lang="en-US" sz="1800" dirty="0"/>
          </a:p>
          <a:p>
            <a:pPr marL="740410" marR="0" indent="-285750">
              <a:spcBef>
                <a:spcPts val="890"/>
              </a:spcBef>
              <a:spcAft>
                <a:spcPts val="0"/>
              </a:spcAft>
              <a:buFont typeface="Wingdings" panose="05000000000000000000" pitchFamily="2" charset="2"/>
              <a:buChar char="Ø"/>
              <a:tabLst>
                <a:tab pos="454025" algn="l"/>
                <a:tab pos="454660" algn="l"/>
              </a:tabLst>
            </a:pPr>
            <a:r>
              <a:rPr lang="en-US" sz="1800" dirty="0"/>
              <a:t>Has Rutgers NetID</a:t>
            </a:r>
          </a:p>
          <a:p>
            <a:pPr marL="740410" marR="0" indent="-285750">
              <a:spcBef>
                <a:spcPts val="890"/>
              </a:spcBef>
              <a:spcAft>
                <a:spcPts val="0"/>
              </a:spcAft>
              <a:buFont typeface="Wingdings" panose="05000000000000000000" pitchFamily="2" charset="2"/>
              <a:buChar char="Ø"/>
              <a:tabLst>
                <a:tab pos="454025" algn="l"/>
                <a:tab pos="454660" algn="l"/>
              </a:tabLst>
            </a:pPr>
            <a:r>
              <a:rPr lang="en-US" sz="1800" dirty="0"/>
              <a:t>I do not have Rutgers NetID</a:t>
            </a:r>
          </a:p>
        </p:txBody>
      </p:sp>
      <p:sp>
        <p:nvSpPr>
          <p:cNvPr id="13" name="TextBox 12">
            <a:extLst>
              <a:ext uri="{FF2B5EF4-FFF2-40B4-BE49-F238E27FC236}">
                <a16:creationId xmlns:a16="http://schemas.microsoft.com/office/drawing/2014/main" id="{357C445B-584A-4EE7-B577-B064D0C21319}"/>
              </a:ext>
            </a:extLst>
          </p:cNvPr>
          <p:cNvSpPr txBox="1"/>
          <p:nvPr/>
        </p:nvSpPr>
        <p:spPr>
          <a:xfrm>
            <a:off x="606799" y="1567629"/>
            <a:ext cx="4615702"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User Account</a:t>
            </a:r>
          </a:p>
        </p:txBody>
      </p:sp>
    </p:spTree>
    <p:extLst>
      <p:ext uri="{BB962C8B-B14F-4D97-AF65-F5344CB8AC3E}">
        <p14:creationId xmlns:p14="http://schemas.microsoft.com/office/powerpoint/2010/main" val="366825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13" name="TextBox 12">
            <a:extLst>
              <a:ext uri="{FF2B5EF4-FFF2-40B4-BE49-F238E27FC236}">
                <a16:creationId xmlns:a16="http://schemas.microsoft.com/office/drawing/2014/main" id="{357C445B-584A-4EE7-B577-B064D0C21319}"/>
              </a:ext>
            </a:extLst>
          </p:cNvPr>
          <p:cNvSpPr txBox="1"/>
          <p:nvPr/>
        </p:nvSpPr>
        <p:spPr>
          <a:xfrm>
            <a:off x="606799" y="1567629"/>
            <a:ext cx="4615702" cy="430887"/>
          </a:xfrm>
          <a:prstGeom prst="rect">
            <a:avLst/>
          </a:prstGeom>
          <a:noFill/>
        </p:spPr>
        <p:txBody>
          <a:bodyPr wrap="square">
            <a:spAutoFit/>
          </a:bodyPr>
          <a:lstStyle/>
          <a:p>
            <a:pPr marR="0" lvl="1">
              <a:spcBef>
                <a:spcPts val="890"/>
              </a:spcBef>
              <a:spcAft>
                <a:spcPts val="0"/>
              </a:spcAft>
              <a:tabLst>
                <a:tab pos="454025" algn="l"/>
                <a:tab pos="454660" algn="l"/>
              </a:tabLst>
            </a:pPr>
            <a:r>
              <a:rPr lang="en-US" sz="2200" dirty="0"/>
              <a:t>- Your home screen</a:t>
            </a:r>
          </a:p>
        </p:txBody>
      </p:sp>
      <p:pic>
        <p:nvPicPr>
          <p:cNvPr id="3" name="Picture 2">
            <a:extLst>
              <a:ext uri="{FF2B5EF4-FFF2-40B4-BE49-F238E27FC236}">
                <a16:creationId xmlns:a16="http://schemas.microsoft.com/office/drawing/2014/main" id="{FBE6F198-E395-4E68-B25C-2D92413FADE7}"/>
              </a:ext>
            </a:extLst>
          </p:cNvPr>
          <p:cNvPicPr>
            <a:picLocks noChangeAspect="1"/>
          </p:cNvPicPr>
          <p:nvPr/>
        </p:nvPicPr>
        <p:blipFill>
          <a:blip r:embed="rId3"/>
          <a:stretch>
            <a:fillRect/>
          </a:stretch>
        </p:blipFill>
        <p:spPr>
          <a:xfrm>
            <a:off x="606799" y="2108244"/>
            <a:ext cx="7888313" cy="2705353"/>
          </a:xfrm>
          <a:prstGeom prst="rect">
            <a:avLst/>
          </a:prstGeom>
        </p:spPr>
      </p:pic>
    </p:spTree>
    <p:extLst>
      <p:ext uri="{BB962C8B-B14F-4D97-AF65-F5344CB8AC3E}">
        <p14:creationId xmlns:p14="http://schemas.microsoft.com/office/powerpoint/2010/main" val="259384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Getting Started</a:t>
            </a:r>
          </a:p>
        </p:txBody>
      </p:sp>
      <p:sp>
        <p:nvSpPr>
          <p:cNvPr id="13" name="TextBox 12">
            <a:extLst>
              <a:ext uri="{FF2B5EF4-FFF2-40B4-BE49-F238E27FC236}">
                <a16:creationId xmlns:a16="http://schemas.microsoft.com/office/drawing/2014/main" id="{357C445B-584A-4EE7-B577-B064D0C21319}"/>
              </a:ext>
            </a:extLst>
          </p:cNvPr>
          <p:cNvSpPr txBox="1"/>
          <p:nvPr/>
        </p:nvSpPr>
        <p:spPr>
          <a:xfrm>
            <a:off x="91186" y="1619445"/>
            <a:ext cx="2815477" cy="400110"/>
          </a:xfrm>
          <a:prstGeom prst="rect">
            <a:avLst/>
          </a:prstGeom>
          <a:noFill/>
        </p:spPr>
        <p:txBody>
          <a:bodyPr wrap="square">
            <a:spAutoFit/>
          </a:bodyPr>
          <a:lstStyle/>
          <a:p>
            <a:pPr marR="0" lvl="1">
              <a:spcBef>
                <a:spcPts val="890"/>
              </a:spcBef>
              <a:spcAft>
                <a:spcPts val="0"/>
              </a:spcAft>
              <a:tabLst>
                <a:tab pos="454025" algn="l"/>
                <a:tab pos="454660" algn="l"/>
              </a:tabLst>
            </a:pPr>
            <a:r>
              <a:rPr lang="en-US" sz="2000" dirty="0"/>
              <a:t>- Project Templates</a:t>
            </a:r>
          </a:p>
        </p:txBody>
      </p:sp>
      <p:pic>
        <p:nvPicPr>
          <p:cNvPr id="32" name="Picture 31">
            <a:extLst>
              <a:ext uri="{FF2B5EF4-FFF2-40B4-BE49-F238E27FC236}">
                <a16:creationId xmlns:a16="http://schemas.microsoft.com/office/drawing/2014/main" id="{8194697D-8D7D-4148-9114-784E10E8E2CF}"/>
              </a:ext>
            </a:extLst>
          </p:cNvPr>
          <p:cNvPicPr>
            <a:picLocks noChangeAspect="1"/>
          </p:cNvPicPr>
          <p:nvPr/>
        </p:nvPicPr>
        <p:blipFill>
          <a:blip r:embed="rId4"/>
          <a:stretch>
            <a:fillRect/>
          </a:stretch>
        </p:blipFill>
        <p:spPr>
          <a:xfrm>
            <a:off x="3250679" y="1156242"/>
            <a:ext cx="5705062" cy="3987258"/>
          </a:xfrm>
          <a:prstGeom prst="rect">
            <a:avLst/>
          </a:prstGeom>
        </p:spPr>
      </p:pic>
    </p:spTree>
    <p:extLst>
      <p:ext uri="{BB962C8B-B14F-4D97-AF65-F5344CB8AC3E}">
        <p14:creationId xmlns:p14="http://schemas.microsoft.com/office/powerpoint/2010/main" val="1113829179"/>
      </p:ext>
    </p:extLst>
  </p:cSld>
  <p:clrMapOvr>
    <a:masterClrMapping/>
  </p:clrMapOvr>
</p:sld>
</file>

<file path=ppt/theme/theme1.xml><?xml version="1.0" encoding="utf-8"?>
<a:theme xmlns:a="http://schemas.openxmlformats.org/drawingml/2006/main" name="RU_template_FASN_16x9 widescreen">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_template_CCAS_16;9" id="{DD4A8B92-6D83-094F-956C-CEF9C024824F}" vid="{1B19C7C8-82CB-E54C-94DC-BFAC1FBCE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1395</TotalTime>
  <Words>3438</Words>
  <Application>Microsoft Office PowerPoint</Application>
  <PresentationFormat>On-screen Show (16:9)</PresentationFormat>
  <Paragraphs>320</Paragraphs>
  <Slides>32</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Google Sans</vt:lpstr>
      <vt:lpstr>Open Sans</vt:lpstr>
      <vt:lpstr>Arial</vt:lpstr>
      <vt:lpstr>Arial Black</vt:lpstr>
      <vt:lpstr>Calibri</vt:lpstr>
      <vt:lpstr>Calibri Light</vt:lpstr>
      <vt:lpstr>Courier New</vt:lpstr>
      <vt:lpstr>Helvetica</vt:lpstr>
      <vt:lpstr>Symbol</vt:lpstr>
      <vt:lpstr>Wingdings</vt:lpstr>
      <vt:lpstr>RU_template_FASN_16x9 widescreen</vt:lpstr>
      <vt:lpstr>PowerPoint Presentation</vt:lpstr>
      <vt:lpstr>Introduction</vt:lpstr>
      <vt:lpstr>Introduction</vt:lpstr>
      <vt:lpstr>Introduction</vt:lpstr>
      <vt:lpstr>Introduction</vt:lpstr>
      <vt:lpstr>Getting Started</vt:lpstr>
      <vt:lpstr>Getting Started</vt:lpstr>
      <vt:lpstr>Getting Started</vt:lpstr>
      <vt:lpstr>Getting Started</vt:lpstr>
      <vt:lpstr>Getting Started</vt:lpstr>
      <vt:lpstr>Getting Started</vt:lpstr>
      <vt:lpstr>Building Your First Instrument</vt:lpstr>
      <vt:lpstr>Building Your First Instrument</vt:lpstr>
      <vt:lpstr>Building Your First Instrument</vt:lpstr>
      <vt:lpstr>Building Your First Instrument</vt:lpstr>
      <vt:lpstr>Building Your First Instrument</vt:lpstr>
      <vt:lpstr>Building Your First Instrument</vt:lpstr>
      <vt:lpstr>Building Your First Instrument</vt:lpstr>
      <vt:lpstr>Building Your First Instrument</vt:lpstr>
      <vt:lpstr>Data Collection and Project Management</vt:lpstr>
      <vt:lpstr>Data Collection and Project Management</vt:lpstr>
      <vt:lpstr>Enable Survey to Collect Data</vt:lpstr>
      <vt:lpstr>Enable Survey to Collect Data</vt:lpstr>
      <vt:lpstr>Enable Survey to Collect Data</vt:lpstr>
      <vt:lpstr>Enable Survey to Collect Data</vt:lpstr>
      <vt:lpstr>Enable Survey to Collect Data</vt:lpstr>
      <vt:lpstr>Enable Survey to Collect Data</vt:lpstr>
      <vt:lpstr>Data Export and Reporting</vt:lpstr>
      <vt:lpstr>Data Export and Reporting</vt:lpstr>
      <vt:lpstr>Reminders and Recap</vt:lpstr>
      <vt:lpstr>Reminders and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Wu</dc:creator>
  <cp:lastModifiedBy>Han Wu</cp:lastModifiedBy>
  <cp:revision>128</cp:revision>
  <dcterms:created xsi:type="dcterms:W3CDTF">2020-11-10T05:17:23Z</dcterms:created>
  <dcterms:modified xsi:type="dcterms:W3CDTF">2020-11-11T04:49:01Z</dcterms:modified>
</cp:coreProperties>
</file>