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51"/>
  </p:notesMasterIdLst>
  <p:handoutMasterIdLst>
    <p:handoutMasterId r:id="rId152"/>
  </p:handoutMasterIdLst>
  <p:sldIdLst>
    <p:sldId id="256" r:id="rId2"/>
    <p:sldId id="438" r:id="rId3"/>
    <p:sldId id="307" r:id="rId4"/>
    <p:sldId id="439" r:id="rId5"/>
    <p:sldId id="257" r:id="rId6"/>
    <p:sldId id="258" r:id="rId7"/>
    <p:sldId id="259" r:id="rId8"/>
    <p:sldId id="260" r:id="rId9"/>
    <p:sldId id="261" r:id="rId10"/>
    <p:sldId id="286" r:id="rId11"/>
    <p:sldId id="262" r:id="rId12"/>
    <p:sldId id="263" r:id="rId13"/>
    <p:sldId id="264" r:id="rId14"/>
    <p:sldId id="266" r:id="rId15"/>
    <p:sldId id="268" r:id="rId16"/>
    <p:sldId id="269" r:id="rId17"/>
    <p:sldId id="270" r:id="rId18"/>
    <p:sldId id="272" r:id="rId19"/>
    <p:sldId id="287" r:id="rId20"/>
    <p:sldId id="288" r:id="rId21"/>
    <p:sldId id="289" r:id="rId22"/>
    <p:sldId id="290" r:id="rId23"/>
    <p:sldId id="291" r:id="rId24"/>
    <p:sldId id="292" r:id="rId25"/>
    <p:sldId id="265" r:id="rId26"/>
    <p:sldId id="293" r:id="rId27"/>
    <p:sldId id="267"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273" r:id="rId41"/>
    <p:sldId id="274" r:id="rId42"/>
    <p:sldId id="341"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275" r:id="rId58"/>
    <p:sldId id="364" r:id="rId59"/>
    <p:sldId id="365" r:id="rId60"/>
    <p:sldId id="366" r:id="rId61"/>
    <p:sldId id="367" r:id="rId62"/>
    <p:sldId id="368" r:id="rId63"/>
    <p:sldId id="369" r:id="rId64"/>
    <p:sldId id="370" r:id="rId65"/>
    <p:sldId id="371" r:id="rId66"/>
    <p:sldId id="372" r:id="rId67"/>
    <p:sldId id="373" r:id="rId68"/>
    <p:sldId id="374" r:id="rId69"/>
    <p:sldId id="276" r:id="rId70"/>
    <p:sldId id="277" r:id="rId71"/>
    <p:sldId id="375" r:id="rId72"/>
    <p:sldId id="376" r:id="rId73"/>
    <p:sldId id="377" r:id="rId74"/>
    <p:sldId id="379" r:id="rId75"/>
    <p:sldId id="383" r:id="rId76"/>
    <p:sldId id="384" r:id="rId77"/>
    <p:sldId id="385" r:id="rId78"/>
    <p:sldId id="386" r:id="rId79"/>
    <p:sldId id="389" r:id="rId80"/>
    <p:sldId id="278" r:id="rId81"/>
    <p:sldId id="390" r:id="rId82"/>
    <p:sldId id="391" r:id="rId83"/>
    <p:sldId id="395" r:id="rId84"/>
    <p:sldId id="396" r:id="rId85"/>
    <p:sldId id="397" r:id="rId86"/>
    <p:sldId id="398" r:id="rId87"/>
    <p:sldId id="399" r:id="rId88"/>
    <p:sldId id="400" r:id="rId89"/>
    <p:sldId id="402" r:id="rId90"/>
    <p:sldId id="403" r:id="rId91"/>
    <p:sldId id="405" r:id="rId92"/>
    <p:sldId id="406" r:id="rId93"/>
    <p:sldId id="279" r:id="rId94"/>
    <p:sldId id="407" r:id="rId95"/>
    <p:sldId id="408" r:id="rId96"/>
    <p:sldId id="409" r:id="rId97"/>
    <p:sldId id="410" r:id="rId98"/>
    <p:sldId id="411" r:id="rId99"/>
    <p:sldId id="412" r:id="rId100"/>
    <p:sldId id="413" r:id="rId101"/>
    <p:sldId id="414" r:id="rId102"/>
    <p:sldId id="415" r:id="rId103"/>
    <p:sldId id="285" r:id="rId104"/>
    <p:sldId id="417" r:id="rId105"/>
    <p:sldId id="418" r:id="rId106"/>
    <p:sldId id="419" r:id="rId107"/>
    <p:sldId id="420" r:id="rId108"/>
    <p:sldId id="421" r:id="rId109"/>
    <p:sldId id="422" r:id="rId110"/>
    <p:sldId id="423" r:id="rId111"/>
    <p:sldId id="424" r:id="rId112"/>
    <p:sldId id="426" r:id="rId113"/>
    <p:sldId id="427" r:id="rId114"/>
    <p:sldId id="428" r:id="rId115"/>
    <p:sldId id="429" r:id="rId116"/>
    <p:sldId id="280" r:id="rId117"/>
    <p:sldId id="308" r:id="rId118"/>
    <p:sldId id="309" r:id="rId119"/>
    <p:sldId id="313" r:id="rId120"/>
    <p:sldId id="314" r:id="rId121"/>
    <p:sldId id="315" r:id="rId122"/>
    <p:sldId id="316" r:id="rId123"/>
    <p:sldId id="317" r:id="rId124"/>
    <p:sldId id="318" r:id="rId125"/>
    <p:sldId id="319" r:id="rId126"/>
    <p:sldId id="271" r:id="rId127"/>
    <p:sldId id="320" r:id="rId128"/>
    <p:sldId id="321" r:id="rId129"/>
    <p:sldId id="322" r:id="rId130"/>
    <p:sldId id="323" r:id="rId131"/>
    <p:sldId id="324" r:id="rId132"/>
    <p:sldId id="325" r:id="rId133"/>
    <p:sldId id="329" r:id="rId134"/>
    <p:sldId id="330" r:id="rId135"/>
    <p:sldId id="331" r:id="rId136"/>
    <p:sldId id="332" r:id="rId137"/>
    <p:sldId id="337" r:id="rId138"/>
    <p:sldId id="281" r:id="rId139"/>
    <p:sldId id="282" r:id="rId140"/>
    <p:sldId id="283" r:id="rId141"/>
    <p:sldId id="284" r:id="rId142"/>
    <p:sldId id="435" r:id="rId143"/>
    <p:sldId id="437" r:id="rId144"/>
    <p:sldId id="436" r:id="rId145"/>
    <p:sldId id="430" r:id="rId146"/>
    <p:sldId id="431" r:id="rId147"/>
    <p:sldId id="432" r:id="rId148"/>
    <p:sldId id="433" r:id="rId149"/>
    <p:sldId id="434" r:id="rId1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0066"/>
    <a:srgbClr val="D60093"/>
    <a:srgbClr val="CC0066"/>
    <a:srgbClr val="FF0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8" autoAdjust="0"/>
    <p:restoredTop sz="87755" autoAdjust="0"/>
  </p:normalViewPr>
  <p:slideViewPr>
    <p:cSldViewPr>
      <p:cViewPr varScale="1">
        <p:scale>
          <a:sx n="104" d="100"/>
          <a:sy n="104" d="100"/>
        </p:scale>
        <p:origin x="1986" y="114"/>
      </p:cViewPr>
      <p:guideLst>
        <p:guide orient="horz" pos="2160"/>
        <p:guide pos="288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51" d="100"/>
        <a:sy n="51"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2400" b="1" dirty="0"/>
            <a:t>High dim. data</a:t>
          </a: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en-US" sz="1800" dirty="0">
              <a:latin typeface="Calibri" pitchFamily="34" charset="0"/>
              <a:cs typeface="Calibri" pitchFamily="34" charset="0"/>
            </a:rPr>
            <a:t>Locality sensitive hashing</a:t>
          </a: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en-US" sz="1800" dirty="0">
              <a:latin typeface="Calibri" pitchFamily="34" charset="0"/>
              <a:cs typeface="Calibri" pitchFamily="34" charset="0"/>
            </a:rPr>
            <a:t>Clustering</a:t>
          </a: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2400" b="1" dirty="0"/>
            <a:t>Graph </a:t>
          </a:r>
          <a:br>
            <a:rPr lang="en-US" sz="2400" b="1" dirty="0"/>
          </a:br>
          <a:r>
            <a:rPr lang="en-US" sz="2400" b="1" dirty="0"/>
            <a:t>data</a:t>
          </a:r>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PageRank, </a:t>
          </a:r>
          <a:r>
            <a:rPr lang="en-US" sz="1800" dirty="0" err="1">
              <a:latin typeface="Calibri" pitchFamily="34" charset="0"/>
              <a:cs typeface="Calibri" pitchFamily="34" charset="0"/>
            </a:rPr>
            <a:t>SimRank</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Community </a:t>
          </a:r>
        </a:p>
        <a:p>
          <a:r>
            <a:rPr lang="en-US" sz="1800" dirty="0">
              <a:latin typeface="Calibri" pitchFamily="34" charset="0"/>
              <a:cs typeface="Calibri" pitchFamily="34" charset="0"/>
            </a:rPr>
            <a:t>Link Prediction</a:t>
          </a: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2400" b="1" dirty="0"/>
            <a:t>Infinite </a:t>
          </a:r>
          <a:br>
            <a:rPr lang="en-US" sz="2400" b="1" dirty="0"/>
          </a:br>
          <a:r>
            <a:rPr lang="en-US" sz="2400" b="1" dirty="0"/>
            <a:t>data</a:t>
          </a:r>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Filtering data streams</a:t>
          </a: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Web advertising</a:t>
          </a: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en-US" sz="1800" dirty="0">
              <a:latin typeface="Calibri" pitchFamily="34" charset="0"/>
              <a:cs typeface="Calibri" pitchFamily="34" charset="0"/>
            </a:rPr>
            <a:t>Dimensionality reduction</a:t>
          </a: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Graph Node Representation</a:t>
          </a: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Streaming Data Analytics</a:t>
          </a: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2400" b="1" dirty="0"/>
            <a:t>Machine learning</a:t>
          </a:r>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SVM</a:t>
          </a: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Decision Trees</a:t>
          </a: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Perceptron, </a:t>
          </a:r>
          <a:r>
            <a:rPr lang="en-US" sz="1800" dirty="0" err="1">
              <a:latin typeface="Calibri" pitchFamily="34" charset="0"/>
              <a:cs typeface="Calibri" pitchFamily="34" charset="0"/>
            </a:rPr>
            <a:t>kNN</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2400" b="1" dirty="0"/>
            <a:t>Apps</a:t>
          </a:r>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Recommender systems</a:t>
          </a: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Association Rules</a:t>
          </a: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Duplicate document detection</a:t>
          </a: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pt>
    <dgm:pt modelId="{189EA2CD-99B4-4604-BDBC-34AEB91058A9}" type="pres">
      <dgm:prSet presAssocID="{B28448BA-C9A8-43EB-A9DB-A0137196E3B9}" presName="textNode" presStyleLbl="bgShp" presStyleIdx="0" presStyleCnt="5"/>
      <dgm:spPr/>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custLinFactNeighborY="31305">
        <dgm:presLayoutVars>
          <dgm:bulletEnabled val="1"/>
        </dgm:presLayoutVars>
      </dgm:prSet>
      <dgm:spPr/>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custLinFactNeighborY="31305">
        <dgm:presLayoutVars>
          <dgm:bulletEnabled val="1"/>
        </dgm:presLayoutVars>
      </dgm:prSet>
      <dgm:spPr/>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custScaleX="118629" custLinFactNeighborY="31305">
        <dgm:presLayoutVars>
          <dgm:bulletEnabled val="1"/>
        </dgm:presLayoutVars>
      </dgm:prSet>
      <dgm:spPr/>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pt>
    <dgm:pt modelId="{727186A0-986E-40DF-85B7-ACC6191E0924}" type="pres">
      <dgm:prSet presAssocID="{5FC74589-1769-4EB4-9E51-9D82632D2E02}" presName="textNode" presStyleLbl="bgShp" presStyleIdx="1" presStyleCnt="5"/>
      <dgm:spPr/>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pt>
    <dgm:pt modelId="{4735A497-84C1-49AD-B2D7-A0E2E20F2536}" type="pres">
      <dgm:prSet presAssocID="{A0A9AC20-5EC1-4862-BFC8-870928838544}" presName="textNode" presStyleLbl="bgShp" presStyleIdx="2" presStyleCnt="5"/>
      <dgm:spPr/>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pt>
    <dgm:pt modelId="{AB95B1F2-DB60-4BC5-81D3-1FA274FF69C7}" type="pres">
      <dgm:prSet presAssocID="{EA22DC01-B1C3-4425-86ED-5B66953397A8}" presName="textNode" presStyleLbl="bgShp" presStyleIdx="3" presStyleCnt="5"/>
      <dgm:spPr/>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pt>
    <dgm:pt modelId="{34BAB90F-F3E5-4FFB-A339-2946D1CD0CCB}" type="pres">
      <dgm:prSet presAssocID="{7D17D413-1C96-46A5-9E85-72C6636AE3C5}" presName="textNode" presStyleLbl="bgShp" presStyleIdx="4" presStyleCnt="5"/>
      <dgm:spPr/>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pt>
  </dgm:ptLst>
  <dgm:cxnLst>
    <dgm:cxn modelId="{6723F50B-AA47-4273-81EA-65E1F5EA34FA}" srcId="{EA22DC01-B1C3-4425-86ED-5B66953397A8}" destId="{86AB53FA-67D7-4EE7-8555-3EE8EB6FA4C8}" srcOrd="1" destOrd="0" parTransId="{EA03EBDD-B26B-4044-993F-F3F8F5C83B54}" sibTransId="{AD9FF113-925C-46F3-AC17-3E3C7A57FE37}"/>
    <dgm:cxn modelId="{78E78012-96A9-C647-8542-B2174AA1C8ED}" type="presOf" srcId="{7D17D413-1C96-46A5-9E85-72C6636AE3C5}" destId="{5A591EE2-4B7B-40DB-B051-D75F7BFEDDD6}" srcOrd="0"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CD174D1A-F576-42A5-8360-9F1F6FB5C8D5}" srcId="{5FC74589-1769-4EB4-9E51-9D82632D2E02}" destId="{FF0CDCCC-6F78-4064-A419-5EC5C753206F}" srcOrd="2" destOrd="0" parTransId="{C96EA5C7-A653-4A83-8F75-8585A07C9C8F}" sibTransId="{8E668476-E60C-485B-B9C7-8F9496C26DF3}"/>
    <dgm:cxn modelId="{4911701C-387A-0E4F-8974-E7ED3EF6EC6D}" type="presOf" srcId="{63784350-6FB5-4F39-A0AA-A76D20385A1A}" destId="{6C9EBB1C-8DC1-467B-832A-DCA29AD54F62}" srcOrd="0" destOrd="0" presId="urn:microsoft.com/office/officeart/2005/8/layout/lProcess2"/>
    <dgm:cxn modelId="{E4975726-CC82-F84E-B193-BD799204E710}" type="presOf" srcId="{67EC18BA-DB21-4AAD-BE8A-067C85A9B73E}" destId="{80762C44-FA02-441A-8A8D-FC00E4F372F1}" srcOrd="0" destOrd="0" presId="urn:microsoft.com/office/officeart/2005/8/layout/lProcess2"/>
    <dgm:cxn modelId="{E9C82B27-96CA-3D44-BD29-E9B3919D8B57}" type="presOf" srcId="{91B14D9B-61DF-4421-AF43-318BB0021BDF}" destId="{80F88CB8-4B64-4172-B897-E8F8383812F7}" srcOrd="0" destOrd="0" presId="urn:microsoft.com/office/officeart/2005/8/layout/lProcess2"/>
    <dgm:cxn modelId="{B1FC7B28-B5DA-AB49-B508-5F52AF891C38}" type="presOf" srcId="{5FC74589-1769-4EB4-9E51-9D82632D2E02}" destId="{727186A0-986E-40DF-85B7-ACC6191E0924}" srcOrd="1" destOrd="0" presId="urn:microsoft.com/office/officeart/2005/8/layout/lProcess2"/>
    <dgm:cxn modelId="{B6C49A30-BF6B-AE4B-B091-B3D4AD63735A}" type="presOf" srcId="{BC15291E-510A-4A20-8D69-B0F2ACBA3CC6}" destId="{204F3481-2F4C-45A5-A0A1-C088684F0126}" srcOrd="0"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8EE8713E-52B5-D945-B1C4-D0EA0F02C100}" type="presOf" srcId="{5DA147F9-347F-4A9B-99C6-4679CBA742BD}" destId="{02FBE83C-F7E3-4AC9-9A61-66BF67D7D8B6}" srcOrd="0" destOrd="0" presId="urn:microsoft.com/office/officeart/2005/8/layout/lProcess2"/>
    <dgm:cxn modelId="{AFF8AD40-0F06-9440-A7F5-4CDA402B7728}" type="presOf" srcId="{FF0CDCCC-6F78-4064-A419-5EC5C753206F}" destId="{EB498954-62A4-422D-9DE3-1FA74DD1D37F}"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FB569641-EEF7-0B4B-A154-EF648D3D7FEA}" type="presOf" srcId="{6856B0CF-FE68-485F-BF49-CA4A93F4F38C}" destId="{DECF7DEE-4FD4-4CE5-AEDF-10353AC11531}" srcOrd="0" destOrd="0" presId="urn:microsoft.com/office/officeart/2005/8/layout/lProcess2"/>
    <dgm:cxn modelId="{CDAE2543-0EE1-4B34-B52E-A8EEEA699492}" srcId="{7D17D413-1C96-46A5-9E85-72C6636AE3C5}" destId="{63784350-6FB5-4F39-A0AA-A76D20385A1A}" srcOrd="2" destOrd="0" parTransId="{02F99CF5-BE6F-4557-8BB4-68B7181CCBA5}" sibTransId="{E47CBEBB-6EFF-43F4-952B-B6C93B5E9493}"/>
    <dgm:cxn modelId="{0949B049-F928-4520-A037-C172C962E0C9}" srcId="{7D17D413-1C96-46A5-9E85-72C6636AE3C5}" destId="{A5325020-A43F-4DC5-B91A-865612236E1B}" srcOrd="1" destOrd="0" parTransId="{B397B1E6-BB15-4DF4-B38A-02A5DF7C7E5D}" sibTransId="{E5885318-4367-4D45-A1BC-C2768E0C5F2B}"/>
    <dgm:cxn modelId="{D2E71B6A-2ED0-4063-83D4-B7F1634C0332}" srcId="{A0A9AC20-5EC1-4862-BFC8-870928838544}" destId="{5DA147F9-347F-4A9B-99C6-4679CBA742BD}" srcOrd="1" destOrd="0" parTransId="{0DD651B9-CD26-4B12-B47E-A345F5C781A5}" sibTransId="{A279CC5C-DF39-4624-BFA5-ADC04410EA91}"/>
    <dgm:cxn modelId="{383D174F-95F8-A34C-BE9C-0A05DBCED082}" type="presOf" srcId="{EA22DC01-B1C3-4425-86ED-5B66953397A8}" destId="{AB95B1F2-DB60-4BC5-81D3-1FA274FF69C7}" srcOrd="1" destOrd="0" presId="urn:microsoft.com/office/officeart/2005/8/layout/lProcess2"/>
    <dgm:cxn modelId="{AC2DB550-DEEF-4F4F-BD1B-B558BF642FB2}" type="presOf" srcId="{A9A35E3D-01EA-46C6-AED8-865E91E9D6C9}" destId="{F0B767F2-4C7E-481B-967C-8FE0CB529397}" srcOrd="0" destOrd="0" presId="urn:microsoft.com/office/officeart/2005/8/layout/lProcess2"/>
    <dgm:cxn modelId="{C76A0D52-4653-AB48-8BE3-FBEF5A1C4032}" type="presOf" srcId="{B8FE7A32-1B20-4D46-8242-6C91907A490E}" destId="{EFE71110-9F14-440A-945D-9BFF90054013}" srcOrd="0" destOrd="0" presId="urn:microsoft.com/office/officeart/2005/8/layout/lProcess2"/>
    <dgm:cxn modelId="{0D41BC74-281A-3E46-A0A2-59CC696D229E}" type="presOf" srcId="{B28448BA-C9A8-43EB-A9DB-A0137196E3B9}" destId="{F5FB40AB-A8F0-43CC-AED2-A0B6D3491F03}" srcOrd="0" destOrd="0" presId="urn:microsoft.com/office/officeart/2005/8/layout/lProcess2"/>
    <dgm:cxn modelId="{1CEA6277-20F5-EC42-8AF7-AC7AC2897578}" type="presOf" srcId="{EFD7AB2D-81E2-448E-B54E-4F3622AF7EF9}" destId="{9E190C18-AEDE-45E1-8A46-924B1190ACB6}" srcOrd="0" destOrd="0" presId="urn:microsoft.com/office/officeart/2005/8/layout/lProcess2"/>
    <dgm:cxn modelId="{6500637A-CEC1-204D-AEC1-F11E02B548D7}" type="presOf" srcId="{E9F388D8-C9C2-45F4-B532-779E8C2CB5E8}" destId="{D6B8C86D-B5C5-4707-BB1C-60E6EB9E4EBA}" srcOrd="0" destOrd="0" presId="urn:microsoft.com/office/officeart/2005/8/layout/lProcess2"/>
    <dgm:cxn modelId="{20B00E7C-D5FD-1245-9FB4-6F0C211426F3}" type="presOf" srcId="{A5325020-A43F-4DC5-B91A-865612236E1B}" destId="{6F277C00-29F7-4ECD-8C97-37788C7BA770}" srcOrd="0" destOrd="0" presId="urn:microsoft.com/office/officeart/2005/8/layout/lProcess2"/>
    <dgm:cxn modelId="{E39A2E7D-4B01-443C-A093-8728A9F528A1}" srcId="{7DAF4A99-25E1-44F9-90C0-EA66CF00B3B6}" destId="{A0A9AC20-5EC1-4862-BFC8-870928838544}" srcOrd="2" destOrd="0" parTransId="{69D52F25-6ACE-45DA-A9E8-1893E3A26C8C}" sibTransId="{FF5EAA6B-D3D9-4221-A79F-E9B4930D1CEF}"/>
    <dgm:cxn modelId="{82EBFA7F-788F-B84C-969C-5080F7BAEEB7}" type="presOf" srcId="{7DAF4A99-25E1-44F9-90C0-EA66CF00B3B6}" destId="{5473F14B-8F21-412E-B8DE-EADF32D6F521}" srcOrd="0" destOrd="0" presId="urn:microsoft.com/office/officeart/2005/8/layout/lProcess2"/>
    <dgm:cxn modelId="{03033C8E-546A-4636-B996-DCA3A7F5D692}" srcId="{A0A9AC20-5EC1-4862-BFC8-870928838544}" destId="{06D87D35-A66C-427C-B6DB-AF958D65D6B3}" srcOrd="2" destOrd="0" parTransId="{9A4B31E9-014C-4B63-A219-5A63A8ACB829}" sibTransId="{AC1F3899-4696-4923-97F3-8D3FBB96254A}"/>
    <dgm:cxn modelId="{751DC194-11AC-4068-BA1C-4404C839BDBA}" srcId="{B28448BA-C9A8-43EB-A9DB-A0137196E3B9}" destId="{E12CEE09-DEBB-4435-B911-A40A12F7930D}" srcOrd="1" destOrd="0" parTransId="{A642C0CA-D97F-4EA3-928C-13F990F569A1}" sibTransId="{CF3DF39F-9248-4761-840A-28F131DA740D}"/>
    <dgm:cxn modelId="{5018CE96-E6CC-471E-9B9C-30F70F6B8CE7}" srcId="{7D17D413-1C96-46A5-9E85-72C6636AE3C5}" destId="{A9A35E3D-01EA-46C6-AED8-865E91E9D6C9}" srcOrd="0" destOrd="0" parTransId="{0C34515A-9947-4AC4-8E07-6D77FB8F1E95}" sibTransId="{3C0EBF76-BD27-4964-B79F-79CC6413DFD1}"/>
    <dgm:cxn modelId="{95C3269C-8E66-454E-90E4-64EBD4DB49A5}" srcId="{B28448BA-C9A8-43EB-A9DB-A0137196E3B9}" destId="{E9F388D8-C9C2-45F4-B532-779E8C2CB5E8}" srcOrd="0" destOrd="0" parTransId="{F2F7FB25-05F2-4ED0-B376-8372ACCE43FB}" sibTransId="{1AE97BAD-F576-4336-A510-388E6942CDAC}"/>
    <dgm:cxn modelId="{35679A9F-A9C0-40B5-BA5C-B5D89AD516EE}" srcId="{5FC74589-1769-4EB4-9E51-9D82632D2E02}" destId="{B8FE7A32-1B20-4D46-8242-6C91907A490E}" srcOrd="0" destOrd="0" parTransId="{86CD367E-951E-4F4B-BFC7-6603B931690A}" sibTransId="{03DB6E86-A49B-4AF5-9791-CBACA4C5335D}"/>
    <dgm:cxn modelId="{D573C6A1-4B9D-2849-BA5C-A1E9115A574C}" type="presOf" srcId="{A0A9AC20-5EC1-4862-BFC8-870928838544}" destId="{9A6AB0E7-12CE-4F4C-9194-CFD62AA0E26B}" srcOrd="0" destOrd="0" presId="urn:microsoft.com/office/officeart/2005/8/layout/lProcess2"/>
    <dgm:cxn modelId="{38E30CAD-A190-824A-B197-82A865150D16}" type="presOf" srcId="{B28448BA-C9A8-43EB-A9DB-A0137196E3B9}" destId="{189EA2CD-99B4-4604-BDBC-34AEB91058A9}" srcOrd="1" destOrd="0" presId="urn:microsoft.com/office/officeart/2005/8/layout/lProcess2"/>
    <dgm:cxn modelId="{E3CCD0AD-1F30-3845-9A69-FFCE5D520C29}" type="presOf" srcId="{E12CEE09-DEBB-4435-B911-A40A12F7930D}" destId="{20F65450-B565-4F6E-8CBD-65CD2502E3B0}"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8C6632BB-A279-A442-A4C5-E65820087455}" type="presOf" srcId="{EA22DC01-B1C3-4425-86ED-5B66953397A8}" destId="{18B77C7D-672C-4358-9CA6-BD8FA6E2302A}" srcOrd="0" destOrd="0" presId="urn:microsoft.com/office/officeart/2005/8/layout/lProcess2"/>
    <dgm:cxn modelId="{53D00FBE-0B8C-44B8-BD7B-FF723D810987}" srcId="{EA22DC01-B1C3-4425-86ED-5B66953397A8}" destId="{BC15291E-510A-4A20-8D69-B0F2ACBA3CC6}" srcOrd="0" destOrd="0" parTransId="{DDAF1636-99A0-4E4C-BF8B-7A50EC838E24}" sibTransId="{25F65FF3-A145-4450-BC4A-2BD6189C0F89}"/>
    <dgm:cxn modelId="{6DB72DBE-E82A-47EF-ACEA-E04B7B517F26}" srcId="{7DAF4A99-25E1-44F9-90C0-EA66CF00B3B6}" destId="{EA22DC01-B1C3-4425-86ED-5B66953397A8}" srcOrd="3" destOrd="0" parTransId="{5D0A80B1-3E50-448A-A64D-AD1355ED3022}" sibTransId="{A9D991C7-41FC-48B5-87C1-98EB407695FE}"/>
    <dgm:cxn modelId="{E8E1CBC2-E886-44D5-B930-C0A4D16118C4}" srcId="{5FC74589-1769-4EB4-9E51-9D82632D2E02}" destId="{EFD7AB2D-81E2-448E-B54E-4F3622AF7EF9}" srcOrd="1" destOrd="0" parTransId="{36574C9A-C9D9-41B3-A499-07AB4199CF7F}" sibTransId="{0FFBD1E1-7F1E-48F7-8092-88463CF1F65B}"/>
    <dgm:cxn modelId="{37B3E3CA-1DB0-F944-9909-ADF688026009}" type="presOf" srcId="{7D17D413-1C96-46A5-9E85-72C6636AE3C5}" destId="{34BAB90F-F3E5-4FFB-A339-2946D1CD0CCB}" srcOrd="1" destOrd="0" presId="urn:microsoft.com/office/officeart/2005/8/layout/lProcess2"/>
    <dgm:cxn modelId="{366CCDD3-8FFC-AC42-8220-816573BF1958}" type="presOf" srcId="{A0A9AC20-5EC1-4862-BFC8-870928838544}" destId="{4735A497-84C1-49AD-B2D7-A0E2E20F2536}" srcOrd="1" destOrd="0" presId="urn:microsoft.com/office/officeart/2005/8/layout/lProcess2"/>
    <dgm:cxn modelId="{957A4ADC-199C-534E-870D-52EF36A7C516}" type="presOf" srcId="{5FC74589-1769-4EB4-9E51-9D82632D2E02}" destId="{C1CD2EAA-2E66-4BDA-BB6E-F99B46E1B919}"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DFD842DD-69DD-B645-96B8-7F0FBD76B9EE}" type="presOf" srcId="{86AB53FA-67D7-4EE7-8555-3EE8EB6FA4C8}" destId="{0F3CAB81-CF76-498F-9619-BAF8144FA3C3}"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41A7C6F6-61AF-3348-B7A5-8E5196703859}" type="presOf" srcId="{06D87D35-A66C-427C-B6DB-AF958D65D6B3}" destId="{1EC52667-0754-4666-9083-6E56A0F9B67B}" srcOrd="0" destOrd="0" presId="urn:microsoft.com/office/officeart/2005/8/layout/lProcess2"/>
    <dgm:cxn modelId="{1340B89F-881A-3F41-BAB1-8CEF4F33C69C}" type="presParOf" srcId="{5473F14B-8F21-412E-B8DE-EADF32D6F521}" destId="{C0D74A84-CA9B-4A55-82D3-C4473BCAB74F}" srcOrd="0" destOrd="0" presId="urn:microsoft.com/office/officeart/2005/8/layout/lProcess2"/>
    <dgm:cxn modelId="{E58572C4-DE7B-A04D-875B-D83AA8946A08}" type="presParOf" srcId="{C0D74A84-CA9B-4A55-82D3-C4473BCAB74F}" destId="{F5FB40AB-A8F0-43CC-AED2-A0B6D3491F03}" srcOrd="0" destOrd="0" presId="urn:microsoft.com/office/officeart/2005/8/layout/lProcess2"/>
    <dgm:cxn modelId="{396317AF-3E97-FF4F-9512-30AE4BDE924C}" type="presParOf" srcId="{C0D74A84-CA9B-4A55-82D3-C4473BCAB74F}" destId="{189EA2CD-99B4-4604-BDBC-34AEB91058A9}" srcOrd="1" destOrd="0" presId="urn:microsoft.com/office/officeart/2005/8/layout/lProcess2"/>
    <dgm:cxn modelId="{FD10CAEF-09D8-094A-AE7E-C67DB274199D}" type="presParOf" srcId="{C0D74A84-CA9B-4A55-82D3-C4473BCAB74F}" destId="{051CD919-C14E-4FF7-A82B-674D57B30AF8}" srcOrd="2" destOrd="0" presId="urn:microsoft.com/office/officeart/2005/8/layout/lProcess2"/>
    <dgm:cxn modelId="{D36BDFE2-5804-3548-A38F-2519604BC9E9}" type="presParOf" srcId="{051CD919-C14E-4FF7-A82B-674D57B30AF8}" destId="{151EFC3A-4B26-48D8-87A4-D28DC0264B02}" srcOrd="0" destOrd="0" presId="urn:microsoft.com/office/officeart/2005/8/layout/lProcess2"/>
    <dgm:cxn modelId="{4C294E97-A122-0A4C-954F-5511D1E160DB}" type="presParOf" srcId="{151EFC3A-4B26-48D8-87A4-D28DC0264B02}" destId="{D6B8C86D-B5C5-4707-BB1C-60E6EB9E4EBA}" srcOrd="0" destOrd="0" presId="urn:microsoft.com/office/officeart/2005/8/layout/lProcess2"/>
    <dgm:cxn modelId="{619E250B-B9D4-9744-93E6-7164647856DA}" type="presParOf" srcId="{151EFC3A-4B26-48D8-87A4-D28DC0264B02}" destId="{FEA7308F-F292-4734-BC92-11C7BB5AF5E5}" srcOrd="1" destOrd="0" presId="urn:microsoft.com/office/officeart/2005/8/layout/lProcess2"/>
    <dgm:cxn modelId="{750E74F8-5719-2B4D-8A7E-7019FE65BD8E}" type="presParOf" srcId="{151EFC3A-4B26-48D8-87A4-D28DC0264B02}" destId="{20F65450-B565-4F6E-8CBD-65CD2502E3B0}" srcOrd="2" destOrd="0" presId="urn:microsoft.com/office/officeart/2005/8/layout/lProcess2"/>
    <dgm:cxn modelId="{050BF95B-8E4C-3F42-B63E-3C4887520275}" type="presParOf" srcId="{151EFC3A-4B26-48D8-87A4-D28DC0264B02}" destId="{1943ED51-E95A-4F6E-A717-80400DEEEE20}" srcOrd="3" destOrd="0" presId="urn:microsoft.com/office/officeart/2005/8/layout/lProcess2"/>
    <dgm:cxn modelId="{DEC56945-928E-B441-87F1-8CE41DC856AF}" type="presParOf" srcId="{151EFC3A-4B26-48D8-87A4-D28DC0264B02}" destId="{80F88CB8-4B64-4172-B897-E8F8383812F7}" srcOrd="4" destOrd="0" presId="urn:microsoft.com/office/officeart/2005/8/layout/lProcess2"/>
    <dgm:cxn modelId="{7A8CD34A-58CA-C241-B093-5839380C65C9}" type="presParOf" srcId="{5473F14B-8F21-412E-B8DE-EADF32D6F521}" destId="{DC9EA69A-B885-4DA4-818F-1748672594CF}" srcOrd="1" destOrd="0" presId="urn:microsoft.com/office/officeart/2005/8/layout/lProcess2"/>
    <dgm:cxn modelId="{ECE6BEC0-6AA3-B44D-A139-EF882B69B365}" type="presParOf" srcId="{5473F14B-8F21-412E-B8DE-EADF32D6F521}" destId="{3A6F3D38-6FA6-469E-B3C3-234BD62E4CCA}" srcOrd="2" destOrd="0" presId="urn:microsoft.com/office/officeart/2005/8/layout/lProcess2"/>
    <dgm:cxn modelId="{AA3ED919-AE87-2048-990B-2B6F1E471B90}" type="presParOf" srcId="{3A6F3D38-6FA6-469E-B3C3-234BD62E4CCA}" destId="{C1CD2EAA-2E66-4BDA-BB6E-F99B46E1B919}" srcOrd="0" destOrd="0" presId="urn:microsoft.com/office/officeart/2005/8/layout/lProcess2"/>
    <dgm:cxn modelId="{3D91D75A-9C92-4A4F-AA57-B3AF458C04F0}" type="presParOf" srcId="{3A6F3D38-6FA6-469E-B3C3-234BD62E4CCA}" destId="{727186A0-986E-40DF-85B7-ACC6191E0924}" srcOrd="1" destOrd="0" presId="urn:microsoft.com/office/officeart/2005/8/layout/lProcess2"/>
    <dgm:cxn modelId="{8E61330B-6E43-DA44-BAB5-EFB517654B35}" type="presParOf" srcId="{3A6F3D38-6FA6-469E-B3C3-234BD62E4CCA}" destId="{F4329E4E-5431-4760-B147-9E77700EF61A}" srcOrd="2" destOrd="0" presId="urn:microsoft.com/office/officeart/2005/8/layout/lProcess2"/>
    <dgm:cxn modelId="{37D97D97-C78D-D943-9FE5-F9DCC9F3CE0F}" type="presParOf" srcId="{F4329E4E-5431-4760-B147-9E77700EF61A}" destId="{B5C22EF8-EBFA-4704-BF77-C1B26E178B0D}" srcOrd="0" destOrd="0" presId="urn:microsoft.com/office/officeart/2005/8/layout/lProcess2"/>
    <dgm:cxn modelId="{B1E12901-5A84-B748-9BDC-0B1D9D0CA6EF}" type="presParOf" srcId="{B5C22EF8-EBFA-4704-BF77-C1B26E178B0D}" destId="{EFE71110-9F14-440A-945D-9BFF90054013}" srcOrd="0" destOrd="0" presId="urn:microsoft.com/office/officeart/2005/8/layout/lProcess2"/>
    <dgm:cxn modelId="{255D8CEC-7CB2-F34F-8986-C5EE2676847E}" type="presParOf" srcId="{B5C22EF8-EBFA-4704-BF77-C1B26E178B0D}" destId="{35EA0CEB-E637-4D3C-96EF-C8D3B04060F2}" srcOrd="1" destOrd="0" presId="urn:microsoft.com/office/officeart/2005/8/layout/lProcess2"/>
    <dgm:cxn modelId="{C014A20D-991F-8F4C-947D-136BE03D85B5}" type="presParOf" srcId="{B5C22EF8-EBFA-4704-BF77-C1B26E178B0D}" destId="{9E190C18-AEDE-45E1-8A46-924B1190ACB6}" srcOrd="2" destOrd="0" presId="urn:microsoft.com/office/officeart/2005/8/layout/lProcess2"/>
    <dgm:cxn modelId="{51F7CAD5-6C36-864F-AD0A-3E77863D377D}" type="presParOf" srcId="{B5C22EF8-EBFA-4704-BF77-C1B26E178B0D}" destId="{1E1AD27B-2438-4D0B-AB02-AF912F764D09}" srcOrd="3" destOrd="0" presId="urn:microsoft.com/office/officeart/2005/8/layout/lProcess2"/>
    <dgm:cxn modelId="{A9577FD9-57E6-9B41-AEE7-71C45A2A6E0B}" type="presParOf" srcId="{B5C22EF8-EBFA-4704-BF77-C1B26E178B0D}" destId="{EB498954-62A4-422D-9DE3-1FA74DD1D37F}" srcOrd="4" destOrd="0" presId="urn:microsoft.com/office/officeart/2005/8/layout/lProcess2"/>
    <dgm:cxn modelId="{F13C614A-4241-734F-A52C-B627F9B389E9}" type="presParOf" srcId="{5473F14B-8F21-412E-B8DE-EADF32D6F521}" destId="{BB3C6D49-326B-48DE-AC1D-9DC877BB01DD}" srcOrd="3" destOrd="0" presId="urn:microsoft.com/office/officeart/2005/8/layout/lProcess2"/>
    <dgm:cxn modelId="{CCA1D7E9-55E9-A54A-BA15-89CF8A3571CE}" type="presParOf" srcId="{5473F14B-8F21-412E-B8DE-EADF32D6F521}" destId="{EF090B29-38A2-4F08-90FA-7BB67BE8B3E2}" srcOrd="4" destOrd="0" presId="urn:microsoft.com/office/officeart/2005/8/layout/lProcess2"/>
    <dgm:cxn modelId="{DCACF940-CA69-A347-800D-80B30D9538C9}" type="presParOf" srcId="{EF090B29-38A2-4F08-90FA-7BB67BE8B3E2}" destId="{9A6AB0E7-12CE-4F4C-9194-CFD62AA0E26B}" srcOrd="0" destOrd="0" presId="urn:microsoft.com/office/officeart/2005/8/layout/lProcess2"/>
    <dgm:cxn modelId="{08DCF3B5-FA58-524C-BD75-48935292DECB}" type="presParOf" srcId="{EF090B29-38A2-4F08-90FA-7BB67BE8B3E2}" destId="{4735A497-84C1-49AD-B2D7-A0E2E20F2536}" srcOrd="1" destOrd="0" presId="urn:microsoft.com/office/officeart/2005/8/layout/lProcess2"/>
    <dgm:cxn modelId="{8ADD2EAC-AAA8-2745-BE3B-9615780E4C6F}" type="presParOf" srcId="{EF090B29-38A2-4F08-90FA-7BB67BE8B3E2}" destId="{5235814C-D240-476B-A6EA-F820ADA9F290}" srcOrd="2" destOrd="0" presId="urn:microsoft.com/office/officeart/2005/8/layout/lProcess2"/>
    <dgm:cxn modelId="{9C6D8DC8-A759-384A-9964-DE57C737CDC9}" type="presParOf" srcId="{5235814C-D240-476B-A6EA-F820ADA9F290}" destId="{F8C87951-0BEC-442E-BD13-E67FB71AC42B}" srcOrd="0" destOrd="0" presId="urn:microsoft.com/office/officeart/2005/8/layout/lProcess2"/>
    <dgm:cxn modelId="{787CF0F0-43F8-AB4A-8B70-57C5148BD66C}" type="presParOf" srcId="{F8C87951-0BEC-442E-BD13-E67FB71AC42B}" destId="{DECF7DEE-4FD4-4CE5-AEDF-10353AC11531}" srcOrd="0" destOrd="0" presId="urn:microsoft.com/office/officeart/2005/8/layout/lProcess2"/>
    <dgm:cxn modelId="{39AA6D97-7AAD-3A40-ABF4-3C9BB9EA1365}" type="presParOf" srcId="{F8C87951-0BEC-442E-BD13-E67FB71AC42B}" destId="{739A0DE6-D28A-493F-A1CB-4B3CCAC72873}" srcOrd="1" destOrd="0" presId="urn:microsoft.com/office/officeart/2005/8/layout/lProcess2"/>
    <dgm:cxn modelId="{332D203A-59BC-2C42-99B2-B3BE0A702D1D}" type="presParOf" srcId="{F8C87951-0BEC-442E-BD13-E67FB71AC42B}" destId="{02FBE83C-F7E3-4AC9-9A61-66BF67D7D8B6}" srcOrd="2" destOrd="0" presId="urn:microsoft.com/office/officeart/2005/8/layout/lProcess2"/>
    <dgm:cxn modelId="{86E07ABD-C2D8-B04F-AF5F-83AC1BD797BD}" type="presParOf" srcId="{F8C87951-0BEC-442E-BD13-E67FB71AC42B}" destId="{87C5B8B3-4388-4867-AA6C-4B2D717EAAF2}" srcOrd="3" destOrd="0" presId="urn:microsoft.com/office/officeart/2005/8/layout/lProcess2"/>
    <dgm:cxn modelId="{47DCCD35-A7B2-B74E-9187-053BC7A50901}" type="presParOf" srcId="{F8C87951-0BEC-442E-BD13-E67FB71AC42B}" destId="{1EC52667-0754-4666-9083-6E56A0F9B67B}" srcOrd="4" destOrd="0" presId="urn:microsoft.com/office/officeart/2005/8/layout/lProcess2"/>
    <dgm:cxn modelId="{E7D11441-9D9A-5D4C-9EF3-0271142F7448}" type="presParOf" srcId="{5473F14B-8F21-412E-B8DE-EADF32D6F521}" destId="{9C67C073-8031-4FB8-83D0-BB3987979FB7}" srcOrd="5" destOrd="0" presId="urn:microsoft.com/office/officeart/2005/8/layout/lProcess2"/>
    <dgm:cxn modelId="{D9DB096B-22EB-574A-9708-A03937463A3D}" type="presParOf" srcId="{5473F14B-8F21-412E-B8DE-EADF32D6F521}" destId="{3D53649F-3A9D-48AC-B3B4-F9359FF49907}" srcOrd="6" destOrd="0" presId="urn:microsoft.com/office/officeart/2005/8/layout/lProcess2"/>
    <dgm:cxn modelId="{ED054D72-AEFC-544E-A934-203C265E43FF}" type="presParOf" srcId="{3D53649F-3A9D-48AC-B3B4-F9359FF49907}" destId="{18B77C7D-672C-4358-9CA6-BD8FA6E2302A}" srcOrd="0" destOrd="0" presId="urn:microsoft.com/office/officeart/2005/8/layout/lProcess2"/>
    <dgm:cxn modelId="{9CB9F57C-608E-0F42-82D9-D9FEE22BBA7B}" type="presParOf" srcId="{3D53649F-3A9D-48AC-B3B4-F9359FF49907}" destId="{AB95B1F2-DB60-4BC5-81D3-1FA274FF69C7}" srcOrd="1" destOrd="0" presId="urn:microsoft.com/office/officeart/2005/8/layout/lProcess2"/>
    <dgm:cxn modelId="{9E48C069-6EA6-AB47-9DF9-9AC663395C58}" type="presParOf" srcId="{3D53649F-3A9D-48AC-B3B4-F9359FF49907}" destId="{9D4EF955-0664-47BE-890F-75DA470A2A2E}" srcOrd="2" destOrd="0" presId="urn:microsoft.com/office/officeart/2005/8/layout/lProcess2"/>
    <dgm:cxn modelId="{04F85F42-D89D-B04E-9B52-7B8078C079D9}" type="presParOf" srcId="{9D4EF955-0664-47BE-890F-75DA470A2A2E}" destId="{CCD58064-6258-410C-B1E0-023DF3946A43}" srcOrd="0" destOrd="0" presId="urn:microsoft.com/office/officeart/2005/8/layout/lProcess2"/>
    <dgm:cxn modelId="{8B820FC3-832E-AD4C-9B54-CEE20011DE30}" type="presParOf" srcId="{CCD58064-6258-410C-B1E0-023DF3946A43}" destId="{204F3481-2F4C-45A5-A0A1-C088684F0126}" srcOrd="0" destOrd="0" presId="urn:microsoft.com/office/officeart/2005/8/layout/lProcess2"/>
    <dgm:cxn modelId="{D9D228C8-AA87-0145-B8B0-0D1DE5F45047}" type="presParOf" srcId="{CCD58064-6258-410C-B1E0-023DF3946A43}" destId="{B768FAA9-E2C4-4A6B-82D8-EF54C53E14D8}" srcOrd="1" destOrd="0" presId="urn:microsoft.com/office/officeart/2005/8/layout/lProcess2"/>
    <dgm:cxn modelId="{7FB59457-F2AC-7D47-BE75-F214EF66F32B}" type="presParOf" srcId="{CCD58064-6258-410C-B1E0-023DF3946A43}" destId="{0F3CAB81-CF76-498F-9619-BAF8144FA3C3}" srcOrd="2" destOrd="0" presId="urn:microsoft.com/office/officeart/2005/8/layout/lProcess2"/>
    <dgm:cxn modelId="{03205F72-78B3-DC4D-AAAA-26CF58CA0534}" type="presParOf" srcId="{CCD58064-6258-410C-B1E0-023DF3946A43}" destId="{0E0C811E-F3C5-4F24-A485-437F0C0EAD6A}" srcOrd="3" destOrd="0" presId="urn:microsoft.com/office/officeart/2005/8/layout/lProcess2"/>
    <dgm:cxn modelId="{B513CAB6-8A7C-194C-9996-F554CF6277E9}" type="presParOf" srcId="{CCD58064-6258-410C-B1E0-023DF3946A43}" destId="{80762C44-FA02-441A-8A8D-FC00E4F372F1}" srcOrd="4" destOrd="0" presId="urn:microsoft.com/office/officeart/2005/8/layout/lProcess2"/>
    <dgm:cxn modelId="{ADA33E52-9069-E14E-9BAD-6A147E6087CC}" type="presParOf" srcId="{5473F14B-8F21-412E-B8DE-EADF32D6F521}" destId="{1EEF13C7-AF43-4380-A8A5-F72A5D476D05}" srcOrd="7" destOrd="0" presId="urn:microsoft.com/office/officeart/2005/8/layout/lProcess2"/>
    <dgm:cxn modelId="{9EA76E7E-4708-4E44-8533-DD6C24B43221}" type="presParOf" srcId="{5473F14B-8F21-412E-B8DE-EADF32D6F521}" destId="{0618492F-D453-4601-9C36-8CE6AA153D1B}" srcOrd="8" destOrd="0" presId="urn:microsoft.com/office/officeart/2005/8/layout/lProcess2"/>
    <dgm:cxn modelId="{691B33C0-469C-2340-BA50-0FC7F0613A48}" type="presParOf" srcId="{0618492F-D453-4601-9C36-8CE6AA153D1B}" destId="{5A591EE2-4B7B-40DB-B051-D75F7BFEDDD6}" srcOrd="0" destOrd="0" presId="urn:microsoft.com/office/officeart/2005/8/layout/lProcess2"/>
    <dgm:cxn modelId="{3A207649-8C78-C040-A5C4-568DB5AD6EA8}" type="presParOf" srcId="{0618492F-D453-4601-9C36-8CE6AA153D1B}" destId="{34BAB90F-F3E5-4FFB-A339-2946D1CD0CCB}" srcOrd="1" destOrd="0" presId="urn:microsoft.com/office/officeart/2005/8/layout/lProcess2"/>
    <dgm:cxn modelId="{01A83012-B64F-9145-94EF-E40EECCCD2D4}" type="presParOf" srcId="{0618492F-D453-4601-9C36-8CE6AA153D1B}" destId="{BA794F96-F89B-483A-BF3A-9118CA9CCDA4}" srcOrd="2" destOrd="0" presId="urn:microsoft.com/office/officeart/2005/8/layout/lProcess2"/>
    <dgm:cxn modelId="{418C6105-98A6-4B4E-B977-72A22550E295}" type="presParOf" srcId="{BA794F96-F89B-483A-BF3A-9118CA9CCDA4}" destId="{76BCF6F8-619E-4477-AF5E-3CC45345624F}" srcOrd="0" destOrd="0" presId="urn:microsoft.com/office/officeart/2005/8/layout/lProcess2"/>
    <dgm:cxn modelId="{2EFB3FE1-CB10-7345-9081-F7CB7987035E}" type="presParOf" srcId="{76BCF6F8-619E-4477-AF5E-3CC45345624F}" destId="{F0B767F2-4C7E-481B-967C-8FE0CB529397}" srcOrd="0" destOrd="0" presId="urn:microsoft.com/office/officeart/2005/8/layout/lProcess2"/>
    <dgm:cxn modelId="{2F3DAD82-D947-0348-B841-B246182B7420}" type="presParOf" srcId="{76BCF6F8-619E-4477-AF5E-3CC45345624F}" destId="{B342BD1C-A54C-4F1C-A099-03A03E61088D}" srcOrd="1" destOrd="0" presId="urn:microsoft.com/office/officeart/2005/8/layout/lProcess2"/>
    <dgm:cxn modelId="{C92F6EB0-4C75-C849-9590-2BF34D8B38AE}" type="presParOf" srcId="{76BCF6F8-619E-4477-AF5E-3CC45345624F}" destId="{6F277C00-29F7-4ECD-8C97-37788C7BA770}" srcOrd="2" destOrd="0" presId="urn:microsoft.com/office/officeart/2005/8/layout/lProcess2"/>
    <dgm:cxn modelId="{5E2EFD15-B357-E44E-BABE-BA8384194199}" type="presParOf" srcId="{76BCF6F8-619E-4477-AF5E-3CC45345624F}" destId="{3945A699-1DD4-41EF-B849-687FF56CB987}" srcOrd="3" destOrd="0" presId="urn:microsoft.com/office/officeart/2005/8/layout/lProcess2"/>
    <dgm:cxn modelId="{F145CEEE-23F1-9147-A2FE-3CDA9CE1A98D}"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High dim. data</a:t>
          </a:r>
        </a:p>
      </dsp:txBody>
      <dsp:txXfrm>
        <a:off x="4665" y="0"/>
        <a:ext cx="1637258" cy="1577340"/>
      </dsp:txXfrm>
    </dsp:sp>
    <dsp:sp modelId="{D6B8C86D-B5C5-4707-BB1C-60E6EB9E4EBA}">
      <dsp:nvSpPr>
        <dsp:cNvPr id="0" name=""/>
        <dsp:cNvSpPr/>
      </dsp:nvSpPr>
      <dsp:spPr>
        <a:xfrm>
          <a:off x="168391" y="1627537"/>
          <a:ext cx="1309806" cy="1032947"/>
        </a:xfrm>
        <a:prstGeom prst="roundRect">
          <a:avLst>
            <a:gd name="adj" fmla="val 10000"/>
          </a:avLst>
        </a:prstGeom>
        <a:solidFill>
          <a:srgbClr val="92D050"/>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Locality sensitive hashing</a:t>
          </a:r>
        </a:p>
      </dsp:txBody>
      <dsp:txXfrm>
        <a:off x="198645" y="1657791"/>
        <a:ext cx="1249298" cy="972439"/>
      </dsp:txXfrm>
    </dsp:sp>
    <dsp:sp modelId="{20F65450-B565-4F6E-8CBD-65CD2502E3B0}">
      <dsp:nvSpPr>
        <dsp:cNvPr id="0" name=""/>
        <dsp:cNvSpPr/>
      </dsp:nvSpPr>
      <dsp:spPr>
        <a:xfrm>
          <a:off x="168391" y="2819399"/>
          <a:ext cx="1309806" cy="1032947"/>
        </a:xfrm>
        <a:prstGeom prst="roundRect">
          <a:avLst>
            <a:gd name="adj" fmla="val 10000"/>
          </a:avLst>
        </a:prstGeom>
        <a:solidFill>
          <a:srgbClr val="92D050"/>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Clustering</a:t>
          </a:r>
        </a:p>
      </dsp:txBody>
      <dsp:txXfrm>
        <a:off x="198645" y="2849653"/>
        <a:ext cx="1249298" cy="972439"/>
      </dsp:txXfrm>
    </dsp:sp>
    <dsp:sp modelId="{80F88CB8-4B64-4172-B897-E8F8383812F7}">
      <dsp:nvSpPr>
        <dsp:cNvPr id="0" name=""/>
        <dsp:cNvSpPr/>
      </dsp:nvSpPr>
      <dsp:spPr>
        <a:xfrm>
          <a:off x="46389" y="4011261"/>
          <a:ext cx="1553810" cy="1032947"/>
        </a:xfrm>
        <a:prstGeom prst="roundRect">
          <a:avLst>
            <a:gd name="adj" fmla="val 10000"/>
          </a:avLst>
        </a:prstGeom>
        <a:solidFill>
          <a:srgbClr val="92D050"/>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Dimensionality reduction</a:t>
          </a:r>
        </a:p>
      </dsp:txBody>
      <dsp:txXfrm>
        <a:off x="76643" y="4041515"/>
        <a:ext cx="1493302"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Graph </a:t>
          </a:r>
          <a:br>
            <a:rPr lang="en-US" sz="2400" b="1" kern="1200" dirty="0"/>
          </a:br>
          <a:r>
            <a:rPr lang="en-US" sz="2400" b="1" kern="1200" dirty="0"/>
            <a:t>data</a:t>
          </a:r>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PageRank, </a:t>
          </a:r>
          <a:r>
            <a:rPr lang="en-US" sz="1800" kern="1200" dirty="0" err="1">
              <a:latin typeface="Calibri" pitchFamily="34" charset="0"/>
              <a:cs typeface="Calibri" pitchFamily="34" charset="0"/>
            </a:rPr>
            <a:t>SimRank</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Community </a:t>
          </a:r>
        </a:p>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Link Prediction</a:t>
          </a: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Graph Node Representation</a:t>
          </a: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Infinite </a:t>
          </a:r>
          <a:br>
            <a:rPr lang="en-US" sz="2400" b="1" kern="1200" dirty="0"/>
          </a:br>
          <a:r>
            <a:rPr lang="en-US" sz="2400" b="1" kern="1200" dirty="0"/>
            <a:t>data</a:t>
          </a:r>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Filtering data streams</a:t>
          </a: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Web advertising</a:t>
          </a: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Streaming Data Analytics</a:t>
          </a: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Machine learning</a:t>
          </a:r>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SVM</a:t>
          </a: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Decision Trees</a:t>
          </a: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Perceptron, </a:t>
          </a:r>
          <a:r>
            <a:rPr lang="en-US" sz="1800" kern="1200" dirty="0" err="1">
              <a:latin typeface="Calibri" pitchFamily="34" charset="0"/>
              <a:cs typeface="Calibri" pitchFamily="34" charset="0"/>
            </a:rPr>
            <a:t>kNN</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Apps</a:t>
          </a:r>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Recommender systems</a:t>
          </a: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Association Rules</a:t>
          </a: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Duplicate document detection</a:t>
          </a:r>
        </a:p>
      </dsp:txBody>
      <dsp:txXfrm>
        <a:off x="7238855" y="3991767"/>
        <a:ext cx="1249298" cy="9724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8.wmf"/><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9/16/2020</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3:22:51.971"/>
    </inkml:context>
    <inkml:brush xml:id="br0">
      <inkml:brushProperty name="width" value="0.05" units="cm"/>
      <inkml:brushProperty name="height" value="0.05" units="cm"/>
    </inkml:brush>
  </inkml:definitions>
  <inkml:trace contextRef="#ctx0" brushRef="#br0">2926 385 7552,'0'-1'234,"-1"-1"1,0 1-1,1 0 0,-1-1 1,1 1-1,0 0 0,-1-1 1,1 1-1,0-1 1,0 1-1,0 0 0,0-1 1,0 1-1,0-1 0,0 1 1,1-1-1,-1 1 1,0 0-1,1-2-234,0-1 256,-1 1 0,1-1 0,-1 0 0,0 0 0,0-3-256,-1 5 117,0-1-1,1 1 1,-1-1-1,0 1 1,-1-1-1,1 1 1,0 0 0,-1 0-1,1-1 1,-1 1-1,0 0 1,0 1 0,0-2-117,-31-22 1199,13 11-420,-2 2 1,0 1 0,-16-6-780,-75-24 1178,80 29-914,-126-37 152,-3 6 0,-3 7-416,86 22-25,-1 3 0,-1 3 0,-58 3 25,135 5 4,-217 5 145,174-1-115,0 1 1,0 3-1,-27 8-34,-57 25 23,3 5 0,1 6 0,-66 40-23,125-57 205,-41 29-205,76-42 5,1 2 0,1 1 0,2 1-1,-3 5-4,-26 32-5,2 2 0,-44 71 5,84-109-20,0-1 0,2 2 0,1 0 0,-5 19 20,-8 23 17,4 1 0,2 0 0,4 2 0,3 0 0,0 35-17,8-19-5,4-1-1,4 0 1,14 85 5,-12-141-20,2-1 0,2 1 0,0-2 0,2 1-1,2-2 1,1 1 0,1-2 0,1 1 20,28 38-79,2-2-1,34 34 80,-46-59 28,2-2 0,1-2 0,2-1 0,10 4-28,9 3 109,1-3 1,54 26-110,-67-42 31,1-3 0,0-1 0,2-3 0,0-2 0,0-2 0,1-2 0,1-2 0,6-2-31,8-2 85,1-3 1,-1-3 0,0-2 0,0-4 0,0-2-1,9-5-85,560-167 1259,-514 142-737,36-22-522,-92 33 181,-1-3 1,-2-2 0,11-11-182,69-53 1029,28-31-1029,-132 97 183,-2-2 0,-2-1 0,0-2 0,-3 0 0,-1-3 1,-2 0-1,-2-1 0,-1-2 0,14-37-183,-24 42 139,-2-1 1,-1 0-1,-2 0 0,-2-1 0,-1 0 1,-2 0-1,-2 0 0,-2-19-139,-1 28 54,-1 0 0,-2 1 0,0-1 0,-2 1 0,-2 0 0,0 0 0,-2 1 0,-14-27-54,-30-53 128,-53-73-128,79 138 3,-1 2-1,-32-34-2,41 54-35,-1 1 0,-1 1 0,0 1 0,-2 1 0,-20-11 35,-215-118-182,214 125 151,-2 3-1,0 1 0,-26-5 32,-148-30-127,168 42 99,5 1-16,0 2-1,-1 2 1,-45 0 44,67 6-143,0 2 1,1 0-1,-1 2 0,1 1 0,0 0 1,0 2-1,1 2 0,0 0 143,17-6-422,0 1-1,0 0 1,0 1-1,0 0 1,1 0-1,0 0 1,-2 2 422,7-5-348,1 0 1,-1-1-1,0 1 1,0 0-1,1 0 1,-1 0-1,1 0 1,0 0-1,0 1 0,0-1 1,0 0-1,0 0 1,0 1-1,0-1 1,1 1-1,-1-1 1,1 1-1,0-1 1,-1 1-1,1-1 0,0 1 1,1-1-1,-1 0 1,0 1-1,1-1 1,-1 1-1,2 2 348,12 19-3856,1-6-26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3:22:52.955"/>
    </inkml:context>
    <inkml:brush xml:id="br0">
      <inkml:brushProperty name="width" value="0.05" units="cm"/>
      <inkml:brushProperty name="height" value="0.05" units="cm"/>
    </inkml:brush>
  </inkml:definitions>
  <inkml:trace contextRef="#ctx0" brushRef="#br0">2379 446 10368,'-31'-18'3794,"-14"-10"742,-27-22-4536,24 11 347,-2 3-1,-1 2 1,-40-18-347,13 17 408,-1 3 0,-1 4 0,-1 3 0,-2 5 0,0 2 0,-3 4-408,21 6 119,-1 2-1,0 4 1,0 2 0,-12 4-119,33 0 31,1 2 0,0 3 0,1 1 0,0 2 0,1 1 0,-28 15-31,-6 9 30,2 4-1,-39 31-29,77-49-23,1 2 0,2 2 0,0 1 0,2 1 0,1 2 0,1 1 0,2 1 1,2 1-1,0 1 0,1 5 23,-1 7-19,2 1 0,2 0 1,3 2-1,1 1 0,3 0 1,2 1-1,2 0 0,-3 51 19,10-53-24,2 1-1,2 0 0,2 0 1,3-1-1,2 0 0,8 26 25,1-11-88,3-1 0,3-1-1,3-1 1,25 44 88,-20-52-99,2-2 0,3-1 0,1-1 0,3-3 0,2-1 0,1-2 0,3-2 0,6 3 99,12 4-135,1-3 1,3-2-1,1-4 0,2-3 1,1-2-1,7-2 135,-5-6-100,1-4 0,1-2 0,72 9 100,-38-16-101,0-4 1,59-4 100,-43-7 72,0-7 1,0-5-1,-1-5 1,-1-5-1,32-15-72,-23-4 542,-2-5-1,69-39-541,-141 58 280,-2-2 0,-1-3 1,39-31-281,-61 39 128,-2-2 0,-2-1 1,0-2-1,-2-1 0,-1-1 1,6-11-129,-17 20 78,-2-1 1,0-1 0,-1 0-1,-2-1 1,-1 0 0,0-1 0,-2 0-1,-2 0 1,0-1 0,0-10-79,-3-4 114,-1 0 0,-2 0 0,-1 1 0,-3-1 0,-1 0 1,-9-26-115,4 21 126,-3 1 1,-1 0 0,-3 2-1,-7-12-126,-9-8 235,-3 2 0,-37-49-235,25 43 136,-3 2 0,-31-29-136,33 47 28,-2 2 0,-2 2 1,-10-3-29,6 8-39,-1 2 0,-3 2 0,-1 3-1,-1 3 1,-1 2 0,-15-1 39,31 14-53,0 1 0,0 2-1,-1 3 1,-1 1-1,0 3 1,1 2 0,-5 3 53,-1 2-116,1 3 1,-1 3-1,1 1 1,1 3-1,0 3 1,-10 6 115,-42 16-1710,-92 50 1710,158-68-680,0 2 1,2 2-1,1 1 1,1 2 0,1 1-1,-10 12 680,27-21-1235,0-1 1,-9 16 1234,21-26-524,0-1 1,0 1 0,1 0-1,0 0 1,0 1 0,1-1 0,0 1-1,0 1 524,3-7-420,-1 0 0,1 1 0,0-1-1,0 0 1,0 0 0,0 0 0,1 0-1,-1 0 1,1 0 0,0 2 420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3:22:53.554"/>
    </inkml:context>
    <inkml:brush xml:id="br0">
      <inkml:brushProperty name="width" value="0.05" units="cm"/>
      <inkml:brushProperty name="height" value="0.05" units="cm"/>
    </inkml:brush>
  </inkml:definitions>
  <inkml:trace contextRef="#ctx0" brushRef="#br0">2298 499 10112,'-36'-26'1577,"-2"3"-1,0 0 1,-14-3-1577,31 15 257,-23-11 292,-2 2 0,0 2 0,-5 0-549,10 8-9,0 1-1,-1 1 1,0 3 0,0 1-1,-1 3 1,1 1 0,-1 2-1,-1 2 10,-45 10-10,0 4-1,-81 28 11,101-24-20,1 3-1,1 2 0,2 4 1,1 3-1,2 2 0,-44 35 21,53-31-12,1 3-1,2 2 0,2 3 0,2 1 0,3 3 1,2 1-1,-11 21 13,7-3-6,4 3 1,3 1 0,4 1 0,2 2-1,4 2 1,4 0 0,3 2-1,-5 50 6,16-56 9,2 0 1,4 1-1,3 0 0,5 11-9,1-31-18,2-1 0,4 0 0,1 0 0,3-1 0,19 46 18,-12-48-88,2-2 1,2-1-1,2-1 1,2-1-1,3-1 1,1-2-1,3-2 0,1-1 1,2-2-1,2-2 1,1-1-1,44 27 88,-25-24-111,1-3 1,2-3-1,2-3 0,0-2 0,7-2 111,46 11-8,1-5 0,71 8 8,-3-11 441,2-9 0,0-8 1,0-8-1,41-10-441,-101-4 832,0-5 1,63-17-833,-102 10 696,-1-3 1,-1-4-1,68-32-696,-108 37 231,-2-1 0,0-3 0,-1-2 0,-2-1-1,-1-3 1,-2-2 0,19-21-231,-32 27 31,-2-1 0,-1-2 0,-1-1 0,-2-1 0,-1 0 0,-2-2 0,-1-1 0,-2 0 0,-2-1 0,2-8-31,-5 3 30,-1-1-1,-3 0 1,-1 0 0,-2-1 0,-2 1 0,-2-8-30,-3-2 185,-3 0-1,-1-1 0,-3 2 1,-15-49-185,-9-4 241,-4 1 0,-5 3 0,-4 1-1,-5 2 1,-3 3 0,-25-27-241,-15-10-506,-11-2 506,-16-8-1172,-5 5 0,-20-7 1172,53 60-1329,-4 4 0,-4 4 0,-60-33 1329,97 72-391,-1 3-1,-2 2 1,-1 4 0,-1 2 0,-2 4-1,0 2 1,-2 4 0,-17 0 391,-11 3-331,-1 5 0,-17 3 331,32 6-226,0 3-1,-32 7 227,41 3-379,0 3 1,0 3-1,2 4 0,1 2 1,-31 18 378,-109 58-3040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9/16/2020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2" y="6657859"/>
            <a:ext cx="3997425" cy="350924"/>
          </a:xfrm>
          <a:prstGeom prst="rect">
            <a:avLst/>
          </a:prstGeom>
        </p:spPr>
        <p:txBody>
          <a:bodyPr/>
          <a:lstStyle/>
          <a:p>
            <a:pPr>
              <a:defRPr/>
            </a:pPr>
            <a:endParaRPr lang="en-IE"/>
          </a:p>
        </p:txBody>
      </p:sp>
    </p:spTree>
    <p:extLst>
      <p:ext uri="{BB962C8B-B14F-4D97-AF65-F5344CB8AC3E}">
        <p14:creationId xmlns:p14="http://schemas.microsoft.com/office/powerpoint/2010/main" val="136462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88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dirty="0"/>
          </a:p>
        </p:txBody>
      </p:sp>
    </p:spTree>
    <p:extLst>
      <p:ext uri="{BB962C8B-B14F-4D97-AF65-F5344CB8AC3E}">
        <p14:creationId xmlns:p14="http://schemas.microsoft.com/office/powerpoint/2010/main" val="1160896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081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52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09831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19</a:t>
            </a:fld>
            <a:endParaRPr lang="en-IE"/>
          </a:p>
        </p:txBody>
      </p:sp>
    </p:spTree>
    <p:extLst>
      <p:ext uri="{BB962C8B-B14F-4D97-AF65-F5344CB8AC3E}">
        <p14:creationId xmlns:p14="http://schemas.microsoft.com/office/powerpoint/2010/main" val="28462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20</a:t>
            </a:fld>
            <a:endParaRPr lang="en-IE"/>
          </a:p>
        </p:txBody>
      </p:sp>
    </p:spTree>
    <p:extLst>
      <p:ext uri="{BB962C8B-B14F-4D97-AF65-F5344CB8AC3E}">
        <p14:creationId xmlns:p14="http://schemas.microsoft.com/office/powerpoint/2010/main" val="237104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21</a:t>
            </a:fld>
            <a:endParaRPr lang="en-IE"/>
          </a:p>
        </p:txBody>
      </p:sp>
    </p:spTree>
    <p:extLst>
      <p:ext uri="{BB962C8B-B14F-4D97-AF65-F5344CB8AC3E}">
        <p14:creationId xmlns:p14="http://schemas.microsoft.com/office/powerpoint/2010/main" val="181442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i="1">
                <a:solidFill>
                  <a:schemeClr val="tx1"/>
                </a:solidFill>
                <a:latin typeface="Arial" pitchFamily="34" charset="0"/>
              </a:defRPr>
            </a:lvl1pPr>
            <a:lvl2pPr marL="742950" indent="-285750" defTabSz="922338">
              <a:defRPr i="1">
                <a:solidFill>
                  <a:schemeClr val="tx1"/>
                </a:solidFill>
                <a:latin typeface="Arial" pitchFamily="34" charset="0"/>
              </a:defRPr>
            </a:lvl2pPr>
            <a:lvl3pPr marL="1143000" indent="-228600" defTabSz="922338">
              <a:defRPr i="1">
                <a:solidFill>
                  <a:schemeClr val="tx1"/>
                </a:solidFill>
                <a:latin typeface="Arial" pitchFamily="34" charset="0"/>
              </a:defRPr>
            </a:lvl3pPr>
            <a:lvl4pPr marL="1600200" indent="-228600" defTabSz="922338">
              <a:defRPr i="1">
                <a:solidFill>
                  <a:schemeClr val="tx1"/>
                </a:solidFill>
                <a:latin typeface="Arial" pitchFamily="34" charset="0"/>
              </a:defRPr>
            </a:lvl4pPr>
            <a:lvl5pPr marL="2057400" indent="-228600" defTabSz="922338">
              <a:defRPr i="1">
                <a:solidFill>
                  <a:schemeClr val="tx1"/>
                </a:solidFill>
                <a:latin typeface="Arial" pitchFamily="34" charset="0"/>
              </a:defRPr>
            </a:lvl5pPr>
            <a:lvl6pPr marL="2514600" indent="-228600" algn="r" defTabSz="922338" eaLnBrk="0" fontAlgn="base" hangingPunct="0">
              <a:spcBef>
                <a:spcPct val="0"/>
              </a:spcBef>
              <a:spcAft>
                <a:spcPct val="0"/>
              </a:spcAft>
              <a:defRPr i="1">
                <a:solidFill>
                  <a:schemeClr val="tx1"/>
                </a:solidFill>
                <a:latin typeface="Arial" pitchFamily="34" charset="0"/>
              </a:defRPr>
            </a:lvl6pPr>
            <a:lvl7pPr marL="2971800" indent="-228600" algn="r" defTabSz="922338" eaLnBrk="0" fontAlgn="base" hangingPunct="0">
              <a:spcBef>
                <a:spcPct val="0"/>
              </a:spcBef>
              <a:spcAft>
                <a:spcPct val="0"/>
              </a:spcAft>
              <a:defRPr i="1">
                <a:solidFill>
                  <a:schemeClr val="tx1"/>
                </a:solidFill>
                <a:latin typeface="Arial" pitchFamily="34" charset="0"/>
              </a:defRPr>
            </a:lvl7pPr>
            <a:lvl8pPr marL="3429000" indent="-228600" algn="r" defTabSz="922338" eaLnBrk="0" fontAlgn="base" hangingPunct="0">
              <a:spcBef>
                <a:spcPct val="0"/>
              </a:spcBef>
              <a:spcAft>
                <a:spcPct val="0"/>
              </a:spcAft>
              <a:defRPr i="1">
                <a:solidFill>
                  <a:schemeClr val="tx1"/>
                </a:solidFill>
                <a:latin typeface="Arial" pitchFamily="34" charset="0"/>
              </a:defRPr>
            </a:lvl8pPr>
            <a:lvl9pPr marL="3886200" indent="-228600" algn="r" defTabSz="922338" eaLnBrk="0" fontAlgn="base" hangingPunct="0">
              <a:spcBef>
                <a:spcPct val="0"/>
              </a:spcBef>
              <a:spcAft>
                <a:spcPct val="0"/>
              </a:spcAft>
              <a:defRPr i="1">
                <a:solidFill>
                  <a:schemeClr val="tx1"/>
                </a:solidFill>
                <a:latin typeface="Arial" pitchFamily="34" charset="0"/>
              </a:defRPr>
            </a:lvl9pPr>
          </a:lstStyle>
          <a:p>
            <a:fld id="{98607C2A-A617-4B34-93A5-59F9FEB67124}" type="slidenum">
              <a:rPr lang="en-US" i="0" smtClean="0"/>
              <a:pPr/>
              <a:t>22</a:t>
            </a:fld>
            <a:endParaRPr lang="en-US" i="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The procedure</a:t>
            </a:r>
            <a:r>
              <a:rPr lang="en-US" baseline="0" dirty="0"/>
              <a:t> to create models is </a:t>
            </a:r>
            <a:r>
              <a:rPr lang="en-US" dirty="0"/>
              <a:t>the model induction</a:t>
            </a:r>
            <a:r>
              <a:rPr lang="en-US" baseline="0" dirty="0"/>
              <a:t> algorithm and learning</a:t>
            </a:r>
            <a:endParaRPr lang="en-US" dirty="0"/>
          </a:p>
        </p:txBody>
      </p:sp>
    </p:spTree>
    <p:extLst>
      <p:ext uri="{BB962C8B-B14F-4D97-AF65-F5344CB8AC3E}">
        <p14:creationId xmlns:p14="http://schemas.microsoft.com/office/powerpoint/2010/main" val="3940122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i="1">
                <a:solidFill>
                  <a:schemeClr val="tx1"/>
                </a:solidFill>
                <a:latin typeface="Arial" pitchFamily="34" charset="0"/>
              </a:defRPr>
            </a:lvl1pPr>
            <a:lvl2pPr marL="742950" indent="-285750" defTabSz="922338">
              <a:defRPr i="1">
                <a:solidFill>
                  <a:schemeClr val="tx1"/>
                </a:solidFill>
                <a:latin typeface="Arial" pitchFamily="34" charset="0"/>
              </a:defRPr>
            </a:lvl2pPr>
            <a:lvl3pPr marL="1143000" indent="-228600" defTabSz="922338">
              <a:defRPr i="1">
                <a:solidFill>
                  <a:schemeClr val="tx1"/>
                </a:solidFill>
                <a:latin typeface="Arial" pitchFamily="34" charset="0"/>
              </a:defRPr>
            </a:lvl3pPr>
            <a:lvl4pPr marL="1600200" indent="-228600" defTabSz="922338">
              <a:defRPr i="1">
                <a:solidFill>
                  <a:schemeClr val="tx1"/>
                </a:solidFill>
                <a:latin typeface="Arial" pitchFamily="34" charset="0"/>
              </a:defRPr>
            </a:lvl4pPr>
            <a:lvl5pPr marL="2057400" indent="-228600" defTabSz="922338">
              <a:defRPr i="1">
                <a:solidFill>
                  <a:schemeClr val="tx1"/>
                </a:solidFill>
                <a:latin typeface="Arial" pitchFamily="34" charset="0"/>
              </a:defRPr>
            </a:lvl5pPr>
            <a:lvl6pPr marL="2514600" indent="-228600" algn="r" defTabSz="922338" eaLnBrk="0" fontAlgn="base" hangingPunct="0">
              <a:spcBef>
                <a:spcPct val="0"/>
              </a:spcBef>
              <a:spcAft>
                <a:spcPct val="0"/>
              </a:spcAft>
              <a:defRPr i="1">
                <a:solidFill>
                  <a:schemeClr val="tx1"/>
                </a:solidFill>
                <a:latin typeface="Arial" pitchFamily="34" charset="0"/>
              </a:defRPr>
            </a:lvl6pPr>
            <a:lvl7pPr marL="2971800" indent="-228600" algn="r" defTabSz="922338" eaLnBrk="0" fontAlgn="base" hangingPunct="0">
              <a:spcBef>
                <a:spcPct val="0"/>
              </a:spcBef>
              <a:spcAft>
                <a:spcPct val="0"/>
              </a:spcAft>
              <a:defRPr i="1">
                <a:solidFill>
                  <a:schemeClr val="tx1"/>
                </a:solidFill>
                <a:latin typeface="Arial" pitchFamily="34" charset="0"/>
              </a:defRPr>
            </a:lvl7pPr>
            <a:lvl8pPr marL="3429000" indent="-228600" algn="r" defTabSz="922338" eaLnBrk="0" fontAlgn="base" hangingPunct="0">
              <a:spcBef>
                <a:spcPct val="0"/>
              </a:spcBef>
              <a:spcAft>
                <a:spcPct val="0"/>
              </a:spcAft>
              <a:defRPr i="1">
                <a:solidFill>
                  <a:schemeClr val="tx1"/>
                </a:solidFill>
                <a:latin typeface="Arial" pitchFamily="34" charset="0"/>
              </a:defRPr>
            </a:lvl8pPr>
            <a:lvl9pPr marL="3886200" indent="-228600" algn="r" defTabSz="922338" eaLnBrk="0" fontAlgn="base" hangingPunct="0">
              <a:spcBef>
                <a:spcPct val="0"/>
              </a:spcBef>
              <a:spcAft>
                <a:spcPct val="0"/>
              </a:spcAft>
              <a:defRPr i="1">
                <a:solidFill>
                  <a:schemeClr val="tx1"/>
                </a:solidFill>
                <a:latin typeface="Arial" pitchFamily="34" charset="0"/>
              </a:defRPr>
            </a:lvl9pPr>
          </a:lstStyle>
          <a:p>
            <a:fld id="{B769DA9D-202A-4A4C-A217-27806BB3352B}" type="slidenum">
              <a:rPr lang="en-US" i="0" smtClean="0"/>
              <a:pPr/>
              <a:t>23</a:t>
            </a:fld>
            <a:endParaRPr lang="en-US" i="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2671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9637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i="1">
                <a:solidFill>
                  <a:schemeClr val="tx1"/>
                </a:solidFill>
                <a:latin typeface="Arial" pitchFamily="34" charset="0"/>
              </a:defRPr>
            </a:lvl1pPr>
            <a:lvl2pPr marL="742950" indent="-285750" defTabSz="922338">
              <a:defRPr i="1">
                <a:solidFill>
                  <a:schemeClr val="tx1"/>
                </a:solidFill>
                <a:latin typeface="Arial" pitchFamily="34" charset="0"/>
              </a:defRPr>
            </a:lvl2pPr>
            <a:lvl3pPr marL="1143000" indent="-228600" defTabSz="922338">
              <a:defRPr i="1">
                <a:solidFill>
                  <a:schemeClr val="tx1"/>
                </a:solidFill>
                <a:latin typeface="Arial" pitchFamily="34" charset="0"/>
              </a:defRPr>
            </a:lvl3pPr>
            <a:lvl4pPr marL="1600200" indent="-228600" defTabSz="922338">
              <a:defRPr i="1">
                <a:solidFill>
                  <a:schemeClr val="tx1"/>
                </a:solidFill>
                <a:latin typeface="Arial" pitchFamily="34" charset="0"/>
              </a:defRPr>
            </a:lvl4pPr>
            <a:lvl5pPr marL="2057400" indent="-228600" defTabSz="922338">
              <a:defRPr i="1">
                <a:solidFill>
                  <a:schemeClr val="tx1"/>
                </a:solidFill>
                <a:latin typeface="Arial" pitchFamily="34" charset="0"/>
              </a:defRPr>
            </a:lvl5pPr>
            <a:lvl6pPr marL="2514600" indent="-228600" algn="r" defTabSz="922338" eaLnBrk="0" fontAlgn="base" hangingPunct="0">
              <a:spcBef>
                <a:spcPct val="0"/>
              </a:spcBef>
              <a:spcAft>
                <a:spcPct val="0"/>
              </a:spcAft>
              <a:defRPr i="1">
                <a:solidFill>
                  <a:schemeClr val="tx1"/>
                </a:solidFill>
                <a:latin typeface="Arial" pitchFamily="34" charset="0"/>
              </a:defRPr>
            </a:lvl6pPr>
            <a:lvl7pPr marL="2971800" indent="-228600" algn="r" defTabSz="922338" eaLnBrk="0" fontAlgn="base" hangingPunct="0">
              <a:spcBef>
                <a:spcPct val="0"/>
              </a:spcBef>
              <a:spcAft>
                <a:spcPct val="0"/>
              </a:spcAft>
              <a:defRPr i="1">
                <a:solidFill>
                  <a:schemeClr val="tx1"/>
                </a:solidFill>
                <a:latin typeface="Arial" pitchFamily="34" charset="0"/>
              </a:defRPr>
            </a:lvl7pPr>
            <a:lvl8pPr marL="3429000" indent="-228600" algn="r" defTabSz="922338" eaLnBrk="0" fontAlgn="base" hangingPunct="0">
              <a:spcBef>
                <a:spcPct val="0"/>
              </a:spcBef>
              <a:spcAft>
                <a:spcPct val="0"/>
              </a:spcAft>
              <a:defRPr i="1">
                <a:solidFill>
                  <a:schemeClr val="tx1"/>
                </a:solidFill>
                <a:latin typeface="Arial" pitchFamily="34" charset="0"/>
              </a:defRPr>
            </a:lvl8pPr>
            <a:lvl9pPr marL="3886200" indent="-228600" algn="r" defTabSz="922338" eaLnBrk="0" fontAlgn="base" hangingPunct="0">
              <a:spcBef>
                <a:spcPct val="0"/>
              </a:spcBef>
              <a:spcAft>
                <a:spcPct val="0"/>
              </a:spcAft>
              <a:defRPr i="1">
                <a:solidFill>
                  <a:schemeClr val="tx1"/>
                </a:solidFill>
                <a:latin typeface="Arial" pitchFamily="34" charset="0"/>
              </a:defRPr>
            </a:lvl9pPr>
          </a:lstStyle>
          <a:p>
            <a:fld id="{7DFD4DDA-4FEE-4ECB-9BDB-5B4EA52779A2}" type="slidenum">
              <a:rPr lang="en-US" altLang="en-US" i="0" smtClean="0"/>
              <a:pPr/>
              <a:t>24</a:t>
            </a:fld>
            <a:endParaRPr lang="en-US" altLang="en-US"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92587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25</a:t>
            </a:fld>
            <a:endParaRPr lang="en-IE"/>
          </a:p>
        </p:txBody>
      </p:sp>
    </p:spTree>
    <p:extLst>
      <p:ext uri="{BB962C8B-B14F-4D97-AF65-F5344CB8AC3E}">
        <p14:creationId xmlns:p14="http://schemas.microsoft.com/office/powerpoint/2010/main" val="116636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26</a:t>
            </a:fld>
            <a:endParaRPr lang="en-IE"/>
          </a:p>
        </p:txBody>
      </p:sp>
    </p:spTree>
    <p:extLst>
      <p:ext uri="{BB962C8B-B14F-4D97-AF65-F5344CB8AC3E}">
        <p14:creationId xmlns:p14="http://schemas.microsoft.com/office/powerpoint/2010/main" val="3755066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targeted ad is relevant to the audience</a:t>
            </a:r>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27</a:t>
            </a:fld>
            <a:endParaRPr lang="en-IE"/>
          </a:p>
        </p:txBody>
      </p:sp>
    </p:spTree>
    <p:extLst>
      <p:ext uri="{BB962C8B-B14F-4D97-AF65-F5344CB8AC3E}">
        <p14:creationId xmlns:p14="http://schemas.microsoft.com/office/powerpoint/2010/main" val="3251525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28</a:t>
            </a:fld>
            <a:endParaRPr lang="en-IE"/>
          </a:p>
        </p:txBody>
      </p:sp>
    </p:spTree>
    <p:extLst>
      <p:ext uri="{BB962C8B-B14F-4D97-AF65-F5344CB8AC3E}">
        <p14:creationId xmlns:p14="http://schemas.microsoft.com/office/powerpoint/2010/main" val="269623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29</a:t>
            </a:fld>
            <a:endParaRPr lang="en-IE"/>
          </a:p>
        </p:txBody>
      </p:sp>
    </p:spTree>
    <p:extLst>
      <p:ext uri="{BB962C8B-B14F-4D97-AF65-F5344CB8AC3E}">
        <p14:creationId xmlns:p14="http://schemas.microsoft.com/office/powerpoint/2010/main" val="2335383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30</a:t>
            </a:fld>
            <a:endParaRPr lang="en-IE"/>
          </a:p>
        </p:txBody>
      </p:sp>
    </p:spTree>
    <p:extLst>
      <p:ext uri="{BB962C8B-B14F-4D97-AF65-F5344CB8AC3E}">
        <p14:creationId xmlns:p14="http://schemas.microsoft.com/office/powerpoint/2010/main" val="3798897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31</a:t>
            </a:fld>
            <a:endParaRPr lang="en-IE"/>
          </a:p>
        </p:txBody>
      </p:sp>
    </p:spTree>
    <p:extLst>
      <p:ext uri="{BB962C8B-B14F-4D97-AF65-F5344CB8AC3E}">
        <p14:creationId xmlns:p14="http://schemas.microsoft.com/office/powerpoint/2010/main" val="62755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32</a:t>
            </a:fld>
            <a:endParaRPr lang="en-IE"/>
          </a:p>
        </p:txBody>
      </p:sp>
    </p:spTree>
    <p:extLst>
      <p:ext uri="{BB962C8B-B14F-4D97-AF65-F5344CB8AC3E}">
        <p14:creationId xmlns:p14="http://schemas.microsoft.com/office/powerpoint/2010/main" val="2545547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33</a:t>
            </a:fld>
            <a:endParaRPr lang="en-IE"/>
          </a:p>
        </p:txBody>
      </p:sp>
    </p:spTree>
    <p:extLst>
      <p:ext uri="{BB962C8B-B14F-4D97-AF65-F5344CB8AC3E}">
        <p14:creationId xmlns:p14="http://schemas.microsoft.com/office/powerpoint/2010/main" val="242223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00000"/>
                </a:solidFill>
                <a:effectLst/>
                <a:latin typeface="Times New Roman" pitchFamily="-108" charset="0"/>
                <a:ea typeface="ＭＳ Ｐゴシック" pitchFamily="-108" charset="-128"/>
                <a:cs typeface="+mn-cs"/>
              </a:rPr>
              <a:t>Wal-Mart Stores decided that the Hurricane situation offered a great</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opportunity for their newest data-driven decision making… predictive technology.</a:t>
            </a:r>
          </a:p>
          <a:p>
            <a:r>
              <a:rPr lang="en-US" sz="1200" kern="1200" dirty="0">
                <a:solidFill>
                  <a:srgbClr val="000000"/>
                </a:solidFill>
                <a:effectLst/>
                <a:latin typeface="Times New Roman" pitchFamily="-108" charset="0"/>
                <a:ea typeface="ＭＳ Ｐゴシック" pitchFamily="-108" charset="-128"/>
                <a:cs typeface="+mn-cs"/>
              </a:rPr>
              <a:t>To</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ensure that local </a:t>
            </a:r>
            <a:r>
              <a:rPr lang="en-US" sz="1200" kern="1200" dirty="0" err="1">
                <a:solidFill>
                  <a:srgbClr val="000000"/>
                </a:solidFill>
                <a:effectLst/>
                <a:latin typeface="Times New Roman" pitchFamily="-108" charset="0"/>
                <a:ea typeface="ＭＳ Ｐゴシック" pitchFamily="-108" charset="-128"/>
                <a:cs typeface="+mn-cs"/>
              </a:rPr>
              <a:t>Wal</a:t>
            </a:r>
            <a:r>
              <a:rPr lang="en-US" sz="1200" kern="1200" dirty="0">
                <a:solidFill>
                  <a:srgbClr val="000000"/>
                </a:solidFill>
                <a:effectLst/>
                <a:latin typeface="Times New Roman" pitchFamily="-108" charset="0"/>
                <a:ea typeface="ＭＳ Ｐゴシック" pitchFamily="-108" charset="-128"/>
                <a:cs typeface="+mn-cs"/>
              </a:rPr>
              <a:t>-Marts are properly stocked,</a:t>
            </a:r>
            <a:r>
              <a:rPr lang="en-US" sz="1200" kern="1200" baseline="0" dirty="0">
                <a:solidFill>
                  <a:srgbClr val="000000"/>
                </a:solidFill>
                <a:effectLst/>
                <a:latin typeface="Times New Roman" pitchFamily="-108" charset="0"/>
                <a:ea typeface="ＭＳ Ｐゴシック" pitchFamily="-108" charset="-128"/>
                <a:cs typeface="+mn-cs"/>
              </a:rPr>
              <a:t> they need to mine</a:t>
            </a:r>
            <a:r>
              <a:rPr lang="en-US" sz="1200" kern="1200" dirty="0">
                <a:solidFill>
                  <a:srgbClr val="000000"/>
                </a:solidFill>
                <a:effectLst/>
                <a:latin typeface="Times New Roman" pitchFamily="-108" charset="0"/>
                <a:ea typeface="ＭＳ Ｐゴシック" pitchFamily="-108" charset="-128"/>
                <a:cs typeface="+mn-cs"/>
              </a:rPr>
              <a:t> the data and</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 reveal</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a particular item</a:t>
            </a:r>
            <a:r>
              <a:rPr lang="en-US" sz="1200" kern="1200" baseline="0" dirty="0">
                <a:solidFill>
                  <a:srgbClr val="000000"/>
                </a:solidFill>
                <a:effectLst/>
                <a:latin typeface="Times New Roman" pitchFamily="-108" charset="0"/>
                <a:ea typeface="ＭＳ Ｐゴシック" pitchFamily="-108" charset="-128"/>
                <a:cs typeface="+mn-cs"/>
              </a:rPr>
              <a:t> will be </a:t>
            </a:r>
            <a:r>
              <a:rPr lang="en-US" sz="1200" kern="1200" dirty="0">
                <a:solidFill>
                  <a:srgbClr val="000000"/>
                </a:solidFill>
                <a:effectLst/>
                <a:latin typeface="Times New Roman" pitchFamily="-108" charset="0"/>
                <a:ea typeface="ＭＳ Ｐゴシック" pitchFamily="-108" charset="-128"/>
                <a:cs typeface="+mn-cs"/>
              </a:rPr>
              <a:t>sold out in the hurricane’s path.</a:t>
            </a:r>
          </a:p>
          <a:p>
            <a:r>
              <a:rPr lang="en-US" sz="1200" kern="1200" dirty="0">
                <a:solidFill>
                  <a:srgbClr val="000000"/>
                </a:solidFill>
                <a:effectLst/>
                <a:latin typeface="Times New Roman" pitchFamily="-108" charset="0"/>
                <a:ea typeface="ＭＳ Ｐゴシック" pitchFamily="-108" charset="-128"/>
                <a:cs typeface="+mn-cs"/>
              </a:rPr>
              <a:t>It</a:t>
            </a:r>
            <a:r>
              <a:rPr lang="en-US" sz="1200" kern="1200" baseline="0" dirty="0">
                <a:solidFill>
                  <a:srgbClr val="000000"/>
                </a:solidFill>
                <a:effectLst/>
                <a:latin typeface="Times New Roman" pitchFamily="-108" charset="0"/>
                <a:ea typeface="ＭＳ Ｐゴシック" pitchFamily="-108" charset="-128"/>
                <a:cs typeface="+mn-cs"/>
              </a:rPr>
              <a:t> turns out </a:t>
            </a:r>
            <a:r>
              <a:rPr lang="en-US" sz="1200" kern="1200" baseline="0" dirty="0" err="1">
                <a:solidFill>
                  <a:srgbClr val="000000"/>
                </a:solidFill>
                <a:effectLst/>
                <a:latin typeface="Times New Roman" pitchFamily="-108" charset="0"/>
                <a:ea typeface="ＭＳ Ｐゴシック" pitchFamily="-108" charset="-128"/>
                <a:cs typeface="+mn-cs"/>
              </a:rPr>
              <a:t>Stawberry</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baseline="0" dirty="0" err="1">
                <a:solidFill>
                  <a:srgbClr val="000000"/>
                </a:solidFill>
                <a:effectLst/>
                <a:latin typeface="Times New Roman" pitchFamily="-108" charset="0"/>
                <a:ea typeface="ＭＳ Ｐゴシック" pitchFamily="-108" charset="-128"/>
                <a:cs typeface="+mn-cs"/>
              </a:rPr>
              <a:t>Poptarts</a:t>
            </a:r>
            <a:r>
              <a:rPr lang="en-US" sz="1200" kern="1200" baseline="0" dirty="0">
                <a:solidFill>
                  <a:srgbClr val="000000"/>
                </a:solidFill>
                <a:effectLst/>
                <a:latin typeface="Times New Roman" pitchFamily="-108" charset="0"/>
                <a:ea typeface="ＭＳ Ｐゴシック" pitchFamily="-108" charset="-128"/>
                <a:cs typeface="+mn-cs"/>
              </a:rPr>
              <a:t> are the most popular items. </a:t>
            </a:r>
          </a:p>
          <a:p>
            <a:endParaRPr lang="en-US" sz="1200" kern="1200" baseline="0" dirty="0">
              <a:solidFill>
                <a:srgbClr val="000000"/>
              </a:solidFill>
              <a:effectLst/>
              <a:latin typeface="Times New Roman" pitchFamily="-108" charset="0"/>
              <a:ea typeface="ＭＳ Ｐゴシック" pitchFamily="-108" charset="-128"/>
              <a:cs typeface="+mn-cs"/>
            </a:endParaRPr>
          </a:p>
          <a:p>
            <a:r>
              <a:rPr lang="en-US" sz="1200" kern="1200" baseline="0" dirty="0">
                <a:solidFill>
                  <a:srgbClr val="000000"/>
                </a:solidFill>
                <a:effectLst/>
                <a:latin typeface="Times New Roman" pitchFamily="-108" charset="0"/>
                <a:ea typeface="ＭＳ Ｐゴシック" pitchFamily="-108" charset="-128"/>
                <a:cs typeface="+mn-cs"/>
              </a:rPr>
              <a:t>The second story is about the Signet Bank that great exemplifies data science capability as a strategic asset. </a:t>
            </a:r>
            <a:r>
              <a:rPr lang="en-US" sz="1200" kern="1200" dirty="0">
                <a:solidFill>
                  <a:srgbClr val="000000"/>
                </a:solidFill>
                <a:effectLst/>
                <a:latin typeface="Times New Roman" pitchFamily="-108" charset="0"/>
                <a:ea typeface="ＭＳ Ｐゴシック" pitchFamily="-108" charset="-128"/>
                <a:cs typeface="+mn-cs"/>
              </a:rPr>
              <a:t>Around 1990, two strategic visionaries (Richard Fairbanks and Nigel Morris) realized</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that information technology was powerful enough that they could do more sophisticated</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predictive modeling</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and offer different terms (nowadays: pricing, credit limits, low-initial-rate balance</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transfers, cash back, loyalty points, and so on). These two men had no success</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persuading the big banks to take them on as consultants and let them try. they succeeded in garnering the interest of a small regional</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Virginia bank: Signet Bank.</a:t>
            </a:r>
          </a:p>
          <a:p>
            <a:endParaRPr lang="en-US" sz="1200" kern="1200" dirty="0">
              <a:solidFill>
                <a:srgbClr val="000000"/>
              </a:solidFill>
              <a:effectLst/>
              <a:latin typeface="Times New Roman" pitchFamily="-108" charset="0"/>
              <a:ea typeface="ＭＳ Ｐゴシック" pitchFamily="-108" charset="-128"/>
              <a:cs typeface="+mn-cs"/>
            </a:endParaRPr>
          </a:p>
          <a:p>
            <a:r>
              <a:rPr lang="en-US" sz="1200" kern="1200" dirty="0">
                <a:solidFill>
                  <a:srgbClr val="000000"/>
                </a:solidFill>
                <a:effectLst/>
                <a:latin typeface="Times New Roman" pitchFamily="-108" charset="0"/>
                <a:ea typeface="ＭＳ Ｐゴシック" pitchFamily="-108" charset="-128"/>
                <a:cs typeface="+mn-cs"/>
              </a:rPr>
              <a:t>You may not have heard of little Signet Bank, but if you’re reading this book you’ve</a:t>
            </a:r>
            <a:r>
              <a:rPr lang="en-US" sz="1200" kern="1200" baseline="0" dirty="0">
                <a:solidFill>
                  <a:srgbClr val="000000"/>
                </a:solidFill>
                <a:effectLst/>
                <a:latin typeface="Times New Roman" pitchFamily="-108" charset="0"/>
                <a:ea typeface="ＭＳ Ｐゴシック" pitchFamily="-108" charset="-128"/>
                <a:cs typeface="+mn-cs"/>
              </a:rPr>
              <a:t> </a:t>
            </a:r>
            <a:r>
              <a:rPr lang="en-US" sz="1200" kern="1200" dirty="0">
                <a:solidFill>
                  <a:srgbClr val="000000"/>
                </a:solidFill>
                <a:effectLst/>
                <a:latin typeface="Times New Roman" pitchFamily="-108" charset="0"/>
                <a:ea typeface="ＭＳ Ｐゴシック" pitchFamily="-108" charset="-128"/>
                <a:cs typeface="+mn-cs"/>
              </a:rPr>
              <a:t>probably heard of the spin-off: Capital One.   I do not have to repeat</a:t>
            </a:r>
            <a:r>
              <a:rPr lang="en-US" sz="1200" kern="1200" baseline="0" dirty="0">
                <a:solidFill>
                  <a:srgbClr val="000000"/>
                </a:solidFill>
                <a:effectLst/>
                <a:latin typeface="Times New Roman" pitchFamily="-108" charset="0"/>
                <a:ea typeface="ＭＳ Ｐゴシック" pitchFamily="-108" charset="-128"/>
                <a:cs typeface="+mn-cs"/>
              </a:rPr>
              <a:t> the success of Capital One bank in customer credit industry.  </a:t>
            </a:r>
            <a:endParaRPr lang="en-US" sz="1200" kern="1200" dirty="0">
              <a:solidFill>
                <a:srgbClr val="000000"/>
              </a:solidFill>
              <a:effectLst/>
              <a:latin typeface="Times New Roman" pitchFamily="-108" charset="0"/>
              <a:ea typeface="ＭＳ Ｐゴシック" pitchFamily="-108" charset="-128"/>
              <a:cs typeface="+mn-cs"/>
            </a:endParaRPr>
          </a:p>
          <a:p>
            <a:endParaRPr lang="en-US" sz="1200" kern="1200" dirty="0">
              <a:solidFill>
                <a:srgbClr val="000000"/>
              </a:solidFill>
              <a:effectLst/>
              <a:latin typeface="Times New Roman" pitchFamily="-108" charset="0"/>
              <a:ea typeface="ＭＳ Ｐゴシック" pitchFamily="-108" charset="-128"/>
              <a:cs typeface="+mn-cs"/>
            </a:endParaRPr>
          </a:p>
          <a:p>
            <a:endParaRPr lang="en-US" sz="1200" kern="1200" dirty="0">
              <a:solidFill>
                <a:srgbClr val="000000"/>
              </a:solidFill>
              <a:effectLst/>
              <a:latin typeface="Times New Roman" pitchFamily="-108" charset="0"/>
              <a:ea typeface="ＭＳ Ｐゴシック" pitchFamily="-108" charset="-128"/>
              <a:cs typeface="+mn-cs"/>
            </a:endParaRPr>
          </a:p>
          <a:p>
            <a:endParaRPr lang="en-US" sz="1200" kern="1200" dirty="0">
              <a:solidFill>
                <a:srgbClr val="000000"/>
              </a:solidFill>
              <a:effectLst/>
              <a:latin typeface="Times New Roman" pitchFamily="-108" charset="0"/>
              <a:ea typeface="ＭＳ Ｐゴシック" pitchFamily="-108" charset="-128"/>
              <a:cs typeface="+mn-cs"/>
            </a:endParaRPr>
          </a:p>
          <a:p>
            <a:endParaRPr lang="en-US" sz="1200" kern="1200" dirty="0">
              <a:solidFill>
                <a:srgbClr val="000000"/>
              </a:solidFill>
              <a:effectLst/>
              <a:latin typeface="Times New Roman" pitchFamily="-108" charset="0"/>
              <a:ea typeface="ＭＳ Ｐゴシック" pitchFamily="-108" charset="-128"/>
              <a:cs typeface="+mn-cs"/>
            </a:endParaRPr>
          </a:p>
          <a:p>
            <a:endParaRPr lang="en-US" sz="1200" kern="1200" dirty="0">
              <a:solidFill>
                <a:srgbClr val="000000"/>
              </a:solidFill>
              <a:effectLst/>
              <a:latin typeface="Times New Roman" pitchFamily="-108" charset="0"/>
              <a:ea typeface="ＭＳ Ｐゴシック" pitchFamily="-108" charset="-128"/>
              <a:cs typeface="+mn-cs"/>
            </a:endParaRPr>
          </a:p>
          <a:p>
            <a:endParaRPr lang="en-US" dirty="0"/>
          </a:p>
        </p:txBody>
      </p:sp>
    </p:spTree>
    <p:extLst>
      <p:ext uri="{BB962C8B-B14F-4D97-AF65-F5344CB8AC3E}">
        <p14:creationId xmlns:p14="http://schemas.microsoft.com/office/powerpoint/2010/main" val="1768903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5200">
              <a:defRPr>
                <a:solidFill>
                  <a:schemeClr val="tx1"/>
                </a:solidFill>
                <a:latin typeface="Arial" charset="0"/>
              </a:defRPr>
            </a:lvl1pPr>
            <a:lvl2pPr marL="777875" indent="-298450" defTabSz="965200">
              <a:defRPr>
                <a:solidFill>
                  <a:schemeClr val="tx1"/>
                </a:solidFill>
                <a:latin typeface="Arial" charset="0"/>
              </a:defRPr>
            </a:lvl2pPr>
            <a:lvl3pPr marL="1196975" indent="-239713" defTabSz="965200">
              <a:defRPr>
                <a:solidFill>
                  <a:schemeClr val="tx1"/>
                </a:solidFill>
                <a:latin typeface="Arial" charset="0"/>
              </a:defRPr>
            </a:lvl3pPr>
            <a:lvl4pPr marL="1674813" indent="-238125" defTabSz="965200">
              <a:defRPr>
                <a:solidFill>
                  <a:schemeClr val="tx1"/>
                </a:solidFill>
                <a:latin typeface="Arial" charset="0"/>
              </a:defRPr>
            </a:lvl4pPr>
            <a:lvl5pPr marL="2154238" indent="-239713" defTabSz="965200">
              <a:defRPr>
                <a:solidFill>
                  <a:schemeClr val="tx1"/>
                </a:solidFill>
                <a:latin typeface="Arial" charset="0"/>
              </a:defRPr>
            </a:lvl5pPr>
            <a:lvl6pPr marL="2611438" indent="-239713" defTabSz="965200" eaLnBrk="0" fontAlgn="base" hangingPunct="0">
              <a:spcBef>
                <a:spcPct val="0"/>
              </a:spcBef>
              <a:spcAft>
                <a:spcPct val="0"/>
              </a:spcAft>
              <a:defRPr>
                <a:solidFill>
                  <a:schemeClr val="tx1"/>
                </a:solidFill>
                <a:latin typeface="Arial" charset="0"/>
              </a:defRPr>
            </a:lvl6pPr>
            <a:lvl7pPr marL="3068638" indent="-239713" defTabSz="965200" eaLnBrk="0" fontAlgn="base" hangingPunct="0">
              <a:spcBef>
                <a:spcPct val="0"/>
              </a:spcBef>
              <a:spcAft>
                <a:spcPct val="0"/>
              </a:spcAft>
              <a:defRPr>
                <a:solidFill>
                  <a:schemeClr val="tx1"/>
                </a:solidFill>
                <a:latin typeface="Arial" charset="0"/>
              </a:defRPr>
            </a:lvl7pPr>
            <a:lvl8pPr marL="3525838" indent="-239713" defTabSz="965200" eaLnBrk="0" fontAlgn="base" hangingPunct="0">
              <a:spcBef>
                <a:spcPct val="0"/>
              </a:spcBef>
              <a:spcAft>
                <a:spcPct val="0"/>
              </a:spcAft>
              <a:defRPr>
                <a:solidFill>
                  <a:schemeClr val="tx1"/>
                </a:solidFill>
                <a:latin typeface="Arial" charset="0"/>
              </a:defRPr>
            </a:lvl8pPr>
            <a:lvl9pPr marL="3983038" indent="-239713" defTabSz="965200" eaLnBrk="0" fontAlgn="base" hangingPunct="0">
              <a:spcBef>
                <a:spcPct val="0"/>
              </a:spcBef>
              <a:spcAft>
                <a:spcPct val="0"/>
              </a:spcAft>
              <a:defRPr>
                <a:solidFill>
                  <a:schemeClr val="tx1"/>
                </a:solidFill>
                <a:latin typeface="Arial" charset="0"/>
              </a:defRPr>
            </a:lvl9pPr>
          </a:lstStyle>
          <a:p>
            <a:fld id="{190E2C53-C959-46D2-B67A-8599E866B415}" type="slidenum">
              <a:rPr lang="en-US" altLang="en-US"/>
              <a:pPr/>
              <a:t>34</a:t>
            </a:fld>
            <a:endParaRPr lang="en-US" altLang="en-US"/>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1238713" y="3255509"/>
            <a:ext cx="6818974" cy="3087688"/>
          </a:xfrm>
          <a:solidFill>
            <a:srgbClr val="FFFFFF"/>
          </a:solidFill>
          <a:ln>
            <a:solidFill>
              <a:srgbClr val="000000"/>
            </a:solidFill>
            <a:miter lim="800000"/>
            <a:headEnd/>
            <a:tailEnd/>
          </a:ln>
        </p:spPr>
        <p:txBody>
          <a:bodyPr lIns="96616" tIns="48308" rIns="96616" bIns="48308"/>
          <a:lstStyle/>
          <a:p>
            <a:pPr eaLnBrk="1" hangingPunct="1"/>
            <a:endParaRPr lang="en-US" altLang="en-US" dirty="0"/>
          </a:p>
        </p:txBody>
      </p:sp>
    </p:spTree>
    <p:extLst>
      <p:ext uri="{BB962C8B-B14F-4D97-AF65-F5344CB8AC3E}">
        <p14:creationId xmlns:p14="http://schemas.microsoft.com/office/powerpoint/2010/main" val="388767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35</a:t>
            </a:fld>
            <a:endParaRPr lang="en-IE"/>
          </a:p>
        </p:txBody>
      </p:sp>
    </p:spTree>
    <p:extLst>
      <p:ext uri="{BB962C8B-B14F-4D97-AF65-F5344CB8AC3E}">
        <p14:creationId xmlns:p14="http://schemas.microsoft.com/office/powerpoint/2010/main" val="2212630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36</a:t>
            </a:fld>
            <a:endParaRPr lang="en-IE"/>
          </a:p>
        </p:txBody>
      </p:sp>
    </p:spTree>
    <p:extLst>
      <p:ext uri="{BB962C8B-B14F-4D97-AF65-F5344CB8AC3E}">
        <p14:creationId xmlns:p14="http://schemas.microsoft.com/office/powerpoint/2010/main" val="299295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37</a:t>
            </a:fld>
            <a:endParaRPr lang="en-IE"/>
          </a:p>
        </p:txBody>
      </p:sp>
    </p:spTree>
    <p:extLst>
      <p:ext uri="{BB962C8B-B14F-4D97-AF65-F5344CB8AC3E}">
        <p14:creationId xmlns:p14="http://schemas.microsoft.com/office/powerpoint/2010/main" val="43260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38</a:t>
            </a:fld>
            <a:endParaRPr lang="en-IE"/>
          </a:p>
        </p:txBody>
      </p:sp>
    </p:spTree>
    <p:extLst>
      <p:ext uri="{BB962C8B-B14F-4D97-AF65-F5344CB8AC3E}">
        <p14:creationId xmlns:p14="http://schemas.microsoft.com/office/powerpoint/2010/main" val="363423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39</a:t>
            </a:fld>
            <a:endParaRPr lang="en-IE"/>
          </a:p>
        </p:txBody>
      </p:sp>
    </p:spTree>
    <p:extLst>
      <p:ext uri="{BB962C8B-B14F-4D97-AF65-F5344CB8AC3E}">
        <p14:creationId xmlns:p14="http://schemas.microsoft.com/office/powerpoint/2010/main" val="794752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748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41</a:t>
            </a:fld>
            <a:endParaRPr lang="en-US"/>
          </a:p>
        </p:txBody>
      </p:sp>
    </p:spTree>
    <p:extLst>
      <p:ext uri="{BB962C8B-B14F-4D97-AF65-F5344CB8AC3E}">
        <p14:creationId xmlns:p14="http://schemas.microsoft.com/office/powerpoint/2010/main" val="1677985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42</a:t>
            </a:fld>
            <a:endParaRPr lang="en-US"/>
          </a:p>
        </p:txBody>
      </p:sp>
    </p:spTree>
    <p:extLst>
      <p:ext uri="{BB962C8B-B14F-4D97-AF65-F5344CB8AC3E}">
        <p14:creationId xmlns:p14="http://schemas.microsoft.com/office/powerpoint/2010/main" val="2641073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44</a:t>
            </a:fld>
            <a:endParaRPr lang="en-US"/>
          </a:p>
        </p:txBody>
      </p:sp>
    </p:spTree>
    <p:extLst>
      <p:ext uri="{BB962C8B-B14F-4D97-AF65-F5344CB8AC3E}">
        <p14:creationId xmlns:p14="http://schemas.microsoft.com/office/powerpoint/2010/main" val="4198906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dirty="0"/>
          </a:p>
        </p:txBody>
      </p:sp>
    </p:spTree>
    <p:extLst>
      <p:ext uri="{BB962C8B-B14F-4D97-AF65-F5344CB8AC3E}">
        <p14:creationId xmlns:p14="http://schemas.microsoft.com/office/powerpoint/2010/main" val="1340433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46</a:t>
            </a:fld>
            <a:endParaRPr lang="en-IE"/>
          </a:p>
        </p:txBody>
      </p:sp>
    </p:spTree>
    <p:extLst>
      <p:ext uri="{BB962C8B-B14F-4D97-AF65-F5344CB8AC3E}">
        <p14:creationId xmlns:p14="http://schemas.microsoft.com/office/powerpoint/2010/main" val="1530760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47</a:t>
            </a:fld>
            <a:endParaRPr lang="en-IE"/>
          </a:p>
        </p:txBody>
      </p:sp>
    </p:spTree>
    <p:extLst>
      <p:ext uri="{BB962C8B-B14F-4D97-AF65-F5344CB8AC3E}">
        <p14:creationId xmlns:p14="http://schemas.microsoft.com/office/powerpoint/2010/main" val="3983820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ea typeface="MS PGothic" charset="-128"/>
            </a:endParaRPr>
          </a:p>
        </p:txBody>
      </p:sp>
      <p:sp>
        <p:nvSpPr>
          <p:cNvPr id="8704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568F523F-21FB-DA47-A57B-32F4B757B373}" type="slidenum">
              <a:rPr lang="en-US" altLang="en-US" sz="1200"/>
              <a:pPr/>
              <a:t>49</a:t>
            </a:fld>
            <a:endParaRPr lang="en-US" altLang="en-US" sz="1200"/>
          </a:p>
        </p:txBody>
      </p:sp>
    </p:spTree>
    <p:extLst>
      <p:ext uri="{BB962C8B-B14F-4D97-AF65-F5344CB8AC3E}">
        <p14:creationId xmlns:p14="http://schemas.microsoft.com/office/powerpoint/2010/main" val="3796424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51</a:t>
            </a:fld>
            <a:endParaRPr lang="en-IE"/>
          </a:p>
        </p:txBody>
      </p:sp>
    </p:spTree>
    <p:extLst>
      <p:ext uri="{BB962C8B-B14F-4D97-AF65-F5344CB8AC3E}">
        <p14:creationId xmlns:p14="http://schemas.microsoft.com/office/powerpoint/2010/main" val="1729824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52</a:t>
            </a:fld>
            <a:endParaRPr lang="en-IE"/>
          </a:p>
        </p:txBody>
      </p:sp>
    </p:spTree>
    <p:extLst>
      <p:ext uri="{BB962C8B-B14F-4D97-AF65-F5344CB8AC3E}">
        <p14:creationId xmlns:p14="http://schemas.microsoft.com/office/powerpoint/2010/main" val="3020005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 is the most widely used data preprocessing technique. </a:t>
            </a:r>
          </a:p>
        </p:txBody>
      </p:sp>
      <p:sp>
        <p:nvSpPr>
          <p:cNvPr id="4" name="Slide Number Placeholder 3"/>
          <p:cNvSpPr>
            <a:spLocks noGrp="1"/>
          </p:cNvSpPr>
          <p:nvPr>
            <p:ph type="sldNum" sz="quarter" idx="5"/>
          </p:nvPr>
        </p:nvSpPr>
        <p:spPr/>
        <p:txBody>
          <a:bodyPr/>
          <a:lstStyle/>
          <a:p>
            <a:fld id="{EE707532-839C-41A2-9E71-D5288AEAE66A}" type="slidenum">
              <a:rPr lang="en-US" smtClean="0"/>
              <a:pPr/>
              <a:t>58</a:t>
            </a:fld>
            <a:endParaRPr lang="en-US"/>
          </a:p>
        </p:txBody>
      </p:sp>
    </p:spTree>
    <p:extLst>
      <p:ext uri="{BB962C8B-B14F-4D97-AF65-F5344CB8AC3E}">
        <p14:creationId xmlns:p14="http://schemas.microsoft.com/office/powerpoint/2010/main" val="1265112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put into constraints:  the direction must be uncorrelated with the first one. </a:t>
            </a:r>
          </a:p>
        </p:txBody>
      </p:sp>
      <p:sp>
        <p:nvSpPr>
          <p:cNvPr id="4" name="Slide Number Placeholder 3"/>
          <p:cNvSpPr>
            <a:spLocks noGrp="1"/>
          </p:cNvSpPr>
          <p:nvPr>
            <p:ph type="sldNum" sz="quarter" idx="5"/>
          </p:nvPr>
        </p:nvSpPr>
        <p:spPr/>
        <p:txBody>
          <a:bodyPr/>
          <a:lstStyle/>
          <a:p>
            <a:fld id="{EE707532-839C-41A2-9E71-D5288AEAE66A}" type="slidenum">
              <a:rPr lang="en-US" smtClean="0"/>
              <a:pPr/>
              <a:t>64</a:t>
            </a:fld>
            <a:endParaRPr lang="en-US"/>
          </a:p>
        </p:txBody>
      </p:sp>
    </p:spTree>
    <p:extLst>
      <p:ext uri="{BB962C8B-B14F-4D97-AF65-F5344CB8AC3E}">
        <p14:creationId xmlns:p14="http://schemas.microsoft.com/office/powerpoint/2010/main" val="1079783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Uncorrelated  orthogonal </a:t>
            </a:r>
          </a:p>
        </p:txBody>
      </p:sp>
      <p:sp>
        <p:nvSpPr>
          <p:cNvPr id="4" name="Slide Number Placeholder 3"/>
          <p:cNvSpPr>
            <a:spLocks noGrp="1"/>
          </p:cNvSpPr>
          <p:nvPr>
            <p:ph type="sldNum" sz="quarter" idx="5"/>
          </p:nvPr>
        </p:nvSpPr>
        <p:spPr/>
        <p:txBody>
          <a:bodyPr/>
          <a:lstStyle/>
          <a:p>
            <a:fld id="{EE707532-839C-41A2-9E71-D5288AEAE66A}" type="slidenum">
              <a:rPr lang="en-US" smtClean="0"/>
              <a:pPr/>
              <a:t>65</a:t>
            </a:fld>
            <a:endParaRPr lang="en-US"/>
          </a:p>
        </p:txBody>
      </p:sp>
    </p:spTree>
    <p:extLst>
      <p:ext uri="{BB962C8B-B14F-4D97-AF65-F5344CB8AC3E}">
        <p14:creationId xmlns:p14="http://schemas.microsoft.com/office/powerpoint/2010/main" val="2244157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Bi-plot. </a:t>
            </a:r>
          </a:p>
        </p:txBody>
      </p:sp>
      <p:sp>
        <p:nvSpPr>
          <p:cNvPr id="4" name="Slide Number Placeholder 3"/>
          <p:cNvSpPr>
            <a:spLocks noGrp="1"/>
          </p:cNvSpPr>
          <p:nvPr>
            <p:ph type="sldNum" sz="quarter" idx="5"/>
          </p:nvPr>
        </p:nvSpPr>
        <p:spPr/>
        <p:txBody>
          <a:bodyPr/>
          <a:lstStyle/>
          <a:p>
            <a:fld id="{EE707532-839C-41A2-9E71-D5288AEAE66A}" type="slidenum">
              <a:rPr lang="en-US" smtClean="0"/>
              <a:pPr/>
              <a:t>67</a:t>
            </a:fld>
            <a:endParaRPr lang="en-US"/>
          </a:p>
        </p:txBody>
      </p:sp>
    </p:spTree>
    <p:extLst>
      <p:ext uri="{BB962C8B-B14F-4D97-AF65-F5344CB8AC3E}">
        <p14:creationId xmlns:p14="http://schemas.microsoft.com/office/powerpoint/2010/main" val="113460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3434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8</a:t>
            </a:fld>
            <a:endParaRPr lang="en-US"/>
          </a:p>
        </p:txBody>
      </p:sp>
    </p:spTree>
    <p:extLst>
      <p:ext uri="{BB962C8B-B14F-4D97-AF65-F5344CB8AC3E}">
        <p14:creationId xmlns:p14="http://schemas.microsoft.com/office/powerpoint/2010/main" val="126010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73</a:t>
            </a:fld>
            <a:endParaRPr lang="en-US"/>
          </a:p>
        </p:txBody>
      </p:sp>
    </p:spTree>
    <p:extLst>
      <p:ext uri="{BB962C8B-B14F-4D97-AF65-F5344CB8AC3E}">
        <p14:creationId xmlns:p14="http://schemas.microsoft.com/office/powerpoint/2010/main" val="911886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79</a:t>
            </a:fld>
            <a:endParaRPr lang="en-US"/>
          </a:p>
        </p:txBody>
      </p:sp>
    </p:spTree>
    <p:extLst>
      <p:ext uri="{BB962C8B-B14F-4D97-AF65-F5344CB8AC3E}">
        <p14:creationId xmlns:p14="http://schemas.microsoft.com/office/powerpoint/2010/main" val="2761048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9681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itchFamily="34" charset="0"/>
                <a:cs typeface="Arial" pitchFamily="34" charset="0"/>
              </a:rPr>
              <a:t>Why define margin as distance to the closest example, why not avg. or something else?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itchFamily="34" charset="0"/>
                <a:cs typeface="Arial" pitchFamily="34" charset="0"/>
              </a:rPr>
              <a:t>Purely theoretical</a:t>
            </a:r>
          </a:p>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93</a:t>
            </a:fld>
            <a:endParaRPr lang="en-US"/>
          </a:p>
        </p:txBody>
      </p:sp>
    </p:spTree>
    <p:extLst>
      <p:ext uri="{BB962C8B-B14F-4D97-AF65-F5344CB8AC3E}">
        <p14:creationId xmlns:p14="http://schemas.microsoft.com/office/powerpoint/2010/main" val="1071711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94</a:t>
            </a:fld>
            <a:endParaRPr lang="en-US"/>
          </a:p>
        </p:txBody>
      </p:sp>
    </p:spTree>
    <p:extLst>
      <p:ext uri="{BB962C8B-B14F-4D97-AF65-F5344CB8AC3E}">
        <p14:creationId xmlns:p14="http://schemas.microsoft.com/office/powerpoint/2010/main" val="3091550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itchFamily="34" charset="0"/>
                <a:cs typeface="Arial" pitchFamily="34" charset="0"/>
              </a:rPr>
              <a:t>Why define margin as distance to the closest example, why not avg. or something else?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itchFamily="34" charset="0"/>
                <a:cs typeface="Arial" pitchFamily="34" charset="0"/>
              </a:rPr>
              <a:t>Purely theoretical</a:t>
            </a:r>
          </a:p>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96</a:t>
            </a:fld>
            <a:endParaRPr lang="en-US"/>
          </a:p>
        </p:txBody>
      </p:sp>
    </p:spTree>
    <p:extLst>
      <p:ext uri="{BB962C8B-B14F-4D97-AF65-F5344CB8AC3E}">
        <p14:creationId xmlns:p14="http://schemas.microsoft.com/office/powerpoint/2010/main" val="2163736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102</a:t>
            </a:fld>
            <a:endParaRPr lang="en-US"/>
          </a:p>
        </p:txBody>
      </p:sp>
    </p:spTree>
    <p:extLst>
      <p:ext uri="{BB962C8B-B14F-4D97-AF65-F5344CB8AC3E}">
        <p14:creationId xmlns:p14="http://schemas.microsoft.com/office/powerpoint/2010/main" val="475876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1F57D-0EF3-4713-8906-EEC17DB47EC3}" type="slidenum">
              <a:rPr lang="en-US" smtClean="0"/>
              <a:pPr/>
              <a:t>103</a:t>
            </a:fld>
            <a:endParaRPr lang="en-US"/>
          </a:p>
        </p:txBody>
      </p:sp>
    </p:spTree>
    <p:extLst>
      <p:ext uri="{BB962C8B-B14F-4D97-AF65-F5344CB8AC3E}">
        <p14:creationId xmlns:p14="http://schemas.microsoft.com/office/powerpoint/2010/main" val="613258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1F57D-0EF3-4713-8906-EEC17DB47EC3}" type="slidenum">
              <a:rPr lang="en-US" smtClean="0"/>
              <a:pPr/>
              <a:t>105</a:t>
            </a:fld>
            <a:endParaRPr lang="en-US"/>
          </a:p>
        </p:txBody>
      </p:sp>
    </p:spTree>
    <p:extLst>
      <p:ext uri="{BB962C8B-B14F-4D97-AF65-F5344CB8AC3E}">
        <p14:creationId xmlns:p14="http://schemas.microsoft.com/office/powerpoint/2010/main" val="22777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1F57D-0EF3-4713-8906-EEC17DB47EC3}" type="slidenum">
              <a:rPr lang="en-US" smtClean="0"/>
              <a:pPr/>
              <a:t>106</a:t>
            </a:fld>
            <a:endParaRPr lang="en-US"/>
          </a:p>
        </p:txBody>
      </p:sp>
    </p:spTree>
    <p:extLst>
      <p:ext uri="{BB962C8B-B14F-4D97-AF65-F5344CB8AC3E}">
        <p14:creationId xmlns:p14="http://schemas.microsoft.com/office/powerpoint/2010/main" val="161116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Chemistry</a:t>
            </a:r>
            <a:r>
              <a:rPr lang="en-US" baseline="0" dirty="0"/>
              <a:t> is not test tubes and elements.  Data Science is not about tools and data.   Culinary is not about food and cooking utensil. </a:t>
            </a:r>
          </a:p>
          <a:p>
            <a:endParaRPr lang="en-US" baseline="0" dirty="0"/>
          </a:p>
          <a:p>
            <a:r>
              <a:rPr lang="en-US" sz="1200" kern="1200" dirty="0">
                <a:solidFill>
                  <a:schemeClr val="tx1"/>
                </a:solidFill>
                <a:effectLst/>
                <a:latin typeface="+mn-lt"/>
                <a:ea typeface="+mn-ea"/>
                <a:cs typeface="+mn-cs"/>
              </a:rPr>
              <a:t>Data science commonly includes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analytical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skills and techniques for understanding data, popular tools used</a:t>
            </a:r>
            <a:r>
              <a:rPr lang="en-US" sz="1200" kern="1200" baseline="0" dirty="0">
                <a:solidFill>
                  <a:schemeClr val="tx1"/>
                </a:solidFill>
                <a:effectLst/>
                <a:latin typeface="+mn-lt"/>
                <a:ea typeface="+mn-ea"/>
                <a:cs typeface="+mn-cs"/>
              </a:rPr>
              <a:t> (You have to master some tools to have practical experience),</a:t>
            </a:r>
          </a:p>
          <a:p>
            <a:r>
              <a:rPr lang="en-US" sz="1200" kern="1200" baseline="0" dirty="0">
                <a:solidFill>
                  <a:schemeClr val="tx1"/>
                </a:solidFill>
                <a:effectLst/>
                <a:latin typeface="+mn-lt"/>
                <a:ea typeface="+mn-ea"/>
                <a:cs typeface="+mn-cs"/>
              </a:rPr>
              <a:t> and good quality of data,   most important (creation, theory, principals).     Different peoples derives different results from the same set of data. </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9</a:t>
            </a:fld>
            <a:endParaRPr lang="en-US"/>
          </a:p>
        </p:txBody>
      </p:sp>
    </p:spTree>
    <p:extLst>
      <p:ext uri="{BB962C8B-B14F-4D97-AF65-F5344CB8AC3E}">
        <p14:creationId xmlns:p14="http://schemas.microsoft.com/office/powerpoint/2010/main" val="333203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ksi</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108</a:t>
            </a:fld>
            <a:endParaRPr lang="en-US"/>
          </a:p>
        </p:txBody>
      </p:sp>
    </p:spTree>
    <p:extLst>
      <p:ext uri="{BB962C8B-B14F-4D97-AF65-F5344CB8AC3E}">
        <p14:creationId xmlns:p14="http://schemas.microsoft.com/office/powerpoint/2010/main" val="1004885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112</a:t>
            </a:fld>
            <a:endParaRPr lang="en-US"/>
          </a:p>
        </p:txBody>
      </p:sp>
    </p:spTree>
    <p:extLst>
      <p:ext uri="{BB962C8B-B14F-4D97-AF65-F5344CB8AC3E}">
        <p14:creationId xmlns:p14="http://schemas.microsoft.com/office/powerpoint/2010/main" val="17207502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Arial" charset="0"/>
                <a:ea typeface="MS PGothic" charset="0"/>
                <a:cs typeface="MS PGothic" charset="0"/>
              </a:defRPr>
            </a:lvl1pPr>
            <a:lvl2pPr marL="742950" indent="-285750" defTabSz="917575">
              <a:defRPr sz="2400">
                <a:solidFill>
                  <a:schemeClr val="tx1"/>
                </a:solidFill>
                <a:latin typeface="Arial" charset="0"/>
                <a:ea typeface="MS PGothic" charset="0"/>
                <a:cs typeface="MS PGothic" charset="0"/>
              </a:defRPr>
            </a:lvl2pPr>
            <a:lvl3pPr marL="1143000" indent="-228600" defTabSz="917575">
              <a:defRPr sz="2400">
                <a:solidFill>
                  <a:schemeClr val="tx1"/>
                </a:solidFill>
                <a:latin typeface="Arial" charset="0"/>
                <a:ea typeface="MS PGothic" charset="0"/>
                <a:cs typeface="MS PGothic" charset="0"/>
              </a:defRPr>
            </a:lvl3pPr>
            <a:lvl4pPr marL="1600200" indent="-228600" defTabSz="917575">
              <a:defRPr sz="2400">
                <a:solidFill>
                  <a:schemeClr val="tx1"/>
                </a:solidFill>
                <a:latin typeface="Arial" charset="0"/>
                <a:ea typeface="MS PGothic" charset="0"/>
                <a:cs typeface="MS PGothic" charset="0"/>
              </a:defRPr>
            </a:lvl4pPr>
            <a:lvl5pPr marL="2057400" indent="-228600" defTabSz="917575">
              <a:defRPr sz="2400">
                <a:solidFill>
                  <a:schemeClr val="tx1"/>
                </a:solidFill>
                <a:latin typeface="Arial" charset="0"/>
                <a:ea typeface="MS PGothic" charset="0"/>
                <a:cs typeface="MS PGothic" charset="0"/>
              </a:defRPr>
            </a:lvl5pPr>
            <a:lvl6pPr marL="25146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0BF59F2-A38C-7B42-A279-0E216A1B582F}" type="slidenum">
              <a:rPr lang="en-US" sz="1200">
                <a:latin typeface="Times New Roman" charset="0"/>
                <a:ea typeface="ＭＳ Ｐゴシック" charset="0"/>
                <a:cs typeface="ＭＳ Ｐゴシック" charset="0"/>
              </a:rPr>
              <a:pPr/>
              <a:t>116</a:t>
            </a:fld>
            <a:endParaRPr lang="en-US" sz="1200">
              <a:latin typeface="Times New Roman" charset="0"/>
              <a:ea typeface="ＭＳ Ｐゴシック" charset="0"/>
              <a:cs typeface="ＭＳ Ｐゴシック" charset="0"/>
            </a:endParaRPr>
          </a:p>
        </p:txBody>
      </p:sp>
      <p:sp>
        <p:nvSpPr>
          <p:cNvPr id="95235"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289002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117</a:t>
            </a:fld>
            <a:endParaRPr lang="en-IE"/>
          </a:p>
        </p:txBody>
      </p:sp>
    </p:spTree>
    <p:extLst>
      <p:ext uri="{BB962C8B-B14F-4D97-AF65-F5344CB8AC3E}">
        <p14:creationId xmlns:p14="http://schemas.microsoft.com/office/powerpoint/2010/main" val="2706747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118</a:t>
            </a:fld>
            <a:endParaRPr lang="en-IE"/>
          </a:p>
        </p:txBody>
      </p:sp>
    </p:spTree>
    <p:extLst>
      <p:ext uri="{BB962C8B-B14F-4D97-AF65-F5344CB8AC3E}">
        <p14:creationId xmlns:p14="http://schemas.microsoft.com/office/powerpoint/2010/main" val="1523503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119</a:t>
            </a:fld>
            <a:endParaRPr lang="en-IE"/>
          </a:p>
        </p:txBody>
      </p:sp>
    </p:spTree>
    <p:extLst>
      <p:ext uri="{BB962C8B-B14F-4D97-AF65-F5344CB8AC3E}">
        <p14:creationId xmlns:p14="http://schemas.microsoft.com/office/powerpoint/2010/main" val="2922171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120</a:t>
            </a:fld>
            <a:endParaRPr lang="en-IE"/>
          </a:p>
        </p:txBody>
      </p:sp>
    </p:spTree>
    <p:extLst>
      <p:ext uri="{BB962C8B-B14F-4D97-AF65-F5344CB8AC3E}">
        <p14:creationId xmlns:p14="http://schemas.microsoft.com/office/powerpoint/2010/main" val="2606332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121</a:t>
            </a:fld>
            <a:endParaRPr lang="en-IE"/>
          </a:p>
        </p:txBody>
      </p:sp>
    </p:spTree>
    <p:extLst>
      <p:ext uri="{BB962C8B-B14F-4D97-AF65-F5344CB8AC3E}">
        <p14:creationId xmlns:p14="http://schemas.microsoft.com/office/powerpoint/2010/main" val="616346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122</a:t>
            </a:fld>
            <a:endParaRPr lang="en-IE"/>
          </a:p>
        </p:txBody>
      </p:sp>
    </p:spTree>
    <p:extLst>
      <p:ext uri="{BB962C8B-B14F-4D97-AF65-F5344CB8AC3E}">
        <p14:creationId xmlns:p14="http://schemas.microsoft.com/office/powerpoint/2010/main" val="24215360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123</a:t>
            </a:fld>
            <a:endParaRPr lang="en-IE"/>
          </a:p>
        </p:txBody>
      </p:sp>
    </p:spTree>
    <p:extLst>
      <p:ext uri="{BB962C8B-B14F-4D97-AF65-F5344CB8AC3E}">
        <p14:creationId xmlns:p14="http://schemas.microsoft.com/office/powerpoint/2010/main" val="274234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24473" y="3329223"/>
            <a:ext cx="7374430" cy="3154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en-US" dirty="0"/>
              <a:t>The science here: complexity, data structure, algorithmic details, domains specific (market efficiency theory and efficient market hypothesis (EMH), Black-Scholes model)</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en-US" dirty="0"/>
              <a:t>Craft:  Particular tools, algorithms, and data mining systems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en-US" dirty="0"/>
              <a:t>Creative:  from your business sense (which signal is essential)?</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en-US" dirty="0"/>
              <a:t>Common Sense:  Whether you approach, data selection and the outcomes make sense?  It is a trade-off between trivially obvious and profoundly specific. </a:t>
            </a:r>
            <a:endParaRPr lang="en-US" altLang="en-US" baseline="0" dirty="0"/>
          </a:p>
        </p:txBody>
      </p:sp>
    </p:spTree>
    <p:extLst>
      <p:ext uri="{BB962C8B-B14F-4D97-AF65-F5344CB8AC3E}">
        <p14:creationId xmlns:p14="http://schemas.microsoft.com/office/powerpoint/2010/main" val="2088179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124</a:t>
            </a:fld>
            <a:endParaRPr lang="en-IE"/>
          </a:p>
        </p:txBody>
      </p:sp>
    </p:spTree>
    <p:extLst>
      <p:ext uri="{BB962C8B-B14F-4D97-AF65-F5344CB8AC3E}">
        <p14:creationId xmlns:p14="http://schemas.microsoft.com/office/powerpoint/2010/main" val="40567123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126</a:t>
            </a:fld>
            <a:endParaRPr lang="en-IE"/>
          </a:p>
        </p:txBody>
      </p:sp>
    </p:spTree>
    <p:extLst>
      <p:ext uri="{BB962C8B-B14F-4D97-AF65-F5344CB8AC3E}">
        <p14:creationId xmlns:p14="http://schemas.microsoft.com/office/powerpoint/2010/main" val="3675281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127</a:t>
            </a:fld>
            <a:endParaRPr lang="en-IE"/>
          </a:p>
        </p:txBody>
      </p:sp>
    </p:spTree>
    <p:extLst>
      <p:ext uri="{BB962C8B-B14F-4D97-AF65-F5344CB8AC3E}">
        <p14:creationId xmlns:p14="http://schemas.microsoft.com/office/powerpoint/2010/main" val="1693125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128</a:t>
            </a:fld>
            <a:endParaRPr lang="en-IE"/>
          </a:p>
        </p:txBody>
      </p:sp>
    </p:spTree>
    <p:extLst>
      <p:ext uri="{BB962C8B-B14F-4D97-AF65-F5344CB8AC3E}">
        <p14:creationId xmlns:p14="http://schemas.microsoft.com/office/powerpoint/2010/main" val="15147549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129</a:t>
            </a:fld>
            <a:endParaRPr lang="en-US"/>
          </a:p>
        </p:txBody>
      </p:sp>
    </p:spTree>
    <p:extLst>
      <p:ext uri="{BB962C8B-B14F-4D97-AF65-F5344CB8AC3E}">
        <p14:creationId xmlns:p14="http://schemas.microsoft.com/office/powerpoint/2010/main" val="1721106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130</a:t>
            </a:fld>
            <a:endParaRPr lang="en-IE"/>
          </a:p>
        </p:txBody>
      </p:sp>
    </p:spTree>
    <p:extLst>
      <p:ext uri="{BB962C8B-B14F-4D97-AF65-F5344CB8AC3E}">
        <p14:creationId xmlns:p14="http://schemas.microsoft.com/office/powerpoint/2010/main" val="2373060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131</a:t>
            </a:fld>
            <a:endParaRPr lang="en-IE"/>
          </a:p>
        </p:txBody>
      </p:sp>
    </p:spTree>
    <p:extLst>
      <p:ext uri="{BB962C8B-B14F-4D97-AF65-F5344CB8AC3E}">
        <p14:creationId xmlns:p14="http://schemas.microsoft.com/office/powerpoint/2010/main" val="18182968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132</a:t>
            </a:fld>
            <a:endParaRPr lang="en-IE"/>
          </a:p>
        </p:txBody>
      </p:sp>
    </p:spTree>
    <p:extLst>
      <p:ext uri="{BB962C8B-B14F-4D97-AF65-F5344CB8AC3E}">
        <p14:creationId xmlns:p14="http://schemas.microsoft.com/office/powerpoint/2010/main" val="1323849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133</a:t>
            </a:fld>
            <a:endParaRPr lang="en-IE"/>
          </a:p>
        </p:txBody>
      </p:sp>
    </p:spTree>
    <p:extLst>
      <p:ext uri="{BB962C8B-B14F-4D97-AF65-F5344CB8AC3E}">
        <p14:creationId xmlns:p14="http://schemas.microsoft.com/office/powerpoint/2010/main" val="962953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134</a:t>
            </a:fld>
            <a:endParaRPr lang="en-IE"/>
          </a:p>
        </p:txBody>
      </p:sp>
    </p:spTree>
    <p:extLst>
      <p:ext uri="{BB962C8B-B14F-4D97-AF65-F5344CB8AC3E}">
        <p14:creationId xmlns:p14="http://schemas.microsoft.com/office/powerpoint/2010/main" val="400046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Everyone</a:t>
            </a:r>
            <a:r>
              <a:rPr lang="en-US" baseline="0" dirty="0"/>
              <a:t> talks about the big data,  Vs, </a:t>
            </a:r>
          </a:p>
          <a:p>
            <a:pPr rtl="0"/>
            <a:r>
              <a:rPr lang="en-US" baseline="0" dirty="0"/>
              <a:t>Powerful computers,   </a:t>
            </a:r>
            <a:r>
              <a:rPr lang="en-US" baseline="0" dirty="0" err="1"/>
              <a:t>Nvidia</a:t>
            </a:r>
            <a:r>
              <a:rPr lang="en-US" baseline="0" dirty="0"/>
              <a:t> GPUs, Moore Laws,  Neural Chips for hardware accelerations. </a:t>
            </a:r>
          </a:p>
          <a:p>
            <a:pPr rtl="0"/>
            <a:r>
              <a:rPr lang="en-US" baseline="0" dirty="0"/>
              <a:t>Better algorithms:   power statistical optimization algorithms, deep neural networks for feature extractions, classifications and regressions.</a:t>
            </a:r>
            <a:endParaRPr lang="en-US" dirty="0"/>
          </a:p>
        </p:txBody>
      </p:sp>
    </p:spTree>
    <p:extLst>
      <p:ext uri="{BB962C8B-B14F-4D97-AF65-F5344CB8AC3E}">
        <p14:creationId xmlns:p14="http://schemas.microsoft.com/office/powerpoint/2010/main" val="8792813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135</a:t>
            </a:fld>
            <a:endParaRPr lang="en-IE"/>
          </a:p>
        </p:txBody>
      </p:sp>
    </p:spTree>
    <p:extLst>
      <p:ext uri="{BB962C8B-B14F-4D97-AF65-F5344CB8AC3E}">
        <p14:creationId xmlns:p14="http://schemas.microsoft.com/office/powerpoint/2010/main" val="26410900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IE"/>
          </a:p>
        </p:txBody>
      </p:sp>
      <p:sp>
        <p:nvSpPr>
          <p:cNvPr id="5" name="Slide Number Placeholder 4"/>
          <p:cNvSpPr>
            <a:spLocks noGrp="1"/>
          </p:cNvSpPr>
          <p:nvPr>
            <p:ph type="sldNum" sz="quarter" idx="11"/>
          </p:nvPr>
        </p:nvSpPr>
        <p:spPr/>
        <p:txBody>
          <a:bodyPr/>
          <a:lstStyle/>
          <a:p>
            <a:pPr>
              <a:defRPr/>
            </a:pPr>
            <a:fld id="{5012BF16-63C2-4958-952A-E6EC7F15FB5A}" type="slidenum">
              <a:rPr lang="en-IE" smtClean="0"/>
              <a:pPr>
                <a:defRPr/>
              </a:pPr>
              <a:t>136</a:t>
            </a:fld>
            <a:endParaRPr lang="en-IE"/>
          </a:p>
        </p:txBody>
      </p:sp>
    </p:spTree>
    <p:extLst>
      <p:ext uri="{BB962C8B-B14F-4D97-AF65-F5344CB8AC3E}">
        <p14:creationId xmlns:p14="http://schemas.microsoft.com/office/powerpoint/2010/main" val="37604054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charset="0"/>
                <a:ea typeface="MS PGothic" charset="0"/>
                <a:cs typeface="MS PGothic" charset="0"/>
              </a:defRPr>
            </a:lvl1pPr>
            <a:lvl2pPr marL="742950" indent="-285750" defTabSz="917575">
              <a:defRPr sz="2400">
                <a:solidFill>
                  <a:schemeClr val="tx1"/>
                </a:solidFill>
                <a:latin typeface="Arial" charset="0"/>
                <a:ea typeface="MS PGothic" charset="0"/>
                <a:cs typeface="MS PGothic" charset="0"/>
              </a:defRPr>
            </a:lvl2pPr>
            <a:lvl3pPr marL="1143000" indent="-228600" defTabSz="917575">
              <a:defRPr sz="2400">
                <a:solidFill>
                  <a:schemeClr val="tx1"/>
                </a:solidFill>
                <a:latin typeface="Arial" charset="0"/>
                <a:ea typeface="MS PGothic" charset="0"/>
                <a:cs typeface="MS PGothic" charset="0"/>
              </a:defRPr>
            </a:lvl3pPr>
            <a:lvl4pPr marL="1600200" indent="-228600" defTabSz="917575">
              <a:defRPr sz="2400">
                <a:solidFill>
                  <a:schemeClr val="tx1"/>
                </a:solidFill>
                <a:latin typeface="Arial" charset="0"/>
                <a:ea typeface="MS PGothic" charset="0"/>
                <a:cs typeface="MS PGothic" charset="0"/>
              </a:defRPr>
            </a:lvl4pPr>
            <a:lvl5pPr marL="2057400" indent="-228600" defTabSz="917575">
              <a:defRPr sz="2400">
                <a:solidFill>
                  <a:schemeClr val="tx1"/>
                </a:solidFill>
                <a:latin typeface="Arial" charset="0"/>
                <a:ea typeface="MS PGothic" charset="0"/>
                <a:cs typeface="MS PGothic" charset="0"/>
              </a:defRPr>
            </a:lvl5pPr>
            <a:lvl6pPr marL="25146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75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952B30B-1A7D-8C4D-A9AE-E3BD997B09E8}" type="slidenum">
              <a:rPr lang="en-US" sz="1200">
                <a:latin typeface="Times New Roman" charset="0"/>
                <a:ea typeface="ＭＳ Ｐゴシック" charset="0"/>
                <a:cs typeface="ＭＳ Ｐゴシック" charset="0"/>
              </a:rPr>
              <a:pPr/>
              <a:t>137</a:t>
            </a:fld>
            <a:endParaRPr lang="en-US" sz="12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94732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E9F0D51-A03F-4F49-B40E-84DC14DE7D23}" type="slidenum">
              <a:rPr lang="en-US" altLang="en-US" sz="1200"/>
              <a:pPr/>
              <a:t>138</a:t>
            </a:fld>
            <a:endParaRPr lang="en-US" alt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altLang="en-US">
              <a:ea typeface="MS PGothic" charset="-128"/>
            </a:endParaRPr>
          </a:p>
        </p:txBody>
      </p:sp>
    </p:spTree>
    <p:extLst>
      <p:ext uri="{BB962C8B-B14F-4D97-AF65-F5344CB8AC3E}">
        <p14:creationId xmlns:p14="http://schemas.microsoft.com/office/powerpoint/2010/main" val="21312956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0DFE3F6-5897-0249-AAC2-902D1D3BF789}" type="slidenum">
              <a:rPr lang="en-US" altLang="en-US" sz="1200"/>
              <a:pPr/>
              <a:t>139</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ea typeface="MS PGothic" charset="-128"/>
            </a:endParaRPr>
          </a:p>
        </p:txBody>
      </p:sp>
    </p:spTree>
    <p:extLst>
      <p:ext uri="{BB962C8B-B14F-4D97-AF65-F5344CB8AC3E}">
        <p14:creationId xmlns:p14="http://schemas.microsoft.com/office/powerpoint/2010/main" val="16274129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907594D-E1D5-1747-8CD6-8D4639971524}" type="slidenum">
              <a:rPr lang="en-US" altLang="en-US" sz="1200"/>
              <a:pPr/>
              <a:t>140</a:t>
            </a:fld>
            <a:endParaRPr lang="en-US" alt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a:ea typeface="MS PGothic" charset="-128"/>
            </a:endParaRPr>
          </a:p>
        </p:txBody>
      </p:sp>
    </p:spTree>
    <p:extLst>
      <p:ext uri="{BB962C8B-B14F-4D97-AF65-F5344CB8AC3E}">
        <p14:creationId xmlns:p14="http://schemas.microsoft.com/office/powerpoint/2010/main" val="5551839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707532-839C-41A2-9E71-D5288AEAE66A}" type="slidenum">
              <a:rPr lang="en-US" smtClean="0"/>
              <a:pPr/>
              <a:t>141</a:t>
            </a:fld>
            <a:endParaRPr lang="en-US"/>
          </a:p>
        </p:txBody>
      </p:sp>
    </p:spTree>
    <p:extLst>
      <p:ext uri="{BB962C8B-B14F-4D97-AF65-F5344CB8AC3E}">
        <p14:creationId xmlns:p14="http://schemas.microsoft.com/office/powerpoint/2010/main" val="1627296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146</a:t>
            </a:fld>
            <a:endParaRPr lang="en-US"/>
          </a:p>
        </p:txBody>
      </p:sp>
    </p:spTree>
    <p:extLst>
      <p:ext uri="{BB962C8B-B14F-4D97-AF65-F5344CB8AC3E}">
        <p14:creationId xmlns:p14="http://schemas.microsoft.com/office/powerpoint/2010/main" val="281101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dirty="0"/>
          </a:p>
        </p:txBody>
      </p:sp>
    </p:spTree>
    <p:extLst>
      <p:ext uri="{BB962C8B-B14F-4D97-AF65-F5344CB8AC3E}">
        <p14:creationId xmlns:p14="http://schemas.microsoft.com/office/powerpoint/2010/main" val="1384114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dirty="0"/>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a:t>Click to edit Master subtitle style</a:t>
            </a:r>
          </a:p>
        </p:txBody>
      </p:sp>
      <p:sp>
        <p:nvSpPr>
          <p:cNvPr id="4" name="Date Placeholder 3"/>
          <p:cNvSpPr>
            <a:spLocks noGrp="1"/>
          </p:cNvSpPr>
          <p:nvPr>
            <p:ph type="dt" sz="half" idx="10"/>
          </p:nvPr>
        </p:nvSpPr>
        <p:spPr/>
        <p:txBody>
          <a:bodyPr/>
          <a:lstStyle/>
          <a:p>
            <a:fld id="{2B865BC3-38AC-BC46-84DE-F34482934032}" type="datetime1">
              <a:rPr lang="en-US" smtClean="0"/>
              <a:t>9/16/2020</a:t>
            </a:fld>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pic>
        <p:nvPicPr>
          <p:cNvPr id="7" name="Picture 6" descr="A picture containing drawing, table&#10;&#10;Description automatically generated">
            <a:extLst>
              <a:ext uri="{FF2B5EF4-FFF2-40B4-BE49-F238E27FC236}">
                <a16:creationId xmlns:a16="http://schemas.microsoft.com/office/drawing/2014/main" id="{BACC9DD2-9783-4142-95B6-4F9548CF9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400"/>
            <a:ext cx="9144000" cy="480968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96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picture containing food, pin&#10;&#10;Description automatically generated">
            <a:extLst>
              <a:ext uri="{FF2B5EF4-FFF2-40B4-BE49-F238E27FC236}">
                <a16:creationId xmlns:a16="http://schemas.microsoft.com/office/drawing/2014/main" id="{41EDE5D2-CDD3-344E-89A2-B77621F6A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5206" y="46648"/>
            <a:ext cx="1328794" cy="943952"/>
          </a:xfrm>
          <a:prstGeom prst="rect">
            <a:avLst/>
          </a:prstGeom>
        </p:spPr>
      </p:pic>
      <p:sp>
        <p:nvSpPr>
          <p:cNvPr id="2" name="Title 1"/>
          <p:cNvSpPr>
            <a:spLocks noGrp="1"/>
          </p:cNvSpPr>
          <p:nvPr>
            <p:ph type="title"/>
          </p:nvPr>
        </p:nvSpPr>
        <p:spPr>
          <a:xfrm>
            <a:off x="457200" y="76200"/>
            <a:ext cx="8229600" cy="987552"/>
          </a:xfrm>
        </p:spPr>
        <p:txBody>
          <a:bodyPr/>
          <a:lstStyle>
            <a:lvl1pPr>
              <a:defRPr>
                <a:solidFill>
                  <a:srgbClr val="0000FF"/>
                </a:solidFill>
              </a:defRPr>
            </a:lvl1pPr>
            <a:extLst/>
          </a:lstStyle>
          <a:p>
            <a:r>
              <a:rPr kumimoji="0" lang="en-US"/>
              <a:t>Click to edit Master title style</a:t>
            </a:r>
          </a:p>
        </p:txBody>
      </p:sp>
      <p:sp>
        <p:nvSpPr>
          <p:cNvPr id="3" name="Content Placeholder 2"/>
          <p:cNvSpPr>
            <a:spLocks noGrp="1"/>
          </p:cNvSpPr>
          <p:nvPr>
            <p:ph idx="1"/>
          </p:nvPr>
        </p:nvSpPr>
        <p:spPr>
          <a:xfrm>
            <a:off x="457200" y="990600"/>
            <a:ext cx="8229600" cy="5029200"/>
          </a:xfrm>
        </p:spPr>
        <p:txBody>
          <a:bodyPr>
            <a:normAutofit/>
          </a:bodyPr>
          <a:lstStyle>
            <a:lvl1pPr>
              <a:defRPr sz="2800"/>
            </a:lvl1pPr>
            <a:lvl2pPr>
              <a:defRPr sz="2400"/>
            </a:lvl2pPr>
            <a:lvl3pPr>
              <a:defRPr sz="2000"/>
            </a:lvl3pPr>
            <a:lvl4pPr>
              <a:defRPr sz="1800"/>
            </a:lvl4pPr>
            <a:lvl5pPr>
              <a:defRPr sz="18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E18A0041-BA2F-524C-90E8-1CDBA32E392B}" type="datetime1">
              <a:rPr lang="en-US" smtClean="0"/>
              <a:t>9/16/2020</a:t>
            </a:fld>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extLst/>
          </a:lstStyle>
          <a:p>
            <a:r>
              <a:rPr kumimoji="0" lang="en-US"/>
              <a:t>Click to edit Master title style</a:t>
            </a:r>
          </a:p>
        </p:txBody>
      </p:sp>
      <p:sp>
        <p:nvSpPr>
          <p:cNvPr id="3" name="Content Placeholder 2"/>
          <p:cNvSpPr>
            <a:spLocks noGrp="1"/>
          </p:cNvSpPr>
          <p:nvPr>
            <p:ph sz="half" idx="1"/>
          </p:nvPr>
        </p:nvSpPr>
        <p:spPr>
          <a:xfrm>
            <a:off x="457200" y="1295400"/>
            <a:ext cx="4038600" cy="4876800"/>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95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D0A92B6-5E14-5D4F-88AA-1B85A3E33AD1}" type="datetime1">
              <a:rPr lang="en-US" smtClean="0"/>
              <a:t>9/16/2020</a:t>
            </a:fld>
            <a:endParaRPr lang="en-US"/>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extLst/>
          </a:lstStyle>
          <a:p>
            <a:r>
              <a:rPr kumimoji="0" lang="en-US"/>
              <a:t>Click to edit Master title style</a:t>
            </a:r>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023338"/>
            <a:ext cx="4040188" cy="40726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023338"/>
            <a:ext cx="4041775" cy="40726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6FE76C0-FCE7-4946-BFAF-81C3A5AB04B5}" type="datetime1">
              <a:rPr lang="en-US" smtClean="0"/>
              <a:t>9/16/2020</a:t>
            </a:fld>
            <a:endParaRPr lang="en-US"/>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extLst/>
          </a:lstStyle>
          <a:p>
            <a:r>
              <a:rPr kumimoji="0" lang="en-US"/>
              <a:t>Click to edit Master title style</a:t>
            </a:r>
          </a:p>
        </p:txBody>
      </p:sp>
      <p:sp>
        <p:nvSpPr>
          <p:cNvPr id="3" name="Date Placeholder 2"/>
          <p:cNvSpPr>
            <a:spLocks noGrp="1"/>
          </p:cNvSpPr>
          <p:nvPr>
            <p:ph type="dt" sz="half" idx="10"/>
          </p:nvPr>
        </p:nvSpPr>
        <p:spPr/>
        <p:txBody>
          <a:bodyPr/>
          <a:lstStyle/>
          <a:p>
            <a:fld id="{7F837FB3-2301-5A44-8003-6FEB7BA19713}" type="datetime1">
              <a:rPr lang="en-US" smtClean="0"/>
              <a:t>9/16/2020</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solidFill>
                  <a:srgbClr val="0000FF"/>
                </a:solidFill>
              </a:defRPr>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A33861A-760A-5B4A-8AFC-6969A78CA070}" type="datetime1">
              <a:rPr lang="en-US" smtClean="0"/>
              <a:t>9/16/2020</a:t>
            </a:fld>
            <a:endParaRPr lang="en-US"/>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extLst/>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BE4F121-B58C-E641-8535-7C4AD5A8DE34}" type="datetime1">
              <a:rPr lang="en-US" smtClean="0"/>
              <a:t>9/16/2020</a:t>
            </a:fld>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lvl1pPr>
              <a:defRPr>
                <a:solidFill>
                  <a:srgbClr val="0000FF"/>
                </a:solidFill>
              </a:defRPr>
            </a:lvl1pPr>
          </a:lstStyle>
          <a:p>
            <a:r>
              <a:rPr lang="en-US" dirty="0"/>
              <a:t>Click to edit Master title style</a:t>
            </a:r>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5234C648-EC8F-F341-80C5-797ECEC5D9C7}" type="datetime1">
              <a:rPr lang="en-US" smtClean="0"/>
              <a:t>9/16/2020</a:t>
            </a:fld>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00FF"/>
                </a:solidFill>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24DD6651-61BC-444F-AF01-745E33BA48E9}" type="datetime1">
              <a:rPr lang="en-US" smtClean="0"/>
              <a:t>9/16/2020</a:t>
            </a:fld>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njit_Admin_footer_PPT"/>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6054725"/>
            <a:ext cx="9144000"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invGray">
          <a:xfrm>
            <a:off x="0" y="96774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990600"/>
            <a:ext cx="8229600" cy="4957445"/>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611855CE-E09C-CE40-92F2-2B5BA93FAF3B}" type="datetime1">
              <a:rPr lang="en-US" smtClean="0"/>
              <a:t>9/16/2020</a:t>
            </a:fld>
            <a:endParaRPr lang="en-US"/>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pic>
        <p:nvPicPr>
          <p:cNvPr id="7" name="Picture 6" descr="A picture containing drawing, table&#10;&#10;Description automatically generated">
            <a:extLst>
              <a:ext uri="{FF2B5EF4-FFF2-40B4-BE49-F238E27FC236}">
                <a16:creationId xmlns:a16="http://schemas.microsoft.com/office/drawing/2014/main" id="{5D4A0AC4-2A61-4B4D-BC4C-B32F75FC98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 y="5890260"/>
            <a:ext cx="3080799" cy="100858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 id="2147483670" r:id="rId7"/>
    <p:sldLayoutId id="2147483675" r:id="rId8"/>
    <p:sldLayoutId id="2147483677" r:id="rId9"/>
    <p:sldLayoutId id="2147483679" r:id="rId10"/>
  </p:sldLayoutIdLst>
  <p:hf hdr="0" ftr="0" dt="0"/>
  <p:txStyles>
    <p:titleStyle>
      <a:lvl1pPr algn="l" rtl="0" eaLnBrk="1" latinLnBrk="0" hangingPunct="1">
        <a:spcBef>
          <a:spcPct val="0"/>
        </a:spcBef>
        <a:buNone/>
        <a:defRPr kumimoji="0" sz="4500" b="1" kern="1200">
          <a:solidFill>
            <a:srgbClr val="0000FF"/>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6" Type="http://schemas.openxmlformats.org/officeDocument/2006/relationships/image" Target="../media/image200.png"/></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52.emf"/><Relationship Id="rId1" Type="http://schemas.openxmlformats.org/officeDocument/2006/relationships/slideLayout" Target="../slideLayouts/slideLayout3.xml"/><Relationship Id="rId6" Type="http://schemas.openxmlformats.org/officeDocument/2006/relationships/image" Target="../media/image200.png"/></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140.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5.wmf"/><Relationship Id="rId11" Type="http://schemas.openxmlformats.org/officeDocument/2006/relationships/image" Target="../media/image281.png"/><Relationship Id="rId5" Type="http://schemas.openxmlformats.org/officeDocument/2006/relationships/oleObject" Target="../embeddings/oleObject3.bin"/><Relationship Id="rId10" Type="http://schemas.openxmlformats.org/officeDocument/2006/relationships/image" Target="../media/image57.wmf"/><Relationship Id="rId4" Type="http://schemas.openxmlformats.org/officeDocument/2006/relationships/image" Target="../media/image54.png"/><Relationship Id="rId9" Type="http://schemas.openxmlformats.org/officeDocument/2006/relationships/oleObject" Target="../embeddings/oleObject5.bin"/></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60.emf"/><Relationship Id="rId3" Type="http://schemas.openxmlformats.org/officeDocument/2006/relationships/notesSlide" Target="../notesSlides/notesSlide58.xml"/><Relationship Id="rId7" Type="http://schemas.openxmlformats.org/officeDocument/2006/relationships/image" Target="../media/image55.wmf"/><Relationship Id="rId12"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56.wmf"/><Relationship Id="rId5" Type="http://schemas.openxmlformats.org/officeDocument/2006/relationships/image" Target="../media/image54.png"/><Relationship Id="rId10" Type="http://schemas.openxmlformats.org/officeDocument/2006/relationships/oleObject" Target="../embeddings/oleObject8.bin"/><Relationship Id="rId4" Type="http://schemas.openxmlformats.org/officeDocument/2006/relationships/image" Target="../media/image300.png"/><Relationship Id="rId9" Type="http://schemas.openxmlformats.org/officeDocument/2006/relationships/image" Target="../media/image58.wmf"/></Relationships>
</file>

<file path=ppt/slides/_rels/slide106.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3.emf"/><Relationship Id="rId3" Type="http://schemas.openxmlformats.org/officeDocument/2006/relationships/notesSlide" Target="../notesSlides/notesSlide59.xml"/><Relationship Id="rId7" Type="http://schemas.openxmlformats.org/officeDocument/2006/relationships/oleObject" Target="../embeddings/oleObject10.bin"/><Relationship Id="rId12"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png"/><Relationship Id="rId11" Type="http://schemas.openxmlformats.org/officeDocument/2006/relationships/oleObject" Target="../embeddings/oleObject12.bin"/><Relationship Id="rId5" Type="http://schemas.openxmlformats.org/officeDocument/2006/relationships/image" Target="../media/image61.wmf"/><Relationship Id="rId15" Type="http://schemas.openxmlformats.org/officeDocument/2006/relationships/image" Target="../media/image220.png"/><Relationship Id="rId10" Type="http://schemas.openxmlformats.org/officeDocument/2006/relationships/image" Target="../media/image58.wmf"/><Relationship Id="rId4" Type="http://schemas.openxmlformats.org/officeDocument/2006/relationships/oleObject" Target="../embeddings/oleObject9.bin"/><Relationship Id="rId9" Type="http://schemas.openxmlformats.org/officeDocument/2006/relationships/oleObject" Target="../embeddings/oleObject11.bin"/><Relationship Id="rId14" Type="http://schemas.openxmlformats.org/officeDocument/2006/relationships/image" Target="../media/image64.e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6.emf"/><Relationship Id="rId4" Type="http://schemas.openxmlformats.org/officeDocument/2006/relationships/image" Target="../media/image65.wmf"/></Relationships>
</file>

<file path=ppt/slides/_rels/slide1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109.xml.rels><?xml version="1.0" encoding="UTF-8" standalone="yes"?>
<Relationships xmlns="http://schemas.openxmlformats.org/package/2006/relationships"><Relationship Id="rId3" Type="http://schemas.openxmlformats.org/officeDocument/2006/relationships/image" Target="../media/image410.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440.png"/></Relationships>
</file>

<file path=ppt/slides/_rels/slide11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490.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1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vmlDrawing" Target="../drawings/vmlDrawing8.vml"/><Relationship Id="rId5" Type="http://schemas.openxmlformats.org/officeDocument/2006/relationships/image" Target="../media/image80.emf"/><Relationship Id="rId4" Type="http://schemas.openxmlformats.org/officeDocument/2006/relationships/oleObject" Target="../embeddings/oleObject15.bin"/></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rive.google.com/file/d/1C8p7VuM-6gLUInK-tmvLpDgIwQEgIPm7/view?usp=sharing" TargetMode="External"/><Relationship Id="rId2" Type="http://schemas.openxmlformats.org/officeDocument/2006/relationships/hyperlink" Target="https://drive.google.com/file/d/1LgkEv_5KwvzkTx4JJKLBcZuen5OogsRV/view?usp=sharing"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440.png"/></Relationships>
</file>

<file path=ppt/slides/_rels/slide1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490.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4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Standard_Industrial_Classific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NUL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customXml" Target="../ink/ink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1.xml"/><Relationship Id="rId10" Type="http://schemas.openxmlformats.org/officeDocument/2006/relationships/image" Target="../media/image49.png"/><Relationship Id="rId4" Type="http://schemas.openxmlformats.org/officeDocument/2006/relationships/image" Target="../media/image19.jpeg"/><Relationship Id="rId9" Type="http://schemas.openxmlformats.org/officeDocument/2006/relationships/customXml" Target="../ink/ink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71.png"/><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82.png"/><Relationship Id="rId7" Type="http://schemas.openxmlformats.org/officeDocument/2006/relationships/image" Target="../media/image16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192.png"/><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066800" y="381000"/>
            <a:ext cx="8077200" cy="1673352"/>
          </a:xfrm>
        </p:spPr>
        <p:txBody>
          <a:bodyPr>
            <a:normAutofit fontScale="90000"/>
          </a:bodyPr>
          <a:lstStyle/>
          <a:p>
            <a:r>
              <a:rPr lang="en-US" b="1" dirty="0"/>
              <a:t>Introduction to Data Mining and Machine Learning in Python</a:t>
            </a:r>
          </a:p>
        </p:txBody>
      </p:sp>
      <p:sp>
        <p:nvSpPr>
          <p:cNvPr id="4" name="Subtitle 3"/>
          <p:cNvSpPr>
            <a:spLocks noGrp="1"/>
          </p:cNvSpPr>
          <p:nvPr>
            <p:ph type="subTitle" idx="1"/>
          </p:nvPr>
        </p:nvSpPr>
        <p:spPr>
          <a:xfrm>
            <a:off x="2209800" y="4419600"/>
            <a:ext cx="6400800" cy="1499616"/>
          </a:xfrm>
        </p:spPr>
        <p:txBody>
          <a:bodyPr>
            <a:noAutofit/>
          </a:bodyPr>
          <a:lstStyle/>
          <a:p>
            <a:pPr marL="0" indent="0"/>
            <a:r>
              <a:rPr lang="en-US" sz="2400" dirty="0">
                <a:solidFill>
                  <a:srgbClr val="671E97"/>
                </a:solidFill>
              </a:rPr>
              <a:t>Dantong Yu </a:t>
            </a:r>
          </a:p>
          <a:p>
            <a:pPr marL="0" indent="0"/>
            <a:r>
              <a:rPr lang="en-US" sz="2400" dirty="0">
                <a:solidFill>
                  <a:srgbClr val="671E97"/>
                </a:solidFill>
              </a:rPr>
              <a:t>Associate Professor</a:t>
            </a:r>
          </a:p>
          <a:p>
            <a:pPr marL="0" indent="0"/>
            <a:r>
              <a:rPr lang="en-US" sz="2400" dirty="0">
                <a:solidFill>
                  <a:srgbClr val="671E97"/>
                </a:solidFill>
              </a:rPr>
              <a:t>Martin Tuchman School of Management</a:t>
            </a:r>
          </a:p>
          <a:p>
            <a:pPr marL="0" indent="0"/>
            <a:r>
              <a:rPr lang="en-US" sz="2400" dirty="0">
                <a:solidFill>
                  <a:srgbClr val="671E97"/>
                </a:solidFill>
              </a:rPr>
              <a:t>Guest Scientist </a:t>
            </a:r>
          </a:p>
          <a:p>
            <a:pPr marL="0" indent="0"/>
            <a:r>
              <a:rPr lang="en-US" sz="2400" dirty="0">
                <a:solidFill>
                  <a:srgbClr val="671E97"/>
                </a:solidFill>
              </a:rPr>
              <a:t>In Brookhaven National laboratory </a:t>
            </a:r>
          </a:p>
        </p:txBody>
      </p:sp>
    </p:spTree>
    <p:extLst>
      <p:ext uri="{BB962C8B-B14F-4D97-AF65-F5344CB8AC3E}">
        <p14:creationId xmlns:p14="http://schemas.microsoft.com/office/powerpoint/2010/main" val="1261841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normAutofit fontScale="90000"/>
          </a:bodyPr>
          <a:lstStyle/>
          <a:p>
            <a:pPr eaLnBrk="1" hangingPunct="1">
              <a:defRPr/>
            </a:pPr>
            <a:r>
              <a:rPr lang="en-US" b="1" dirty="0">
                <a:solidFill>
                  <a:srgbClr val="7030A0"/>
                </a:solidFill>
              </a:rPr>
              <a:t>Business data mining is a process</a:t>
            </a:r>
          </a:p>
        </p:txBody>
      </p:sp>
      <p:sp>
        <p:nvSpPr>
          <p:cNvPr id="141315" name="Rectangle 3"/>
          <p:cNvSpPr>
            <a:spLocks noGrp="1" noChangeArrowheads="1"/>
          </p:cNvSpPr>
          <p:nvPr>
            <p:ph idx="1"/>
          </p:nvPr>
        </p:nvSpPr>
        <p:spPr>
          <a:xfrm>
            <a:off x="457200" y="2133600"/>
            <a:ext cx="8229600" cy="3560763"/>
          </a:xfrm>
        </p:spPr>
        <p:txBody>
          <a:bodyPr/>
          <a:lstStyle/>
          <a:p>
            <a:pPr eaLnBrk="1" hangingPunct="1">
              <a:buFontTx/>
              <a:buNone/>
              <a:defRPr/>
            </a:pPr>
            <a:r>
              <a:rPr lang="en-US" sz="2800" dirty="0"/>
              <a:t>science + craft + creativity + common sense</a:t>
            </a:r>
          </a:p>
          <a:p>
            <a:pPr eaLnBrk="1" hangingPunct="1">
              <a:buFontTx/>
              <a:buNone/>
              <a:defRPr/>
            </a:pPr>
            <a:endParaRPr lang="en-US" i="1" dirty="0">
              <a:solidFill>
                <a:srgbClr val="FFFF00"/>
              </a:solidFill>
            </a:endParaRPr>
          </a:p>
          <a:p>
            <a:pPr eaLnBrk="1" hangingPunct="1">
              <a:buFontTx/>
              <a:buNone/>
              <a:defRPr/>
            </a:pPr>
            <a:endParaRPr lang="en-US" i="1" dirty="0">
              <a:solidFill>
                <a:srgbClr val="FFFF00"/>
              </a:solidFill>
            </a:endParaRPr>
          </a:p>
        </p:txBody>
      </p:sp>
      <p:grpSp>
        <p:nvGrpSpPr>
          <p:cNvPr id="2" name="Group 16"/>
          <p:cNvGrpSpPr>
            <a:grpSpLocks/>
          </p:cNvGrpSpPr>
          <p:nvPr/>
        </p:nvGrpSpPr>
        <p:grpSpPr bwMode="auto">
          <a:xfrm>
            <a:off x="698500" y="2895601"/>
            <a:ext cx="3349631" cy="2325688"/>
            <a:chOff x="440" y="1824"/>
            <a:chExt cx="2110" cy="1465"/>
          </a:xfrm>
        </p:grpSpPr>
        <p:sp>
          <p:nvSpPr>
            <p:cNvPr id="24590" name="Line 10"/>
            <p:cNvSpPr>
              <a:spLocks noChangeShapeType="1"/>
            </p:cNvSpPr>
            <p:nvPr/>
          </p:nvSpPr>
          <p:spPr bwMode="auto">
            <a:xfrm>
              <a:off x="1584" y="1824"/>
              <a:ext cx="0" cy="76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23" name="Text Box 11"/>
            <p:cNvSpPr txBox="1">
              <a:spLocks noChangeArrowheads="1"/>
            </p:cNvSpPr>
            <p:nvPr/>
          </p:nvSpPr>
          <p:spPr bwMode="auto">
            <a:xfrm>
              <a:off x="440" y="2688"/>
              <a:ext cx="2110" cy="601"/>
            </a:xfrm>
            <a:prstGeom prst="rect">
              <a:avLst/>
            </a:prstGeom>
            <a:noFill/>
            <a:ln w="9525">
              <a:noFill/>
              <a:miter lim="800000"/>
              <a:headEnd/>
              <a:tailEnd/>
            </a:ln>
            <a:effectLst/>
          </p:spPr>
          <p:txBody>
            <a:bodyPr wrap="none">
              <a:spAutoFit/>
            </a:bodyPr>
            <a:lstStyle/>
            <a:p>
              <a:pPr eaLnBrk="1" hangingPunct="1">
                <a:spcBef>
                  <a:spcPct val="20000"/>
                </a:spcBef>
                <a:buClr>
                  <a:schemeClr val="hlink"/>
                </a:buClr>
                <a:buSzPct val="90000"/>
                <a:defRPr/>
              </a:pPr>
              <a:r>
                <a:rPr lang="en-US" sz="2800" dirty="0">
                  <a:solidFill>
                    <a:schemeClr val="tx1"/>
                  </a:solidFill>
                  <a:latin typeface="+mn-lt"/>
                  <a:cs typeface="+mn-cs"/>
                  <a:sym typeface="Wingdings" pitchFamily="2" charset="2"/>
                </a:rPr>
                <a:t>a data mining </a:t>
              </a:r>
              <a:r>
                <a:rPr lang="en-US" sz="2800" i="1" u="sng" dirty="0">
                  <a:solidFill>
                    <a:schemeClr val="tx1"/>
                  </a:solidFill>
                  <a:latin typeface="+mn-lt"/>
                  <a:cs typeface="+mn-cs"/>
                  <a:sym typeface="Wingdings" pitchFamily="2" charset="2"/>
                </a:rPr>
                <a:t>process</a:t>
              </a:r>
              <a:endParaRPr lang="en-US" sz="2800" i="1" u="sng" dirty="0">
                <a:solidFill>
                  <a:schemeClr val="tx1"/>
                </a:solidFill>
                <a:latin typeface="+mn-lt"/>
                <a:cs typeface="+mn-cs"/>
              </a:endParaRPr>
            </a:p>
            <a:p>
              <a:pPr>
                <a:defRPr/>
              </a:pPr>
              <a:endParaRPr lang="en-US" sz="2800" dirty="0"/>
            </a:p>
          </p:txBody>
        </p:sp>
      </p:grpSp>
      <p:grpSp>
        <p:nvGrpSpPr>
          <p:cNvPr id="3" name="Group 12"/>
          <p:cNvGrpSpPr>
            <a:grpSpLocks/>
          </p:cNvGrpSpPr>
          <p:nvPr/>
        </p:nvGrpSpPr>
        <p:grpSpPr bwMode="auto">
          <a:xfrm>
            <a:off x="1447800" y="2895600"/>
            <a:ext cx="4724400" cy="1295400"/>
            <a:chOff x="912" y="1824"/>
            <a:chExt cx="2976" cy="816"/>
          </a:xfrm>
        </p:grpSpPr>
        <p:sp>
          <p:nvSpPr>
            <p:cNvPr id="24587" name="Line 13"/>
            <p:cNvSpPr>
              <a:spLocks noChangeShapeType="1"/>
            </p:cNvSpPr>
            <p:nvPr/>
          </p:nvSpPr>
          <p:spPr bwMode="auto">
            <a:xfrm flipH="1" flipV="1">
              <a:off x="912" y="1824"/>
              <a:ext cx="336" cy="768"/>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8" name="Line 14"/>
            <p:cNvSpPr>
              <a:spLocks noChangeShapeType="1"/>
            </p:cNvSpPr>
            <p:nvPr/>
          </p:nvSpPr>
          <p:spPr bwMode="auto">
            <a:xfrm flipV="1">
              <a:off x="1872" y="1872"/>
              <a:ext cx="576" cy="72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15"/>
            <p:cNvSpPr>
              <a:spLocks noChangeShapeType="1"/>
            </p:cNvSpPr>
            <p:nvPr/>
          </p:nvSpPr>
          <p:spPr bwMode="auto">
            <a:xfrm flipV="1">
              <a:off x="2064" y="1824"/>
              <a:ext cx="1824" cy="816"/>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 name="Slide Number Placeholder 3">
            <a:extLst>
              <a:ext uri="{FF2B5EF4-FFF2-40B4-BE49-F238E27FC236}">
                <a16:creationId xmlns:a16="http://schemas.microsoft.com/office/drawing/2014/main" id="{A3DD6BB2-4339-3A42-95BB-93B16259B384}"/>
              </a:ext>
            </a:extLst>
          </p:cNvPr>
          <p:cNvSpPr>
            <a:spLocks noGrp="1"/>
          </p:cNvSpPr>
          <p:nvPr>
            <p:ph type="sldNum" sz="quarter" idx="12"/>
          </p:nvPr>
        </p:nvSpPr>
        <p:spPr/>
        <p:txBody>
          <a:bodyPr/>
          <a:lstStyle/>
          <a:p>
            <a:fld id="{19B12225-5612-419B-A8D5-4B8EEE4C217E}" type="slidenum">
              <a:rPr lang="en-US" smtClean="0"/>
              <a:pPr/>
              <a:t>10</a:t>
            </a:fld>
            <a:endParaRPr lang="en-US"/>
          </a:p>
        </p:txBody>
      </p:sp>
    </p:spTree>
    <p:extLst>
      <p:ext uri="{BB962C8B-B14F-4D97-AF65-F5344CB8AC3E}">
        <p14:creationId xmlns:p14="http://schemas.microsoft.com/office/powerpoint/2010/main" val="1162732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Largest Margin</a:t>
            </a:r>
          </a:p>
        </p:txBody>
      </p:sp>
      <p:sp>
        <p:nvSpPr>
          <p:cNvPr id="4" name="Content Placeholder 3"/>
          <p:cNvSpPr>
            <a:spLocks noGrp="1"/>
          </p:cNvSpPr>
          <p:nvPr>
            <p:ph sz="half" idx="2"/>
          </p:nvPr>
        </p:nvSpPr>
        <p:spPr>
          <a:xfrm>
            <a:off x="3954339" y="1295399"/>
            <a:ext cx="5189661" cy="4355813"/>
          </a:xfrm>
        </p:spPr>
        <p:txBody>
          <a:bodyPr>
            <a:normAutofit/>
          </a:bodyPr>
          <a:lstStyle/>
          <a:p>
            <a:endParaRPr lang="en-US" sz="3200" dirty="0"/>
          </a:p>
          <a:p>
            <a:r>
              <a:rPr lang="en-US" sz="3200" dirty="0"/>
              <a:t>So How to do the prediction if we know all parameters!</a:t>
            </a:r>
          </a:p>
          <a:p>
            <a:endParaRPr lang="en-US" sz="3200" dirty="0"/>
          </a:p>
          <a:p>
            <a:r>
              <a:rPr lang="en-US" sz="3200" dirty="0"/>
              <a:t>Prediction = </a:t>
            </a:r>
            <a:r>
              <a:rPr lang="en-US" sz="3200" b="1" dirty="0">
                <a:latin typeface="Times New Roman" pitchFamily="18" charset="0"/>
                <a:cs typeface="Times New Roman" pitchFamily="18" charset="0"/>
              </a:rPr>
              <a:t>sign(</a:t>
            </a:r>
            <a:r>
              <a:rPr lang="en-US" sz="3200" b="1" i="1" dirty="0" err="1">
                <a:latin typeface="Times New Roman" pitchFamily="18" charset="0"/>
                <a:cs typeface="Times New Roman" pitchFamily="18" charset="0"/>
              </a:rPr>
              <a:t>w</a:t>
            </a:r>
            <a:r>
              <a:rPr lang="en-US" sz="3200" b="1" i="1" dirty="0" err="1">
                <a:latin typeface="Times New Roman" pitchFamily="18" charset="0"/>
                <a:cs typeface="Times New Roman" pitchFamily="18" charset="0"/>
                <a:sym typeface="Symbol"/>
              </a:rPr>
              <a:t></a:t>
            </a:r>
            <a:r>
              <a:rPr lang="en-US" sz="3200" b="1" i="1" dirty="0" err="1">
                <a:latin typeface="Times New Roman" pitchFamily="18" charset="0"/>
                <a:cs typeface="Times New Roman" pitchFamily="18" charset="0"/>
              </a:rPr>
              <a:t>x</a:t>
            </a:r>
            <a:r>
              <a:rPr lang="en-US" sz="3200" b="1" i="1" dirty="0">
                <a:latin typeface="Times New Roman" pitchFamily="18" charset="0"/>
                <a:cs typeface="Times New Roman" pitchFamily="18" charset="0"/>
              </a:rPr>
              <a:t> + b)</a:t>
            </a:r>
            <a:endParaRPr lang="en-US" sz="3200" b="1" dirty="0">
              <a:latin typeface="Times New Roman" pitchFamily="18" charset="0"/>
              <a:cs typeface="Times New Roman" pitchFamily="18" charset="0"/>
            </a:endParaRPr>
          </a:p>
          <a:p>
            <a:endParaRPr lang="en-US" sz="3200" dirty="0"/>
          </a:p>
        </p:txBody>
      </p:sp>
      <p:sp>
        <p:nvSpPr>
          <p:cNvPr id="8" name="TextBox 7"/>
          <p:cNvSpPr txBox="1"/>
          <p:nvPr/>
        </p:nvSpPr>
        <p:spPr>
          <a:xfrm>
            <a:off x="1447800" y="1851660"/>
            <a:ext cx="401072" cy="584775"/>
          </a:xfrm>
          <a:prstGeom prst="rect">
            <a:avLst/>
          </a:prstGeom>
          <a:noFill/>
        </p:spPr>
        <p:txBody>
          <a:bodyPr wrap="none" rtlCol="0">
            <a:spAutoFit/>
          </a:bodyPr>
          <a:lstStyle/>
          <a:p>
            <a:r>
              <a:rPr lang="en-US" sz="3200" b="1" dirty="0">
                <a:solidFill>
                  <a:srgbClr val="0000FF"/>
                </a:solidFill>
              </a:rPr>
              <a:t>+</a:t>
            </a:r>
          </a:p>
        </p:txBody>
      </p:sp>
      <p:sp>
        <p:nvSpPr>
          <p:cNvPr id="9" name="TextBox 8"/>
          <p:cNvSpPr txBox="1"/>
          <p:nvPr/>
        </p:nvSpPr>
        <p:spPr>
          <a:xfrm>
            <a:off x="914400" y="2461260"/>
            <a:ext cx="401072" cy="584775"/>
          </a:xfrm>
          <a:prstGeom prst="rect">
            <a:avLst/>
          </a:prstGeom>
          <a:noFill/>
        </p:spPr>
        <p:txBody>
          <a:bodyPr wrap="none" rtlCol="0">
            <a:spAutoFit/>
          </a:bodyPr>
          <a:lstStyle/>
          <a:p>
            <a:r>
              <a:rPr lang="en-US" sz="3200" b="1" dirty="0">
                <a:solidFill>
                  <a:srgbClr val="0000FF"/>
                </a:solidFill>
              </a:rPr>
              <a:t>+</a:t>
            </a:r>
          </a:p>
        </p:txBody>
      </p:sp>
      <p:sp>
        <p:nvSpPr>
          <p:cNvPr id="12" name="TextBox 11"/>
          <p:cNvSpPr txBox="1"/>
          <p:nvPr/>
        </p:nvSpPr>
        <p:spPr>
          <a:xfrm>
            <a:off x="1447800" y="2461260"/>
            <a:ext cx="401072" cy="584775"/>
          </a:xfrm>
          <a:prstGeom prst="rect">
            <a:avLst/>
          </a:prstGeom>
          <a:noFill/>
        </p:spPr>
        <p:txBody>
          <a:bodyPr wrap="none" rtlCol="0">
            <a:spAutoFit/>
          </a:bodyPr>
          <a:lstStyle/>
          <a:p>
            <a:r>
              <a:rPr lang="en-US" sz="3200" b="1" dirty="0">
                <a:solidFill>
                  <a:srgbClr val="0000FF"/>
                </a:solidFill>
              </a:rPr>
              <a:t>+</a:t>
            </a:r>
          </a:p>
        </p:txBody>
      </p:sp>
      <p:sp>
        <p:nvSpPr>
          <p:cNvPr id="13" name="TextBox 12"/>
          <p:cNvSpPr txBox="1"/>
          <p:nvPr/>
        </p:nvSpPr>
        <p:spPr>
          <a:xfrm>
            <a:off x="2113528" y="2004060"/>
            <a:ext cx="401072" cy="584775"/>
          </a:xfrm>
          <a:prstGeom prst="rect">
            <a:avLst/>
          </a:prstGeom>
          <a:noFill/>
        </p:spPr>
        <p:txBody>
          <a:bodyPr wrap="none" rtlCol="0">
            <a:spAutoFit/>
          </a:bodyPr>
          <a:lstStyle/>
          <a:p>
            <a:r>
              <a:rPr lang="en-US" sz="3200" b="1" dirty="0">
                <a:solidFill>
                  <a:srgbClr val="0000FF"/>
                </a:solidFill>
              </a:rPr>
              <a:t>+</a:t>
            </a:r>
          </a:p>
        </p:txBody>
      </p:sp>
      <p:sp>
        <p:nvSpPr>
          <p:cNvPr id="14" name="TextBox 13"/>
          <p:cNvSpPr txBox="1"/>
          <p:nvPr/>
        </p:nvSpPr>
        <p:spPr>
          <a:xfrm>
            <a:off x="457200" y="3756660"/>
            <a:ext cx="401072" cy="584775"/>
          </a:xfrm>
          <a:prstGeom prst="rect">
            <a:avLst/>
          </a:prstGeom>
          <a:noFill/>
        </p:spPr>
        <p:txBody>
          <a:bodyPr wrap="none" rtlCol="0">
            <a:spAutoFit/>
          </a:bodyPr>
          <a:lstStyle/>
          <a:p>
            <a:r>
              <a:rPr lang="en-US" sz="3200" b="1" dirty="0">
                <a:solidFill>
                  <a:srgbClr val="0000FF"/>
                </a:solidFill>
              </a:rPr>
              <a:t>+</a:t>
            </a:r>
          </a:p>
        </p:txBody>
      </p:sp>
      <p:sp>
        <p:nvSpPr>
          <p:cNvPr id="15" name="TextBox 14"/>
          <p:cNvSpPr txBox="1"/>
          <p:nvPr/>
        </p:nvSpPr>
        <p:spPr>
          <a:xfrm>
            <a:off x="613550" y="2994660"/>
            <a:ext cx="401072" cy="584775"/>
          </a:xfrm>
          <a:prstGeom prst="rect">
            <a:avLst/>
          </a:prstGeom>
          <a:noFill/>
        </p:spPr>
        <p:txBody>
          <a:bodyPr wrap="none" rtlCol="0">
            <a:spAutoFit/>
          </a:bodyPr>
          <a:lstStyle/>
          <a:p>
            <a:r>
              <a:rPr lang="en-US" sz="3200" b="1" dirty="0">
                <a:solidFill>
                  <a:srgbClr val="0000FF"/>
                </a:solidFill>
              </a:rPr>
              <a:t>+</a:t>
            </a:r>
          </a:p>
        </p:txBody>
      </p:sp>
      <p:sp>
        <p:nvSpPr>
          <p:cNvPr id="16" name="TextBox 15"/>
          <p:cNvSpPr txBox="1"/>
          <p:nvPr/>
        </p:nvSpPr>
        <p:spPr>
          <a:xfrm>
            <a:off x="990600" y="3451860"/>
            <a:ext cx="401072" cy="584775"/>
          </a:xfrm>
          <a:prstGeom prst="rect">
            <a:avLst/>
          </a:prstGeom>
          <a:noFill/>
        </p:spPr>
        <p:txBody>
          <a:bodyPr wrap="none" rtlCol="0">
            <a:spAutoFit/>
          </a:bodyPr>
          <a:lstStyle/>
          <a:p>
            <a:r>
              <a:rPr lang="en-US" sz="3200" b="1" dirty="0">
                <a:solidFill>
                  <a:srgbClr val="0000FF"/>
                </a:solidFill>
              </a:rPr>
              <a:t>+</a:t>
            </a:r>
          </a:p>
        </p:txBody>
      </p:sp>
      <p:sp>
        <p:nvSpPr>
          <p:cNvPr id="17" name="TextBox 16"/>
          <p:cNvSpPr txBox="1"/>
          <p:nvPr/>
        </p:nvSpPr>
        <p:spPr>
          <a:xfrm>
            <a:off x="3641478" y="2689860"/>
            <a:ext cx="320922" cy="584775"/>
          </a:xfrm>
          <a:prstGeom prst="rect">
            <a:avLst/>
          </a:prstGeom>
          <a:noFill/>
        </p:spPr>
        <p:txBody>
          <a:bodyPr wrap="none" rtlCol="0">
            <a:spAutoFit/>
          </a:bodyPr>
          <a:lstStyle/>
          <a:p>
            <a:r>
              <a:rPr lang="en-US" sz="3200" b="1" dirty="0">
                <a:solidFill>
                  <a:srgbClr val="FF0000"/>
                </a:solidFill>
              </a:rPr>
              <a:t>-</a:t>
            </a:r>
          </a:p>
        </p:txBody>
      </p:sp>
      <p:sp>
        <p:nvSpPr>
          <p:cNvPr id="19" name="TextBox 18"/>
          <p:cNvSpPr txBox="1"/>
          <p:nvPr/>
        </p:nvSpPr>
        <p:spPr>
          <a:xfrm>
            <a:off x="3336678" y="3171885"/>
            <a:ext cx="320922" cy="584775"/>
          </a:xfrm>
          <a:prstGeom prst="rect">
            <a:avLst/>
          </a:prstGeom>
          <a:noFill/>
        </p:spPr>
        <p:txBody>
          <a:bodyPr wrap="none" rtlCol="0">
            <a:spAutoFit/>
          </a:bodyPr>
          <a:lstStyle/>
          <a:p>
            <a:r>
              <a:rPr lang="en-US" sz="3200" b="1" dirty="0">
                <a:solidFill>
                  <a:srgbClr val="FF0000"/>
                </a:solidFill>
              </a:rPr>
              <a:t>-</a:t>
            </a:r>
          </a:p>
        </p:txBody>
      </p:sp>
      <p:sp>
        <p:nvSpPr>
          <p:cNvPr id="20" name="TextBox 19"/>
          <p:cNvSpPr txBox="1"/>
          <p:nvPr/>
        </p:nvSpPr>
        <p:spPr>
          <a:xfrm>
            <a:off x="2727078" y="3629085"/>
            <a:ext cx="320922" cy="584775"/>
          </a:xfrm>
          <a:prstGeom prst="rect">
            <a:avLst/>
          </a:prstGeom>
          <a:noFill/>
        </p:spPr>
        <p:txBody>
          <a:bodyPr wrap="none" rtlCol="0">
            <a:spAutoFit/>
          </a:bodyPr>
          <a:lstStyle/>
          <a:p>
            <a:r>
              <a:rPr lang="en-US" sz="3200" b="1" dirty="0">
                <a:solidFill>
                  <a:srgbClr val="FF0000"/>
                </a:solidFill>
              </a:rPr>
              <a:t>-</a:t>
            </a:r>
          </a:p>
        </p:txBody>
      </p:sp>
      <p:sp>
        <p:nvSpPr>
          <p:cNvPr id="21" name="TextBox 20"/>
          <p:cNvSpPr txBox="1"/>
          <p:nvPr/>
        </p:nvSpPr>
        <p:spPr>
          <a:xfrm>
            <a:off x="2117478" y="4619685"/>
            <a:ext cx="320922" cy="584775"/>
          </a:xfrm>
          <a:prstGeom prst="rect">
            <a:avLst/>
          </a:prstGeom>
          <a:noFill/>
        </p:spPr>
        <p:txBody>
          <a:bodyPr wrap="none" rtlCol="0">
            <a:spAutoFit/>
          </a:bodyPr>
          <a:lstStyle/>
          <a:p>
            <a:r>
              <a:rPr lang="en-US" sz="3200" b="1" dirty="0">
                <a:solidFill>
                  <a:srgbClr val="FF0000"/>
                </a:solidFill>
              </a:rPr>
              <a:t>-</a:t>
            </a:r>
          </a:p>
        </p:txBody>
      </p:sp>
      <p:sp>
        <p:nvSpPr>
          <p:cNvPr id="22" name="TextBox 21"/>
          <p:cNvSpPr txBox="1"/>
          <p:nvPr/>
        </p:nvSpPr>
        <p:spPr>
          <a:xfrm>
            <a:off x="3204350" y="4086285"/>
            <a:ext cx="320922" cy="584775"/>
          </a:xfrm>
          <a:prstGeom prst="rect">
            <a:avLst/>
          </a:prstGeom>
          <a:noFill/>
        </p:spPr>
        <p:txBody>
          <a:bodyPr wrap="none" rtlCol="0">
            <a:spAutoFit/>
          </a:bodyPr>
          <a:lstStyle/>
          <a:p>
            <a:r>
              <a:rPr lang="en-US" sz="3200" b="1" dirty="0">
                <a:solidFill>
                  <a:srgbClr val="FF0000"/>
                </a:solidFill>
              </a:rPr>
              <a:t>-</a:t>
            </a:r>
          </a:p>
        </p:txBody>
      </p:sp>
      <p:sp>
        <p:nvSpPr>
          <p:cNvPr id="23" name="TextBox 22"/>
          <p:cNvSpPr txBox="1"/>
          <p:nvPr/>
        </p:nvSpPr>
        <p:spPr>
          <a:xfrm>
            <a:off x="2578628" y="4213860"/>
            <a:ext cx="320922" cy="584775"/>
          </a:xfrm>
          <a:prstGeom prst="rect">
            <a:avLst/>
          </a:prstGeom>
          <a:noFill/>
        </p:spPr>
        <p:txBody>
          <a:bodyPr wrap="none" rtlCol="0">
            <a:spAutoFit/>
          </a:bodyPr>
          <a:lstStyle/>
          <a:p>
            <a:r>
              <a:rPr lang="en-US" sz="3200" b="1" dirty="0">
                <a:solidFill>
                  <a:srgbClr val="FF0000"/>
                </a:solidFill>
              </a:rPr>
              <a:t>-</a:t>
            </a:r>
          </a:p>
        </p:txBody>
      </p:sp>
      <p:sp>
        <p:nvSpPr>
          <p:cNvPr id="24" name="TextBox 23"/>
          <p:cNvSpPr txBox="1"/>
          <p:nvPr/>
        </p:nvSpPr>
        <p:spPr>
          <a:xfrm>
            <a:off x="2670950" y="4772085"/>
            <a:ext cx="320922" cy="584775"/>
          </a:xfrm>
          <a:prstGeom prst="rect">
            <a:avLst/>
          </a:prstGeom>
          <a:noFill/>
        </p:spPr>
        <p:txBody>
          <a:bodyPr wrap="none" rtlCol="0">
            <a:spAutoFit/>
          </a:bodyPr>
          <a:lstStyle/>
          <a:p>
            <a:r>
              <a:rPr lang="en-US" sz="3200" b="1" dirty="0">
                <a:solidFill>
                  <a:srgbClr val="FF0000"/>
                </a:solidFill>
              </a:rPr>
              <a:t>-</a:t>
            </a:r>
          </a:p>
        </p:txBody>
      </p:sp>
      <p:cxnSp>
        <p:nvCxnSpPr>
          <p:cNvPr id="26" name="Straight Connector 25"/>
          <p:cNvCxnSpPr/>
          <p:nvPr/>
        </p:nvCxnSpPr>
        <p:spPr>
          <a:xfrm rot="5400000">
            <a:off x="266700" y="2634176"/>
            <a:ext cx="3581400" cy="22860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8019384">
            <a:off x="2299513" y="2478416"/>
            <a:ext cx="1473480" cy="369332"/>
          </a:xfrm>
          <a:prstGeom prst="rect">
            <a:avLst/>
          </a:prstGeom>
          <a:noFill/>
        </p:spPr>
        <p:txBody>
          <a:bodyPr wrap="none" rtlCol="0">
            <a:spAutoFit/>
          </a:bodyPr>
          <a:lstStyle/>
          <a:p>
            <a:r>
              <a:rPr lang="en-US" b="1" dirty="0">
                <a:latin typeface="Arial" pitchFamily="34" charset="0"/>
                <a:cs typeface="Arial" pitchFamily="34" charset="0"/>
              </a:rPr>
              <a:t>w </a:t>
            </a:r>
            <a:r>
              <a:rPr lang="en-US" b="1" dirty="0">
                <a:latin typeface="Arial" pitchFamily="34" charset="0"/>
                <a:cs typeface="Arial" pitchFamily="34" charset="0"/>
                <a:sym typeface="Symbol"/>
              </a:rPr>
              <a:t> </a:t>
            </a:r>
            <a:r>
              <a:rPr lang="en-US" b="1" dirty="0">
                <a:latin typeface="Arial" pitchFamily="34" charset="0"/>
                <a:cs typeface="Arial" pitchFamily="34" charset="0"/>
              </a:rPr>
              <a:t>x + b = 0</a:t>
            </a:r>
          </a:p>
        </p:txBody>
      </p:sp>
      <p:cxnSp>
        <p:nvCxnSpPr>
          <p:cNvPr id="28" name="Straight Arrow Connector 27"/>
          <p:cNvCxnSpPr/>
          <p:nvPr/>
        </p:nvCxnSpPr>
        <p:spPr>
          <a:xfrm rot="10800000">
            <a:off x="2293620" y="1676400"/>
            <a:ext cx="792480" cy="4800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590800" y="1611868"/>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cs typeface="Arial" pitchFamily="34" charset="0"/>
                        </a:rPr>
                        <m:t>𝒘</m:t>
                      </m:r>
                    </m:oMath>
                  </m:oMathPara>
                </a14:m>
                <a:endParaRPr lang="en-US" b="1" dirty="0">
                  <a:latin typeface="Arial" pitchFamily="34" charset="0"/>
                  <a:cs typeface="Arial"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590800" y="1611868"/>
                <a:ext cx="429926" cy="369332"/>
              </a:xfrm>
              <a:prstGeom prst="rect">
                <a:avLst/>
              </a:prstGeom>
              <a:blipFill rotWithShape="1">
                <a:blip r:embed="rId6"/>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AF5ED7A-958B-754A-A41D-84A82B63F74B}"/>
              </a:ext>
            </a:extLst>
          </p:cNvPr>
          <p:cNvSpPr>
            <a:spLocks noGrp="1"/>
          </p:cNvSpPr>
          <p:nvPr>
            <p:ph type="sldNum" sz="quarter" idx="12"/>
          </p:nvPr>
        </p:nvSpPr>
        <p:spPr/>
        <p:txBody>
          <a:bodyPr/>
          <a:lstStyle/>
          <a:p>
            <a:fld id="{19B12225-5612-419B-A8D5-4B8EEE4C217E}" type="slidenum">
              <a:rPr lang="en-US" smtClean="0"/>
              <a:pPr/>
              <a:t>100</a:t>
            </a:fld>
            <a:endParaRPr lang="en-US"/>
          </a:p>
        </p:txBody>
      </p:sp>
    </p:spTree>
    <p:extLst>
      <p:ext uri="{BB962C8B-B14F-4D97-AF65-F5344CB8AC3E}">
        <p14:creationId xmlns:p14="http://schemas.microsoft.com/office/powerpoint/2010/main" val="2578892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Largest Margin</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3954339" y="1295399"/>
                <a:ext cx="5189661" cy="4355813"/>
              </a:xfrm>
            </p:spPr>
            <p:txBody>
              <a:bodyPr>
                <a:normAutofit/>
              </a:bodyPr>
              <a:lstStyle/>
              <a:p>
                <a:r>
                  <a:rPr lang="en-US" sz="3200" dirty="0"/>
                  <a:t>Prediction = </a:t>
                </a:r>
                <a:r>
                  <a:rPr lang="en-US" sz="3200" b="1" dirty="0">
                    <a:latin typeface="Times New Roman" pitchFamily="18" charset="0"/>
                    <a:cs typeface="Times New Roman" pitchFamily="18" charset="0"/>
                  </a:rPr>
                  <a:t>sign(</a:t>
                </a:r>
                <a:r>
                  <a:rPr lang="en-US" sz="3200" b="1" i="1" dirty="0" err="1">
                    <a:latin typeface="Times New Roman" pitchFamily="18" charset="0"/>
                    <a:cs typeface="Times New Roman" pitchFamily="18" charset="0"/>
                  </a:rPr>
                  <a:t>w</a:t>
                </a:r>
                <a:r>
                  <a:rPr lang="en-US" sz="3200" b="1" i="1" dirty="0" err="1">
                    <a:latin typeface="Times New Roman" pitchFamily="18" charset="0"/>
                    <a:cs typeface="Times New Roman" pitchFamily="18" charset="0"/>
                    <a:sym typeface="Symbol"/>
                  </a:rPr>
                  <a:t></a:t>
                </a:r>
                <a:r>
                  <a:rPr lang="en-US" sz="3200" b="1" i="1" dirty="0" err="1">
                    <a:latin typeface="Times New Roman" pitchFamily="18" charset="0"/>
                    <a:cs typeface="Times New Roman" pitchFamily="18" charset="0"/>
                  </a:rPr>
                  <a:t>x</a:t>
                </a:r>
                <a:r>
                  <a:rPr lang="en-US" sz="3200" b="1" i="1" dirty="0">
                    <a:latin typeface="Times New Roman" pitchFamily="18" charset="0"/>
                    <a:cs typeface="Times New Roman" pitchFamily="18" charset="0"/>
                  </a:rPr>
                  <a:t> + b)</a:t>
                </a:r>
                <a:endParaRPr lang="en-US" sz="3200" b="1" dirty="0">
                  <a:latin typeface="Times New Roman" pitchFamily="18" charset="0"/>
                  <a:cs typeface="Times New Roman" pitchFamily="18" charset="0"/>
                </a:endParaRPr>
              </a:p>
              <a:p>
                <a:r>
                  <a:rPr lang="en-US" sz="3200" dirty="0"/>
                  <a:t>“</a:t>
                </a:r>
                <a:r>
                  <a:rPr lang="en-US" sz="3200" b="1" dirty="0">
                    <a:solidFill>
                      <a:srgbClr val="008000"/>
                    </a:solidFill>
                  </a:rPr>
                  <a:t>Confidence</a:t>
                </a:r>
                <a:r>
                  <a:rPr lang="en-US" sz="3200" dirty="0"/>
                  <a:t>” =</a:t>
                </a:r>
                <a:r>
                  <a:rPr lang="en-US" sz="3200" dirty="0">
                    <a:latin typeface="Times New Roman" pitchFamily="18" charset="0"/>
                    <a:cs typeface="Times New Roman" pitchFamily="18" charset="0"/>
                  </a:rPr>
                  <a:t> </a:t>
                </a:r>
                <a:r>
                  <a:rPr lang="en-US" sz="3200" b="1" i="1" dirty="0">
                    <a:latin typeface="Times New Roman" pitchFamily="18" charset="0"/>
                    <a:cs typeface="Times New Roman" pitchFamily="18" charset="0"/>
                  </a:rPr>
                  <a:t>(w</a:t>
                </a:r>
                <a:r>
                  <a:rPr lang="en-US" sz="3200" b="1" i="1" dirty="0">
                    <a:latin typeface="Times New Roman" pitchFamily="18" charset="0"/>
                    <a:cs typeface="Times New Roman" pitchFamily="18" charset="0"/>
                    <a:sym typeface="Symbol"/>
                  </a:rPr>
                  <a:t> </a:t>
                </a:r>
                <a:r>
                  <a:rPr lang="en-US" sz="3200" b="1" i="1" dirty="0">
                    <a:latin typeface="Times New Roman" pitchFamily="18" charset="0"/>
                    <a:cs typeface="Times New Roman" pitchFamily="18" charset="0"/>
                  </a:rPr>
                  <a:t>x + b) y</a:t>
                </a:r>
                <a:endParaRPr lang="en-US" sz="3200" b="1" i="1" baseline="-25000" dirty="0">
                  <a:latin typeface="Times New Roman" pitchFamily="18" charset="0"/>
                  <a:cs typeface="Times New Roman" pitchFamily="18" charset="0"/>
                </a:endParaRPr>
              </a:p>
              <a:p>
                <a:r>
                  <a:rPr lang="en-US" sz="3200" b="1" dirty="0">
                    <a:solidFill>
                      <a:srgbClr val="CC0066"/>
                    </a:solidFill>
                  </a:rPr>
                  <a:t>For </a:t>
                </a:r>
                <a:r>
                  <a:rPr lang="en-US" sz="3200" b="1" dirty="0" err="1">
                    <a:solidFill>
                      <a:srgbClr val="CC0066"/>
                    </a:solidFill>
                  </a:rPr>
                  <a:t>i-th</a:t>
                </a:r>
                <a:r>
                  <a:rPr lang="en-US" sz="3200" b="1" dirty="0">
                    <a:solidFill>
                      <a:srgbClr val="CC0066"/>
                    </a:solidFill>
                  </a:rPr>
                  <a:t> </a:t>
                </a:r>
                <a:r>
                  <a:rPr lang="en-US" sz="3200" b="1" dirty="0" err="1">
                    <a:solidFill>
                      <a:srgbClr val="CC0066"/>
                    </a:solidFill>
                  </a:rPr>
                  <a:t>datapoint</a:t>
                </a:r>
                <a:r>
                  <a:rPr lang="en-US" sz="3200" b="1" dirty="0">
                    <a:solidFill>
                      <a:srgbClr val="CC0066"/>
                    </a:solidFill>
                  </a:rPr>
                  <a:t>:</a:t>
                </a:r>
                <a:br>
                  <a:rPr lang="en-US" sz="3200" b="1" dirty="0">
                    <a:solidFill>
                      <a:srgbClr val="CC0066"/>
                    </a:solidFill>
                  </a:rPr>
                </a:br>
                <a14:m>
                  <m:oMath xmlns:m="http://schemas.openxmlformats.org/officeDocument/2006/math">
                    <m:sSub>
                      <m:sSubPr>
                        <m:ctrlPr>
                          <a:rPr lang="en-US" sz="3200" b="1" i="1" dirty="0" smtClean="0">
                            <a:latin typeface="Cambria Math" panose="02040503050406030204" pitchFamily="18" charset="0"/>
                            <a:cs typeface="Times New Roman" pitchFamily="18" charset="0"/>
                            <a:sym typeface="Symbol"/>
                          </a:rPr>
                        </m:ctrlPr>
                      </m:sSubPr>
                      <m:e>
                        <m:r>
                          <a:rPr lang="en-US" sz="3200" b="1" i="1" dirty="0" smtClean="0">
                            <a:latin typeface="Cambria Math"/>
                            <a:cs typeface="Times New Roman" pitchFamily="18" charset="0"/>
                            <a:sym typeface="Symbol"/>
                          </a:rPr>
                          <m:t>𝜸</m:t>
                        </m:r>
                      </m:e>
                      <m:sub>
                        <m:r>
                          <a:rPr lang="en-US" sz="3200" b="1" i="1" dirty="0" smtClean="0">
                            <a:latin typeface="Cambria Math"/>
                            <a:cs typeface="Times New Roman" pitchFamily="18" charset="0"/>
                            <a:sym typeface="Symbol"/>
                          </a:rPr>
                          <m:t>𝒊</m:t>
                        </m:r>
                      </m:sub>
                    </m:sSub>
                    <m:r>
                      <a:rPr lang="en-US" sz="3200" b="1" i="1" baseline="-25000" dirty="0" smtClean="0">
                        <a:latin typeface="Cambria Math"/>
                        <a:cs typeface="Times New Roman" pitchFamily="18" charset="0"/>
                        <a:sym typeface="Symbol"/>
                      </a:rPr>
                      <m:t> </m:t>
                    </m:r>
                    <m:r>
                      <a:rPr lang="en-US" sz="3200" b="1" i="1" dirty="0" smtClean="0">
                        <a:latin typeface="Cambria Math"/>
                        <a:cs typeface="Times New Roman" pitchFamily="18" charset="0"/>
                        <a:sym typeface="Symbol"/>
                      </a:rPr>
                      <m:t>= </m:t>
                    </m:r>
                    <m:d>
                      <m:dPr>
                        <m:ctrlPr>
                          <a:rPr lang="en-US" sz="3200" b="1" i="1" dirty="0" smtClean="0">
                            <a:latin typeface="Cambria Math" panose="02040503050406030204" pitchFamily="18" charset="0"/>
                            <a:cs typeface="Times New Roman" pitchFamily="18" charset="0"/>
                          </a:rPr>
                        </m:ctrlPr>
                      </m:dPr>
                      <m:e>
                        <m:r>
                          <a:rPr lang="en-US" sz="3200" b="1" i="1" dirty="0" smtClean="0">
                            <a:latin typeface="Cambria Math"/>
                            <a:cs typeface="Times New Roman" pitchFamily="18" charset="0"/>
                          </a:rPr>
                          <m:t>𝒘</m:t>
                        </m:r>
                        <m:r>
                          <a:rPr lang="en-US" sz="3200" b="1" i="1" dirty="0" smtClean="0">
                            <a:latin typeface="Cambria Math"/>
                            <a:cs typeface="Times New Roman" pitchFamily="18" charset="0"/>
                            <a:sym typeface="Symbol"/>
                          </a:rPr>
                          <m:t> </m:t>
                        </m:r>
                        <m:sSub>
                          <m:sSubPr>
                            <m:ctrlPr>
                              <a:rPr lang="en-US" sz="3200" b="1" i="1" dirty="0" smtClean="0">
                                <a:latin typeface="Cambria Math" panose="02040503050406030204" pitchFamily="18" charset="0"/>
                                <a:cs typeface="Times New Roman" pitchFamily="18" charset="0"/>
                                <a:sym typeface="Symbol"/>
                              </a:rPr>
                            </m:ctrlPr>
                          </m:sSubPr>
                          <m:e>
                            <m:r>
                              <a:rPr lang="en-US" sz="3200" b="1" i="1" dirty="0" smtClean="0">
                                <a:latin typeface="Cambria Math"/>
                                <a:cs typeface="Times New Roman" pitchFamily="18" charset="0"/>
                                <a:sym typeface="Symbol"/>
                              </a:rPr>
                              <m:t>𝒙</m:t>
                            </m:r>
                          </m:e>
                          <m:sub>
                            <m:r>
                              <a:rPr lang="en-US" sz="3200" b="1" i="1" dirty="0" smtClean="0">
                                <a:latin typeface="Cambria Math"/>
                                <a:cs typeface="Times New Roman" pitchFamily="18" charset="0"/>
                                <a:sym typeface="Symbol"/>
                              </a:rPr>
                              <m:t>𝒊</m:t>
                            </m:r>
                          </m:sub>
                        </m:sSub>
                        <m:r>
                          <a:rPr lang="en-US" sz="3200" b="1" i="1" dirty="0" smtClean="0">
                            <a:latin typeface="Cambria Math"/>
                            <a:cs typeface="Times New Roman" pitchFamily="18" charset="0"/>
                          </a:rPr>
                          <m:t>+</m:t>
                        </m:r>
                        <m:r>
                          <a:rPr lang="en-US" sz="3200" b="1" i="1" dirty="0" smtClean="0">
                            <a:latin typeface="Cambria Math"/>
                            <a:cs typeface="Times New Roman" pitchFamily="18" charset="0"/>
                          </a:rPr>
                          <m:t>𝒃</m:t>
                        </m:r>
                      </m:e>
                    </m:d>
                    <m:sSub>
                      <m:sSubPr>
                        <m:ctrlPr>
                          <a:rPr lang="en-US" sz="3200" b="1" i="1" dirty="0" smtClean="0">
                            <a:latin typeface="Cambria Math" panose="02040503050406030204" pitchFamily="18" charset="0"/>
                            <a:cs typeface="Times New Roman" pitchFamily="18" charset="0"/>
                          </a:rPr>
                        </m:ctrlPr>
                      </m:sSubPr>
                      <m:e>
                        <m:r>
                          <a:rPr lang="en-US" sz="3200" b="1" i="1" dirty="0" smtClean="0">
                            <a:latin typeface="Cambria Math"/>
                            <a:cs typeface="Times New Roman" pitchFamily="18" charset="0"/>
                          </a:rPr>
                          <m:t>𝒚</m:t>
                        </m:r>
                      </m:e>
                      <m:sub>
                        <m:r>
                          <a:rPr lang="en-US" sz="3200" b="1" i="1" dirty="0" smtClean="0">
                            <a:latin typeface="Cambria Math"/>
                            <a:cs typeface="Times New Roman" pitchFamily="18" charset="0"/>
                          </a:rPr>
                          <m:t>𝒊</m:t>
                        </m:r>
                      </m:sub>
                    </m:sSub>
                  </m:oMath>
                </a14:m>
                <a:endParaRPr lang="en-US" sz="3200" b="1" i="1" baseline="-25000" dirty="0">
                  <a:latin typeface="Times New Roman" pitchFamily="18" charset="0"/>
                  <a:cs typeface="Times New Roman" pitchFamily="18" charset="0"/>
                </a:endParaRPr>
              </a:p>
              <a:p>
                <a:r>
                  <a:rPr lang="en-US" sz="3200" b="1" dirty="0">
                    <a:solidFill>
                      <a:srgbClr val="CC0066"/>
                    </a:solidFill>
                  </a:rPr>
                  <a:t>Want to solve:</a:t>
                </a:r>
              </a:p>
              <a:p>
                <a:pPr marL="118872" indent="0">
                  <a:buNone/>
                </a:pPr>
                <a14:m>
                  <m:oMathPara xmlns:m="http://schemas.openxmlformats.org/officeDocument/2006/math">
                    <m:oMathParaPr>
                      <m:jc m:val="centerGroup"/>
                    </m:oMathParaPr>
                    <m:oMath xmlns:m="http://schemas.openxmlformats.org/officeDocument/2006/math">
                      <m:func>
                        <m:funcPr>
                          <m:ctrlPr>
                            <a:rPr lang="en-US" sz="3200" b="1" i="1" smtClean="0">
                              <a:solidFill>
                                <a:srgbClr val="0000FF"/>
                              </a:solidFill>
                              <a:latin typeface="Cambria Math" panose="02040503050406030204" pitchFamily="18" charset="0"/>
                            </a:rPr>
                          </m:ctrlPr>
                        </m:funcPr>
                        <m:fName>
                          <m:limLow>
                            <m:limLowPr>
                              <m:ctrlPr>
                                <a:rPr lang="en-US" sz="3200" b="1" i="1">
                                  <a:solidFill>
                                    <a:srgbClr val="0000FF"/>
                                  </a:solidFill>
                                  <a:latin typeface="Cambria Math" panose="02040503050406030204" pitchFamily="18" charset="0"/>
                                </a:rPr>
                              </m:ctrlPr>
                            </m:limLowPr>
                            <m:e>
                              <m:r>
                                <a:rPr lang="en-US" sz="3200" b="1">
                                  <a:solidFill>
                                    <a:srgbClr val="0000FF"/>
                                  </a:solidFill>
                                  <a:latin typeface="Cambria Math"/>
                                </a:rPr>
                                <m:t>𝐦𝐚𝐱</m:t>
                              </m:r>
                            </m:e>
                            <m:lim>
                              <m:r>
                                <a:rPr lang="en-US" sz="3200" b="1" i="1">
                                  <a:solidFill>
                                    <a:srgbClr val="0000FF"/>
                                  </a:solidFill>
                                  <a:latin typeface="Cambria Math"/>
                                </a:rPr>
                                <m:t>𝒘</m:t>
                              </m:r>
                            </m:lim>
                          </m:limLow>
                        </m:fName>
                        <m:e>
                          <m:func>
                            <m:funcPr>
                              <m:ctrlPr>
                                <a:rPr lang="en-US" sz="3200" b="1" i="1">
                                  <a:solidFill>
                                    <a:srgbClr val="0000FF"/>
                                  </a:solidFill>
                                  <a:latin typeface="Cambria Math" panose="02040503050406030204" pitchFamily="18" charset="0"/>
                                </a:rPr>
                              </m:ctrlPr>
                            </m:funcPr>
                            <m:fName>
                              <m:limLow>
                                <m:limLowPr>
                                  <m:ctrlPr>
                                    <a:rPr lang="en-US" sz="3200" b="1" i="1">
                                      <a:solidFill>
                                        <a:srgbClr val="0000FF"/>
                                      </a:solidFill>
                                      <a:latin typeface="Cambria Math" panose="02040503050406030204" pitchFamily="18" charset="0"/>
                                    </a:rPr>
                                  </m:ctrlPr>
                                </m:limLowPr>
                                <m:e>
                                  <m:r>
                                    <a:rPr lang="en-US" sz="3200" b="1">
                                      <a:solidFill>
                                        <a:srgbClr val="0000FF"/>
                                      </a:solidFill>
                                      <a:latin typeface="Cambria Math"/>
                                    </a:rPr>
                                    <m:t>𝐦𝐢𝐧</m:t>
                                  </m:r>
                                </m:e>
                                <m:lim>
                                  <m:r>
                                    <a:rPr lang="en-US" sz="3200" b="1" i="1">
                                      <a:solidFill>
                                        <a:srgbClr val="0000FF"/>
                                      </a:solidFill>
                                      <a:latin typeface="Cambria Math"/>
                                    </a:rPr>
                                    <m:t>𝒊</m:t>
                                  </m:r>
                                </m:lim>
                              </m:limLow>
                            </m:fName>
                            <m:e>
                              <m:sSub>
                                <m:sSubPr>
                                  <m:ctrlPr>
                                    <a:rPr lang="en-US" sz="3200" b="1" i="1" smtClean="0">
                                      <a:solidFill>
                                        <a:srgbClr val="0000FF"/>
                                      </a:solidFill>
                                      <a:latin typeface="Cambria Math" panose="02040503050406030204" pitchFamily="18" charset="0"/>
                                    </a:rPr>
                                  </m:ctrlPr>
                                </m:sSubPr>
                                <m:e>
                                  <m:r>
                                    <a:rPr lang="en-US" sz="3200" b="1" i="1" smtClean="0">
                                      <a:solidFill>
                                        <a:srgbClr val="0000FF"/>
                                      </a:solidFill>
                                      <a:latin typeface="Cambria Math"/>
                                    </a:rPr>
                                    <m:t>𝜸</m:t>
                                  </m:r>
                                </m:e>
                                <m:sub>
                                  <m:r>
                                    <a:rPr lang="en-US" sz="3200" b="1" i="1" smtClean="0">
                                      <a:solidFill>
                                        <a:srgbClr val="0000FF"/>
                                      </a:solidFill>
                                      <a:latin typeface="Cambria Math"/>
                                    </a:rPr>
                                    <m:t>𝒊</m:t>
                                  </m:r>
                                </m:sub>
                              </m:sSub>
                            </m:e>
                          </m:func>
                        </m:e>
                      </m:func>
                    </m:oMath>
                  </m:oMathPara>
                </a14:m>
                <a:endParaRPr lang="en-US" sz="3200" dirty="0">
                  <a:solidFill>
                    <a:srgbClr val="0000FF"/>
                  </a:solidFill>
                </a:endParaRPr>
              </a:p>
              <a:p>
                <a:r>
                  <a:rPr lang="en-US" sz="3200" b="1" dirty="0">
                    <a:solidFill>
                      <a:srgbClr val="CC0066"/>
                    </a:solidFill>
                  </a:rPr>
                  <a:t>Can rewrite as</a:t>
                </a:r>
              </a:p>
              <a:p>
                <a:endParaRPr lang="en-US" sz="3200"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3954339" y="1295399"/>
                <a:ext cx="5189661" cy="4355813"/>
              </a:xfrm>
              <a:blipFill rotWithShape="1">
                <a:blip r:embed="rId3"/>
                <a:stretch>
                  <a:fillRect l="-118" t="-979" r="-940"/>
                </a:stretch>
              </a:blipFill>
            </p:spPr>
            <p:txBody>
              <a:bodyPr/>
              <a:lstStyle/>
              <a:p>
                <a:r>
                  <a:rPr lang="en-US">
                    <a:noFill/>
                  </a:rPr>
                  <a:t> </a:t>
                </a:r>
              </a:p>
            </p:txBody>
          </p:sp>
        </mc:Fallback>
      </mc:AlternateContent>
      <p:sp>
        <p:nvSpPr>
          <p:cNvPr id="8" name="TextBox 7"/>
          <p:cNvSpPr txBox="1"/>
          <p:nvPr/>
        </p:nvSpPr>
        <p:spPr>
          <a:xfrm>
            <a:off x="1447800" y="1851660"/>
            <a:ext cx="401072" cy="584775"/>
          </a:xfrm>
          <a:prstGeom prst="rect">
            <a:avLst/>
          </a:prstGeom>
          <a:noFill/>
        </p:spPr>
        <p:txBody>
          <a:bodyPr wrap="none" rtlCol="0">
            <a:spAutoFit/>
          </a:bodyPr>
          <a:lstStyle/>
          <a:p>
            <a:r>
              <a:rPr lang="en-US" sz="3200" b="1" dirty="0">
                <a:solidFill>
                  <a:srgbClr val="0000FF"/>
                </a:solidFill>
              </a:rPr>
              <a:t>+</a:t>
            </a:r>
          </a:p>
        </p:txBody>
      </p:sp>
      <p:sp>
        <p:nvSpPr>
          <p:cNvPr id="9" name="TextBox 8"/>
          <p:cNvSpPr txBox="1"/>
          <p:nvPr/>
        </p:nvSpPr>
        <p:spPr>
          <a:xfrm>
            <a:off x="914400" y="2461260"/>
            <a:ext cx="401072" cy="584775"/>
          </a:xfrm>
          <a:prstGeom prst="rect">
            <a:avLst/>
          </a:prstGeom>
          <a:noFill/>
        </p:spPr>
        <p:txBody>
          <a:bodyPr wrap="none" rtlCol="0">
            <a:spAutoFit/>
          </a:bodyPr>
          <a:lstStyle/>
          <a:p>
            <a:r>
              <a:rPr lang="en-US" sz="3200" b="1" dirty="0">
                <a:solidFill>
                  <a:srgbClr val="0000FF"/>
                </a:solidFill>
              </a:rPr>
              <a:t>+</a:t>
            </a:r>
          </a:p>
        </p:txBody>
      </p:sp>
      <p:sp>
        <p:nvSpPr>
          <p:cNvPr id="12" name="TextBox 11"/>
          <p:cNvSpPr txBox="1"/>
          <p:nvPr/>
        </p:nvSpPr>
        <p:spPr>
          <a:xfrm>
            <a:off x="1447800" y="2461260"/>
            <a:ext cx="401072" cy="584775"/>
          </a:xfrm>
          <a:prstGeom prst="rect">
            <a:avLst/>
          </a:prstGeom>
          <a:noFill/>
        </p:spPr>
        <p:txBody>
          <a:bodyPr wrap="none" rtlCol="0">
            <a:spAutoFit/>
          </a:bodyPr>
          <a:lstStyle/>
          <a:p>
            <a:r>
              <a:rPr lang="en-US" sz="3200" b="1" dirty="0">
                <a:solidFill>
                  <a:srgbClr val="0000FF"/>
                </a:solidFill>
              </a:rPr>
              <a:t>+</a:t>
            </a:r>
          </a:p>
        </p:txBody>
      </p:sp>
      <p:sp>
        <p:nvSpPr>
          <p:cNvPr id="13" name="TextBox 12"/>
          <p:cNvSpPr txBox="1"/>
          <p:nvPr/>
        </p:nvSpPr>
        <p:spPr>
          <a:xfrm>
            <a:off x="2113528" y="2004060"/>
            <a:ext cx="401072" cy="584775"/>
          </a:xfrm>
          <a:prstGeom prst="rect">
            <a:avLst/>
          </a:prstGeom>
          <a:noFill/>
        </p:spPr>
        <p:txBody>
          <a:bodyPr wrap="none" rtlCol="0">
            <a:spAutoFit/>
          </a:bodyPr>
          <a:lstStyle/>
          <a:p>
            <a:r>
              <a:rPr lang="en-US" sz="3200" b="1" dirty="0">
                <a:solidFill>
                  <a:srgbClr val="0000FF"/>
                </a:solidFill>
              </a:rPr>
              <a:t>+</a:t>
            </a:r>
          </a:p>
        </p:txBody>
      </p:sp>
      <p:sp>
        <p:nvSpPr>
          <p:cNvPr id="14" name="TextBox 13"/>
          <p:cNvSpPr txBox="1"/>
          <p:nvPr/>
        </p:nvSpPr>
        <p:spPr>
          <a:xfrm>
            <a:off x="457200" y="3756660"/>
            <a:ext cx="401072" cy="584775"/>
          </a:xfrm>
          <a:prstGeom prst="rect">
            <a:avLst/>
          </a:prstGeom>
          <a:noFill/>
        </p:spPr>
        <p:txBody>
          <a:bodyPr wrap="none" rtlCol="0">
            <a:spAutoFit/>
          </a:bodyPr>
          <a:lstStyle/>
          <a:p>
            <a:r>
              <a:rPr lang="en-US" sz="3200" b="1" dirty="0">
                <a:solidFill>
                  <a:srgbClr val="0000FF"/>
                </a:solidFill>
              </a:rPr>
              <a:t>+</a:t>
            </a:r>
          </a:p>
        </p:txBody>
      </p:sp>
      <p:sp>
        <p:nvSpPr>
          <p:cNvPr id="15" name="TextBox 14"/>
          <p:cNvSpPr txBox="1"/>
          <p:nvPr/>
        </p:nvSpPr>
        <p:spPr>
          <a:xfrm>
            <a:off x="613550" y="2994660"/>
            <a:ext cx="401072" cy="584775"/>
          </a:xfrm>
          <a:prstGeom prst="rect">
            <a:avLst/>
          </a:prstGeom>
          <a:noFill/>
        </p:spPr>
        <p:txBody>
          <a:bodyPr wrap="none" rtlCol="0">
            <a:spAutoFit/>
          </a:bodyPr>
          <a:lstStyle/>
          <a:p>
            <a:r>
              <a:rPr lang="en-US" sz="3200" b="1" dirty="0">
                <a:solidFill>
                  <a:srgbClr val="0000FF"/>
                </a:solidFill>
              </a:rPr>
              <a:t>+</a:t>
            </a:r>
          </a:p>
        </p:txBody>
      </p:sp>
      <p:sp>
        <p:nvSpPr>
          <p:cNvPr id="16" name="TextBox 15"/>
          <p:cNvSpPr txBox="1"/>
          <p:nvPr/>
        </p:nvSpPr>
        <p:spPr>
          <a:xfrm>
            <a:off x="990600" y="3451860"/>
            <a:ext cx="401072" cy="584775"/>
          </a:xfrm>
          <a:prstGeom prst="rect">
            <a:avLst/>
          </a:prstGeom>
          <a:noFill/>
        </p:spPr>
        <p:txBody>
          <a:bodyPr wrap="none" rtlCol="0">
            <a:spAutoFit/>
          </a:bodyPr>
          <a:lstStyle/>
          <a:p>
            <a:r>
              <a:rPr lang="en-US" sz="3200" b="1" dirty="0">
                <a:solidFill>
                  <a:srgbClr val="0000FF"/>
                </a:solidFill>
              </a:rPr>
              <a:t>+</a:t>
            </a:r>
          </a:p>
        </p:txBody>
      </p:sp>
      <p:sp>
        <p:nvSpPr>
          <p:cNvPr id="17" name="TextBox 16"/>
          <p:cNvSpPr txBox="1"/>
          <p:nvPr/>
        </p:nvSpPr>
        <p:spPr>
          <a:xfrm>
            <a:off x="3641478" y="2689860"/>
            <a:ext cx="320922" cy="584775"/>
          </a:xfrm>
          <a:prstGeom prst="rect">
            <a:avLst/>
          </a:prstGeom>
          <a:noFill/>
        </p:spPr>
        <p:txBody>
          <a:bodyPr wrap="none" rtlCol="0">
            <a:spAutoFit/>
          </a:bodyPr>
          <a:lstStyle/>
          <a:p>
            <a:r>
              <a:rPr lang="en-US" sz="3200" b="1" dirty="0">
                <a:solidFill>
                  <a:srgbClr val="FF0000"/>
                </a:solidFill>
              </a:rPr>
              <a:t>-</a:t>
            </a:r>
          </a:p>
        </p:txBody>
      </p:sp>
      <p:sp>
        <p:nvSpPr>
          <p:cNvPr id="19" name="TextBox 18"/>
          <p:cNvSpPr txBox="1"/>
          <p:nvPr/>
        </p:nvSpPr>
        <p:spPr>
          <a:xfrm>
            <a:off x="3336678" y="3171885"/>
            <a:ext cx="320922" cy="584775"/>
          </a:xfrm>
          <a:prstGeom prst="rect">
            <a:avLst/>
          </a:prstGeom>
          <a:noFill/>
        </p:spPr>
        <p:txBody>
          <a:bodyPr wrap="none" rtlCol="0">
            <a:spAutoFit/>
          </a:bodyPr>
          <a:lstStyle/>
          <a:p>
            <a:r>
              <a:rPr lang="en-US" sz="3200" b="1" dirty="0">
                <a:solidFill>
                  <a:srgbClr val="FF0000"/>
                </a:solidFill>
              </a:rPr>
              <a:t>-</a:t>
            </a:r>
          </a:p>
        </p:txBody>
      </p:sp>
      <p:sp>
        <p:nvSpPr>
          <p:cNvPr id="20" name="TextBox 19"/>
          <p:cNvSpPr txBox="1"/>
          <p:nvPr/>
        </p:nvSpPr>
        <p:spPr>
          <a:xfrm>
            <a:off x="2727078" y="3629085"/>
            <a:ext cx="320922" cy="584775"/>
          </a:xfrm>
          <a:prstGeom prst="rect">
            <a:avLst/>
          </a:prstGeom>
          <a:noFill/>
        </p:spPr>
        <p:txBody>
          <a:bodyPr wrap="none" rtlCol="0">
            <a:spAutoFit/>
          </a:bodyPr>
          <a:lstStyle/>
          <a:p>
            <a:r>
              <a:rPr lang="en-US" sz="3200" b="1" dirty="0">
                <a:solidFill>
                  <a:srgbClr val="FF0000"/>
                </a:solidFill>
              </a:rPr>
              <a:t>-</a:t>
            </a:r>
          </a:p>
        </p:txBody>
      </p:sp>
      <p:sp>
        <p:nvSpPr>
          <p:cNvPr id="21" name="TextBox 20"/>
          <p:cNvSpPr txBox="1"/>
          <p:nvPr/>
        </p:nvSpPr>
        <p:spPr>
          <a:xfrm>
            <a:off x="2117478" y="4619685"/>
            <a:ext cx="320922" cy="584775"/>
          </a:xfrm>
          <a:prstGeom prst="rect">
            <a:avLst/>
          </a:prstGeom>
          <a:noFill/>
        </p:spPr>
        <p:txBody>
          <a:bodyPr wrap="none" rtlCol="0">
            <a:spAutoFit/>
          </a:bodyPr>
          <a:lstStyle/>
          <a:p>
            <a:r>
              <a:rPr lang="en-US" sz="3200" b="1" dirty="0">
                <a:solidFill>
                  <a:srgbClr val="FF0000"/>
                </a:solidFill>
              </a:rPr>
              <a:t>-</a:t>
            </a:r>
          </a:p>
        </p:txBody>
      </p:sp>
      <p:sp>
        <p:nvSpPr>
          <p:cNvPr id="22" name="TextBox 21"/>
          <p:cNvSpPr txBox="1"/>
          <p:nvPr/>
        </p:nvSpPr>
        <p:spPr>
          <a:xfrm>
            <a:off x="3204350" y="4086285"/>
            <a:ext cx="320922" cy="584775"/>
          </a:xfrm>
          <a:prstGeom prst="rect">
            <a:avLst/>
          </a:prstGeom>
          <a:noFill/>
        </p:spPr>
        <p:txBody>
          <a:bodyPr wrap="none" rtlCol="0">
            <a:spAutoFit/>
          </a:bodyPr>
          <a:lstStyle/>
          <a:p>
            <a:r>
              <a:rPr lang="en-US" sz="3200" b="1" dirty="0">
                <a:solidFill>
                  <a:srgbClr val="FF0000"/>
                </a:solidFill>
              </a:rPr>
              <a:t>-</a:t>
            </a:r>
          </a:p>
        </p:txBody>
      </p:sp>
      <p:sp>
        <p:nvSpPr>
          <p:cNvPr id="23" name="TextBox 22"/>
          <p:cNvSpPr txBox="1"/>
          <p:nvPr/>
        </p:nvSpPr>
        <p:spPr>
          <a:xfrm>
            <a:off x="2578628" y="4213860"/>
            <a:ext cx="320922" cy="584775"/>
          </a:xfrm>
          <a:prstGeom prst="rect">
            <a:avLst/>
          </a:prstGeom>
          <a:noFill/>
        </p:spPr>
        <p:txBody>
          <a:bodyPr wrap="none" rtlCol="0">
            <a:spAutoFit/>
          </a:bodyPr>
          <a:lstStyle/>
          <a:p>
            <a:r>
              <a:rPr lang="en-US" sz="3200" b="1" dirty="0">
                <a:solidFill>
                  <a:srgbClr val="FF0000"/>
                </a:solidFill>
              </a:rPr>
              <a:t>-</a:t>
            </a:r>
          </a:p>
        </p:txBody>
      </p:sp>
      <p:sp>
        <p:nvSpPr>
          <p:cNvPr id="24" name="TextBox 23"/>
          <p:cNvSpPr txBox="1"/>
          <p:nvPr/>
        </p:nvSpPr>
        <p:spPr>
          <a:xfrm>
            <a:off x="2670950" y="4772085"/>
            <a:ext cx="320922" cy="584775"/>
          </a:xfrm>
          <a:prstGeom prst="rect">
            <a:avLst/>
          </a:prstGeom>
          <a:noFill/>
        </p:spPr>
        <p:txBody>
          <a:bodyPr wrap="none" rtlCol="0">
            <a:spAutoFit/>
          </a:bodyPr>
          <a:lstStyle/>
          <a:p>
            <a:r>
              <a:rPr lang="en-US" sz="3200" b="1" dirty="0">
                <a:solidFill>
                  <a:srgbClr val="FF0000"/>
                </a:solidFill>
              </a:rPr>
              <a:t>-</a:t>
            </a:r>
          </a:p>
        </p:txBody>
      </p:sp>
      <p:cxnSp>
        <p:nvCxnSpPr>
          <p:cNvPr id="26" name="Straight Connector 25"/>
          <p:cNvCxnSpPr/>
          <p:nvPr/>
        </p:nvCxnSpPr>
        <p:spPr>
          <a:xfrm rot="5400000">
            <a:off x="266700" y="2634176"/>
            <a:ext cx="3581400" cy="22860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8019384">
            <a:off x="2299513" y="2478416"/>
            <a:ext cx="1473480" cy="369332"/>
          </a:xfrm>
          <a:prstGeom prst="rect">
            <a:avLst/>
          </a:prstGeom>
          <a:noFill/>
        </p:spPr>
        <p:txBody>
          <a:bodyPr wrap="none" rtlCol="0">
            <a:spAutoFit/>
          </a:bodyPr>
          <a:lstStyle/>
          <a:p>
            <a:r>
              <a:rPr lang="en-US" b="1" dirty="0">
                <a:latin typeface="Arial" pitchFamily="34" charset="0"/>
                <a:cs typeface="Arial" pitchFamily="34" charset="0"/>
              </a:rPr>
              <a:t>w </a:t>
            </a:r>
            <a:r>
              <a:rPr lang="en-US" b="1" dirty="0">
                <a:latin typeface="Arial" pitchFamily="34" charset="0"/>
                <a:cs typeface="Arial" pitchFamily="34" charset="0"/>
                <a:sym typeface="Symbol"/>
              </a:rPr>
              <a:t> </a:t>
            </a:r>
            <a:r>
              <a:rPr lang="en-US" b="1" dirty="0">
                <a:latin typeface="Arial" pitchFamily="34" charset="0"/>
                <a:cs typeface="Arial" pitchFamily="34" charset="0"/>
              </a:rPr>
              <a:t>x + b = 0</a:t>
            </a:r>
          </a:p>
        </p:txBody>
      </p:sp>
      <p:cxnSp>
        <p:nvCxnSpPr>
          <p:cNvPr id="28" name="Straight Arrow Connector 27"/>
          <p:cNvCxnSpPr/>
          <p:nvPr/>
        </p:nvCxnSpPr>
        <p:spPr>
          <a:xfrm rot="10800000">
            <a:off x="2293620" y="1676400"/>
            <a:ext cx="792480" cy="4800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590800" y="1611868"/>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cs typeface="Arial" pitchFamily="34" charset="0"/>
                        </a:rPr>
                        <m:t>𝒘</m:t>
                      </m:r>
                    </m:oMath>
                  </m:oMathPara>
                </a14:m>
                <a:endParaRPr lang="en-US" b="1" dirty="0">
                  <a:latin typeface="Arial" pitchFamily="34" charset="0"/>
                  <a:cs typeface="Arial"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590800" y="1611868"/>
                <a:ext cx="429926" cy="369332"/>
              </a:xfrm>
              <a:prstGeom prst="rect">
                <a:avLst/>
              </a:prstGeom>
              <a:blipFill rotWithShape="1">
                <a:blip r:embed="rId6"/>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3997036" y="4809527"/>
            <a:ext cx="3808413" cy="1291443"/>
          </a:xfrm>
          <a:prstGeom prst="rect">
            <a:avLst/>
          </a:prstGeom>
        </p:spPr>
      </p:pic>
      <p:sp>
        <p:nvSpPr>
          <p:cNvPr id="3" name="Slide Number Placeholder 2">
            <a:extLst>
              <a:ext uri="{FF2B5EF4-FFF2-40B4-BE49-F238E27FC236}">
                <a16:creationId xmlns:a16="http://schemas.microsoft.com/office/drawing/2014/main" id="{8F513A06-1FE7-A146-A864-DC672C15DBCD}"/>
              </a:ext>
            </a:extLst>
          </p:cNvPr>
          <p:cNvSpPr>
            <a:spLocks noGrp="1"/>
          </p:cNvSpPr>
          <p:nvPr>
            <p:ph type="sldNum" sz="quarter" idx="12"/>
          </p:nvPr>
        </p:nvSpPr>
        <p:spPr/>
        <p:txBody>
          <a:bodyPr/>
          <a:lstStyle/>
          <a:p>
            <a:fld id="{19B12225-5612-419B-A8D5-4B8EEE4C217E}" type="slidenum">
              <a:rPr lang="en-US" smtClean="0"/>
              <a:pPr/>
              <a:t>101</a:t>
            </a:fld>
            <a:endParaRPr lang="en-US"/>
          </a:p>
        </p:txBody>
      </p:sp>
    </p:spTree>
    <p:extLst>
      <p:ext uri="{BB962C8B-B14F-4D97-AF65-F5344CB8AC3E}">
        <p14:creationId xmlns:p14="http://schemas.microsoft.com/office/powerpoint/2010/main" val="23811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64725" y="1183742"/>
                <a:ext cx="5514307" cy="4844964"/>
              </a:xfrm>
            </p:spPr>
            <p:txBody>
              <a:bodyPr>
                <a:normAutofit/>
              </a:bodyPr>
              <a:lstStyle/>
              <a:p>
                <a:r>
                  <a:rPr lang="en-US" b="1" dirty="0">
                    <a:solidFill>
                      <a:srgbClr val="FF0066"/>
                    </a:solidFill>
                  </a:rPr>
                  <a:t>Maximize the margin:</a:t>
                </a:r>
              </a:p>
              <a:p>
                <a:pPr marL="411480" lvl="1" indent="0">
                  <a:buNone/>
                </a:pPr>
                <a:r>
                  <a:rPr lang="en-US" b="1" dirty="0"/>
                  <a:t>Good according to intuition &amp; practice</a:t>
                </a:r>
              </a:p>
              <a:p>
                <a:pPr lvl="1"/>
                <a:endParaRPr lang="en-US" b="1" dirty="0"/>
              </a:p>
              <a:p>
                <a:pPr lvl="1"/>
                <a:endParaRPr lang="en-US" b="1" dirty="0"/>
              </a:p>
              <a:p>
                <a:pPr lvl="1"/>
                <a:endParaRPr lang="en-US" b="1" dirty="0"/>
              </a:p>
              <a:p>
                <a:pPr lvl="1"/>
                <a:endParaRPr lang="en-US" b="1" dirty="0"/>
              </a:p>
              <a:p>
                <a:pPr lvl="1"/>
                <a14:m>
                  <m:oMath xmlns:m="http://schemas.openxmlformats.org/officeDocument/2006/math">
                    <m:r>
                      <a:rPr lang="en-US" b="1" i="1" smtClean="0">
                        <a:solidFill>
                          <a:srgbClr val="0000FF"/>
                        </a:solidFill>
                        <a:latin typeface="Cambria Math"/>
                      </a:rPr>
                      <m:t>𝜸</m:t>
                    </m:r>
                  </m:oMath>
                </a14:m>
                <a:r>
                  <a:rPr lang="en-US" b="1" dirty="0">
                    <a:solidFill>
                      <a:srgbClr val="0000FF"/>
                    </a:solidFill>
                  </a:rPr>
                  <a:t> is margin, the minimum distance </a:t>
                </a:r>
                <a:r>
                  <a:rPr lang="en-US" b="1">
                    <a:solidFill>
                      <a:srgbClr val="0000FF"/>
                    </a:solidFill>
                  </a:rPr>
                  <a:t>from the </a:t>
                </a:r>
                <a:r>
                  <a:rPr lang="en-US" b="1" dirty="0">
                    <a:solidFill>
                      <a:srgbClr val="0000FF"/>
                    </a:solidFill>
                  </a:rPr>
                  <a:t>separating hyper-plane</a:t>
                </a:r>
              </a:p>
              <a:p>
                <a:pPr lvl="8"/>
                <a:endParaRPr lang="en-US" dirty="0"/>
              </a:p>
              <a:p>
                <a:pPr lvl="1"/>
                <a:endParaRPr lang="en-US" dirty="0"/>
              </a:p>
              <a:p>
                <a:pPr lvl="1"/>
                <a:endParaRPr lang="en-US" dirty="0"/>
              </a:p>
              <a:p>
                <a:pPr lvl="8"/>
                <a:endParaRPr lang="en-US" dirty="0"/>
              </a:p>
              <a:p>
                <a:pPr lvl="2">
                  <a:buNone/>
                </a:pPr>
                <a:endParaRPr lang="en-US" dirty="0"/>
              </a:p>
              <a:p>
                <a:pPr lvl="1"/>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64725" y="1183742"/>
                <a:ext cx="5514307" cy="4844964"/>
              </a:xfrm>
              <a:blipFill rotWithShape="0">
                <a:blip r:embed="rId3"/>
                <a:stretch>
                  <a:fillRect t="-252"/>
                </a:stretch>
              </a:blipFill>
            </p:spPr>
            <p:txBody>
              <a:bodyPr/>
              <a:lstStyle/>
              <a:p>
                <a:r>
                  <a:rPr lang="en-US">
                    <a:noFill/>
                  </a:rPr>
                  <a:t> </a:t>
                </a:r>
              </a:p>
            </p:txBody>
          </p:sp>
        </mc:Fallback>
      </mc:AlternateContent>
      <p:sp>
        <p:nvSpPr>
          <p:cNvPr id="14" name="TextBox 13"/>
          <p:cNvSpPr txBox="1"/>
          <p:nvPr/>
        </p:nvSpPr>
        <p:spPr>
          <a:xfrm>
            <a:off x="6248400" y="2895600"/>
            <a:ext cx="401072" cy="584775"/>
          </a:xfrm>
          <a:prstGeom prst="rect">
            <a:avLst/>
          </a:prstGeom>
          <a:noFill/>
        </p:spPr>
        <p:txBody>
          <a:bodyPr wrap="none" rtlCol="0">
            <a:spAutoFit/>
          </a:bodyPr>
          <a:lstStyle/>
          <a:p>
            <a:r>
              <a:rPr lang="en-US" sz="3200" b="1" dirty="0">
                <a:solidFill>
                  <a:srgbClr val="0000FF"/>
                </a:solidFill>
              </a:rPr>
              <a:t>+</a:t>
            </a:r>
          </a:p>
        </p:txBody>
      </p:sp>
      <p:sp>
        <p:nvSpPr>
          <p:cNvPr id="15" name="TextBox 14"/>
          <p:cNvSpPr txBox="1"/>
          <p:nvPr/>
        </p:nvSpPr>
        <p:spPr>
          <a:xfrm>
            <a:off x="5638800" y="2438400"/>
            <a:ext cx="401072" cy="584775"/>
          </a:xfrm>
          <a:prstGeom prst="rect">
            <a:avLst/>
          </a:prstGeom>
          <a:noFill/>
        </p:spPr>
        <p:txBody>
          <a:bodyPr wrap="none" rtlCol="0">
            <a:spAutoFit/>
          </a:bodyPr>
          <a:lstStyle/>
          <a:p>
            <a:r>
              <a:rPr lang="en-US" sz="3200" b="1" dirty="0">
                <a:solidFill>
                  <a:srgbClr val="0000FF"/>
                </a:solidFill>
              </a:rPr>
              <a:t>+</a:t>
            </a:r>
          </a:p>
        </p:txBody>
      </p:sp>
      <p:sp>
        <p:nvSpPr>
          <p:cNvPr id="16" name="TextBox 15"/>
          <p:cNvSpPr txBox="1"/>
          <p:nvPr/>
        </p:nvSpPr>
        <p:spPr>
          <a:xfrm>
            <a:off x="6705600" y="2691825"/>
            <a:ext cx="401072" cy="584775"/>
          </a:xfrm>
          <a:prstGeom prst="rect">
            <a:avLst/>
          </a:prstGeom>
          <a:noFill/>
        </p:spPr>
        <p:txBody>
          <a:bodyPr wrap="none" rtlCol="0">
            <a:spAutoFit/>
          </a:bodyPr>
          <a:lstStyle/>
          <a:p>
            <a:r>
              <a:rPr lang="en-US" sz="3200" b="1" dirty="0">
                <a:solidFill>
                  <a:srgbClr val="0000FF"/>
                </a:solidFill>
              </a:rPr>
              <a:t>+</a:t>
            </a:r>
          </a:p>
        </p:txBody>
      </p:sp>
      <p:sp>
        <p:nvSpPr>
          <p:cNvPr id="17" name="TextBox 16"/>
          <p:cNvSpPr txBox="1"/>
          <p:nvPr/>
        </p:nvSpPr>
        <p:spPr>
          <a:xfrm>
            <a:off x="6324600" y="1676400"/>
            <a:ext cx="401072" cy="584775"/>
          </a:xfrm>
          <a:prstGeom prst="rect">
            <a:avLst/>
          </a:prstGeom>
          <a:noFill/>
        </p:spPr>
        <p:txBody>
          <a:bodyPr wrap="none" rtlCol="0">
            <a:spAutoFit/>
          </a:bodyPr>
          <a:lstStyle/>
          <a:p>
            <a:r>
              <a:rPr lang="en-US" sz="3200" b="1" dirty="0">
                <a:solidFill>
                  <a:srgbClr val="0000FF"/>
                </a:solidFill>
              </a:rPr>
              <a:t>+</a:t>
            </a:r>
          </a:p>
        </p:txBody>
      </p:sp>
      <p:sp>
        <p:nvSpPr>
          <p:cNvPr id="18" name="TextBox 17"/>
          <p:cNvSpPr txBox="1"/>
          <p:nvPr/>
        </p:nvSpPr>
        <p:spPr>
          <a:xfrm>
            <a:off x="6096000" y="2286000"/>
            <a:ext cx="401072" cy="584775"/>
          </a:xfrm>
          <a:prstGeom prst="rect">
            <a:avLst/>
          </a:prstGeom>
          <a:noFill/>
        </p:spPr>
        <p:txBody>
          <a:bodyPr wrap="none" rtlCol="0">
            <a:spAutoFit/>
          </a:bodyPr>
          <a:lstStyle/>
          <a:p>
            <a:r>
              <a:rPr lang="en-US" sz="3200" b="1" dirty="0">
                <a:solidFill>
                  <a:srgbClr val="0000FF"/>
                </a:solidFill>
              </a:rPr>
              <a:t>+</a:t>
            </a:r>
          </a:p>
        </p:txBody>
      </p:sp>
      <p:sp>
        <p:nvSpPr>
          <p:cNvPr id="19" name="TextBox 18"/>
          <p:cNvSpPr txBox="1"/>
          <p:nvPr/>
        </p:nvSpPr>
        <p:spPr>
          <a:xfrm>
            <a:off x="7086600" y="1524000"/>
            <a:ext cx="401072" cy="584775"/>
          </a:xfrm>
          <a:prstGeom prst="rect">
            <a:avLst/>
          </a:prstGeom>
          <a:noFill/>
        </p:spPr>
        <p:txBody>
          <a:bodyPr wrap="none" rtlCol="0">
            <a:spAutoFit/>
          </a:bodyPr>
          <a:lstStyle/>
          <a:p>
            <a:r>
              <a:rPr lang="en-US" sz="3200" b="1" dirty="0">
                <a:solidFill>
                  <a:srgbClr val="0000FF"/>
                </a:solidFill>
              </a:rPr>
              <a:t>+</a:t>
            </a:r>
          </a:p>
        </p:txBody>
      </p:sp>
      <p:sp>
        <p:nvSpPr>
          <p:cNvPr id="20" name="TextBox 19"/>
          <p:cNvSpPr txBox="1"/>
          <p:nvPr/>
        </p:nvSpPr>
        <p:spPr>
          <a:xfrm>
            <a:off x="5694928" y="4114800"/>
            <a:ext cx="401072" cy="584775"/>
          </a:xfrm>
          <a:prstGeom prst="rect">
            <a:avLst/>
          </a:prstGeom>
          <a:noFill/>
        </p:spPr>
        <p:txBody>
          <a:bodyPr wrap="none" rtlCol="0">
            <a:spAutoFit/>
          </a:bodyPr>
          <a:lstStyle/>
          <a:p>
            <a:r>
              <a:rPr lang="en-US" sz="3200" b="1" dirty="0">
                <a:solidFill>
                  <a:srgbClr val="0000FF"/>
                </a:solidFill>
              </a:rPr>
              <a:t>+</a:t>
            </a:r>
          </a:p>
        </p:txBody>
      </p:sp>
      <p:sp>
        <p:nvSpPr>
          <p:cNvPr id="21" name="TextBox 20"/>
          <p:cNvSpPr txBox="1"/>
          <p:nvPr/>
        </p:nvSpPr>
        <p:spPr>
          <a:xfrm>
            <a:off x="5718950" y="3276600"/>
            <a:ext cx="401072" cy="584775"/>
          </a:xfrm>
          <a:prstGeom prst="rect">
            <a:avLst/>
          </a:prstGeom>
          <a:noFill/>
        </p:spPr>
        <p:txBody>
          <a:bodyPr wrap="none" rtlCol="0">
            <a:spAutoFit/>
          </a:bodyPr>
          <a:lstStyle/>
          <a:p>
            <a:r>
              <a:rPr lang="en-US" sz="3200" b="1" dirty="0">
                <a:solidFill>
                  <a:srgbClr val="0000FF"/>
                </a:solidFill>
              </a:rPr>
              <a:t>+</a:t>
            </a:r>
          </a:p>
        </p:txBody>
      </p:sp>
      <p:sp>
        <p:nvSpPr>
          <p:cNvPr id="23" name="TextBox 22"/>
          <p:cNvSpPr txBox="1"/>
          <p:nvPr/>
        </p:nvSpPr>
        <p:spPr>
          <a:xfrm>
            <a:off x="8610600" y="2667000"/>
            <a:ext cx="320922" cy="584775"/>
          </a:xfrm>
          <a:prstGeom prst="rect">
            <a:avLst/>
          </a:prstGeom>
          <a:noFill/>
        </p:spPr>
        <p:txBody>
          <a:bodyPr wrap="square" rtlCol="0">
            <a:spAutoFit/>
          </a:bodyPr>
          <a:lstStyle/>
          <a:p>
            <a:r>
              <a:rPr lang="en-US" sz="3200" b="1" dirty="0">
                <a:solidFill>
                  <a:srgbClr val="FF0000"/>
                </a:solidFill>
              </a:rPr>
              <a:t>-</a:t>
            </a:r>
          </a:p>
        </p:txBody>
      </p:sp>
      <p:sp>
        <p:nvSpPr>
          <p:cNvPr id="24" name="TextBox 23"/>
          <p:cNvSpPr txBox="1"/>
          <p:nvPr/>
        </p:nvSpPr>
        <p:spPr>
          <a:xfrm>
            <a:off x="7984878" y="3453825"/>
            <a:ext cx="320922" cy="584775"/>
          </a:xfrm>
          <a:prstGeom prst="rect">
            <a:avLst/>
          </a:prstGeom>
          <a:noFill/>
        </p:spPr>
        <p:txBody>
          <a:bodyPr wrap="none" rtlCol="0">
            <a:spAutoFit/>
          </a:bodyPr>
          <a:lstStyle/>
          <a:p>
            <a:r>
              <a:rPr lang="en-US" sz="3200" b="1" dirty="0">
                <a:solidFill>
                  <a:srgbClr val="FF0000"/>
                </a:solidFill>
              </a:rPr>
              <a:t>-</a:t>
            </a:r>
          </a:p>
        </p:txBody>
      </p:sp>
      <p:sp>
        <p:nvSpPr>
          <p:cNvPr id="25" name="TextBox 24"/>
          <p:cNvSpPr txBox="1"/>
          <p:nvPr/>
        </p:nvSpPr>
        <p:spPr>
          <a:xfrm>
            <a:off x="8442078" y="3453825"/>
            <a:ext cx="320922" cy="584775"/>
          </a:xfrm>
          <a:prstGeom prst="rect">
            <a:avLst/>
          </a:prstGeom>
          <a:noFill/>
        </p:spPr>
        <p:txBody>
          <a:bodyPr wrap="none" rtlCol="0">
            <a:spAutoFit/>
          </a:bodyPr>
          <a:lstStyle/>
          <a:p>
            <a:r>
              <a:rPr lang="en-US" sz="3200" b="1" dirty="0">
                <a:solidFill>
                  <a:srgbClr val="FF0000"/>
                </a:solidFill>
              </a:rPr>
              <a:t>-</a:t>
            </a:r>
          </a:p>
        </p:txBody>
      </p:sp>
      <p:sp>
        <p:nvSpPr>
          <p:cNvPr id="26" name="TextBox 25"/>
          <p:cNvSpPr txBox="1"/>
          <p:nvPr/>
        </p:nvSpPr>
        <p:spPr>
          <a:xfrm>
            <a:off x="8077200" y="3886200"/>
            <a:ext cx="320922" cy="584775"/>
          </a:xfrm>
          <a:prstGeom prst="rect">
            <a:avLst/>
          </a:prstGeom>
          <a:noFill/>
        </p:spPr>
        <p:txBody>
          <a:bodyPr wrap="none" rtlCol="0">
            <a:spAutoFit/>
          </a:bodyPr>
          <a:lstStyle/>
          <a:p>
            <a:r>
              <a:rPr lang="en-US" sz="3200" b="1" dirty="0">
                <a:solidFill>
                  <a:srgbClr val="FF0000"/>
                </a:solidFill>
              </a:rPr>
              <a:t>-</a:t>
            </a:r>
          </a:p>
        </p:txBody>
      </p:sp>
      <p:sp>
        <p:nvSpPr>
          <p:cNvPr id="28" name="TextBox 27"/>
          <p:cNvSpPr txBox="1"/>
          <p:nvPr/>
        </p:nvSpPr>
        <p:spPr>
          <a:xfrm>
            <a:off x="8309750" y="4368225"/>
            <a:ext cx="320922" cy="584775"/>
          </a:xfrm>
          <a:prstGeom prst="rect">
            <a:avLst/>
          </a:prstGeom>
          <a:noFill/>
        </p:spPr>
        <p:txBody>
          <a:bodyPr wrap="none" rtlCol="0">
            <a:spAutoFit/>
          </a:bodyPr>
          <a:lstStyle/>
          <a:p>
            <a:r>
              <a:rPr lang="en-US" sz="3200" b="1" dirty="0">
                <a:solidFill>
                  <a:srgbClr val="FF0000"/>
                </a:solidFill>
              </a:rPr>
              <a:t>-</a:t>
            </a:r>
          </a:p>
        </p:txBody>
      </p:sp>
      <p:sp>
        <p:nvSpPr>
          <p:cNvPr id="29" name="TextBox 28"/>
          <p:cNvSpPr txBox="1"/>
          <p:nvPr/>
        </p:nvSpPr>
        <p:spPr>
          <a:xfrm>
            <a:off x="7543800" y="4495800"/>
            <a:ext cx="320922" cy="584775"/>
          </a:xfrm>
          <a:prstGeom prst="rect">
            <a:avLst/>
          </a:prstGeom>
          <a:noFill/>
        </p:spPr>
        <p:txBody>
          <a:bodyPr wrap="none" rtlCol="0">
            <a:spAutoFit/>
          </a:bodyPr>
          <a:lstStyle/>
          <a:p>
            <a:r>
              <a:rPr lang="en-US" sz="3200" b="1" dirty="0">
                <a:solidFill>
                  <a:srgbClr val="FF0000"/>
                </a:solidFill>
              </a:rPr>
              <a:t>-</a:t>
            </a:r>
          </a:p>
        </p:txBody>
      </p:sp>
      <p:sp>
        <p:nvSpPr>
          <p:cNvPr id="30" name="TextBox 29"/>
          <p:cNvSpPr txBox="1"/>
          <p:nvPr/>
        </p:nvSpPr>
        <p:spPr>
          <a:xfrm>
            <a:off x="7772400" y="4800600"/>
            <a:ext cx="320922" cy="584775"/>
          </a:xfrm>
          <a:prstGeom prst="rect">
            <a:avLst/>
          </a:prstGeom>
          <a:noFill/>
        </p:spPr>
        <p:txBody>
          <a:bodyPr wrap="none" rtlCol="0">
            <a:spAutoFit/>
          </a:bodyPr>
          <a:lstStyle/>
          <a:p>
            <a:r>
              <a:rPr lang="en-US" sz="3200" b="1" dirty="0">
                <a:solidFill>
                  <a:srgbClr val="FF0000"/>
                </a:solidFill>
              </a:rPr>
              <a:t>-</a:t>
            </a:r>
          </a:p>
        </p:txBody>
      </p:sp>
      <p:cxnSp>
        <p:nvCxnSpPr>
          <p:cNvPr id="31" name="Straight Connector 30"/>
          <p:cNvCxnSpPr/>
          <p:nvPr/>
        </p:nvCxnSpPr>
        <p:spPr>
          <a:xfrm rot="5400000">
            <a:off x="5731120" y="3108080"/>
            <a:ext cx="3276600" cy="132764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924800" y="1752600"/>
            <a:ext cx="1088760" cy="369332"/>
          </a:xfrm>
          <a:prstGeom prst="rect">
            <a:avLst/>
          </a:prstGeom>
          <a:noFill/>
        </p:spPr>
        <p:txBody>
          <a:bodyPr wrap="none" rtlCol="0">
            <a:spAutoFit/>
          </a:bodyPr>
          <a:lstStyle/>
          <a:p>
            <a:r>
              <a:rPr lang="en-US" b="1" dirty="0" err="1">
                <a:latin typeface="Arial" pitchFamily="34" charset="0"/>
                <a:cs typeface="Arial" pitchFamily="34" charset="0"/>
              </a:rPr>
              <a:t>w</a:t>
            </a:r>
            <a:r>
              <a:rPr lang="en-US" b="1" dirty="0" err="1">
                <a:latin typeface="Arial" pitchFamily="34" charset="0"/>
                <a:cs typeface="Arial" pitchFamily="34" charset="0"/>
                <a:sym typeface="Symbol"/>
              </a:rPr>
              <a:t></a:t>
            </a:r>
            <a:r>
              <a:rPr lang="en-US" b="1" dirty="0" err="1">
                <a:latin typeface="Arial" pitchFamily="34" charset="0"/>
                <a:cs typeface="Arial" pitchFamily="34" charset="0"/>
              </a:rPr>
              <a:t>x+b</a:t>
            </a:r>
            <a:r>
              <a:rPr lang="en-US" b="1" dirty="0">
                <a:latin typeface="Arial" pitchFamily="34" charset="0"/>
                <a:cs typeface="Arial" pitchFamily="34" charset="0"/>
              </a:rPr>
              <a:t>=0</a:t>
            </a:r>
          </a:p>
        </p:txBody>
      </p:sp>
      <p:cxnSp>
        <p:nvCxnSpPr>
          <p:cNvPr id="27" name="Straight Arrow Connector 26"/>
          <p:cNvCxnSpPr/>
          <p:nvPr/>
        </p:nvCxnSpPr>
        <p:spPr>
          <a:xfrm rot="10800000">
            <a:off x="6911340" y="3025140"/>
            <a:ext cx="624840" cy="27432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467600" y="3453825"/>
            <a:ext cx="617220" cy="30479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162800" y="2819400"/>
            <a:ext cx="290464" cy="400110"/>
          </a:xfrm>
          <a:prstGeom prst="rect">
            <a:avLst/>
          </a:prstGeom>
        </p:spPr>
        <p:txBody>
          <a:bodyPr wrap="none">
            <a:spAutoFit/>
          </a:bodyPr>
          <a:lstStyle/>
          <a:p>
            <a:r>
              <a:rPr lang="en-US" sz="2000" b="1" dirty="0">
                <a:sym typeface="Symbol"/>
              </a:rPr>
              <a:t></a:t>
            </a:r>
            <a:endParaRPr lang="en-US" sz="2000" b="1" dirty="0"/>
          </a:p>
        </p:txBody>
      </p:sp>
      <p:sp>
        <p:nvSpPr>
          <p:cNvPr id="38" name="Rectangle 37"/>
          <p:cNvSpPr/>
          <p:nvPr/>
        </p:nvSpPr>
        <p:spPr>
          <a:xfrm>
            <a:off x="7558136" y="3181290"/>
            <a:ext cx="290464" cy="400110"/>
          </a:xfrm>
          <a:prstGeom prst="rect">
            <a:avLst/>
          </a:prstGeom>
        </p:spPr>
        <p:txBody>
          <a:bodyPr wrap="none">
            <a:spAutoFit/>
          </a:bodyPr>
          <a:lstStyle/>
          <a:p>
            <a:r>
              <a:rPr lang="en-US" sz="2000" b="1" dirty="0">
                <a:sym typeface="Symbol"/>
              </a:rPr>
              <a:t></a:t>
            </a:r>
            <a:endParaRPr lang="en-US" sz="2000" b="1" dirty="0"/>
          </a:p>
        </p:txBody>
      </p:sp>
      <p:sp>
        <p:nvSpPr>
          <p:cNvPr id="39" name="Rectangle 38"/>
          <p:cNvSpPr/>
          <p:nvPr/>
        </p:nvSpPr>
        <p:spPr>
          <a:xfrm>
            <a:off x="6248400" y="5486400"/>
            <a:ext cx="2741456" cy="400110"/>
          </a:xfrm>
          <a:prstGeom prst="rect">
            <a:avLst/>
          </a:prstGeom>
        </p:spPr>
        <p:txBody>
          <a:bodyPr wrap="none">
            <a:spAutoFit/>
          </a:bodyPr>
          <a:lstStyle/>
          <a:p>
            <a:r>
              <a:rPr lang="en-US" sz="2000" b="1" dirty="0">
                <a:solidFill>
                  <a:srgbClr val="008000"/>
                </a:solidFill>
                <a:sym typeface="Symbol"/>
              </a:rPr>
              <a:t>Maximizing the margin</a:t>
            </a:r>
            <a:endParaRPr lang="en-US" sz="2000" b="1" dirty="0">
              <a:solidFill>
                <a:srgbClr val="008000"/>
              </a:solidFill>
            </a:endParaRPr>
          </a:p>
        </p:txBody>
      </p:sp>
      <p:cxnSp>
        <p:nvCxnSpPr>
          <p:cNvPr id="40" name="Straight Arrow Connector 39"/>
          <p:cNvCxnSpPr/>
          <p:nvPr/>
        </p:nvCxnSpPr>
        <p:spPr>
          <a:xfrm>
            <a:off x="7051160" y="4504295"/>
            <a:ext cx="617220" cy="30479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141696" y="4231760"/>
            <a:ext cx="290464" cy="400110"/>
          </a:xfrm>
          <a:prstGeom prst="rect">
            <a:avLst/>
          </a:prstGeom>
        </p:spPr>
        <p:txBody>
          <a:bodyPr wrap="none">
            <a:spAutoFit/>
          </a:bodyPr>
          <a:lstStyle/>
          <a:p>
            <a:r>
              <a:rPr lang="en-US" sz="2000" b="1" dirty="0">
                <a:sym typeface="Symbol"/>
              </a:rPr>
              <a:t></a:t>
            </a:r>
            <a:endParaRPr lang="en-US" sz="2000" b="1" dirty="0"/>
          </a:p>
        </p:txBody>
      </p:sp>
      <p:pic>
        <p:nvPicPr>
          <p:cNvPr id="4" name="Picture 3"/>
          <p:cNvPicPr>
            <a:picLocks noChangeAspect="1"/>
          </p:cNvPicPr>
          <p:nvPr/>
        </p:nvPicPr>
        <p:blipFill>
          <a:blip r:embed="rId4"/>
          <a:stretch>
            <a:fillRect/>
          </a:stretch>
        </p:blipFill>
        <p:spPr>
          <a:xfrm>
            <a:off x="1124972" y="2197675"/>
            <a:ext cx="4152900" cy="1600200"/>
          </a:xfrm>
          <a:prstGeom prst="rect">
            <a:avLst/>
          </a:prstGeom>
        </p:spPr>
      </p:pic>
      <p:sp>
        <p:nvSpPr>
          <p:cNvPr id="5" name="Slide Number Placeholder 4">
            <a:extLst>
              <a:ext uri="{FF2B5EF4-FFF2-40B4-BE49-F238E27FC236}">
                <a16:creationId xmlns:a16="http://schemas.microsoft.com/office/drawing/2014/main" id="{D8654733-6AB4-8742-A45D-68E56907FC87}"/>
              </a:ext>
            </a:extLst>
          </p:cNvPr>
          <p:cNvSpPr>
            <a:spLocks noGrp="1"/>
          </p:cNvSpPr>
          <p:nvPr>
            <p:ph type="sldNum" sz="quarter" idx="12"/>
          </p:nvPr>
        </p:nvSpPr>
        <p:spPr/>
        <p:txBody>
          <a:bodyPr/>
          <a:lstStyle/>
          <a:p>
            <a:fld id="{19B12225-5612-419B-A8D5-4B8EEE4C217E}" type="slidenum">
              <a:rPr lang="en-US" smtClean="0"/>
              <a:pPr/>
              <a:t>102</a:t>
            </a:fld>
            <a:endParaRPr lang="en-US"/>
          </a:p>
        </p:txBody>
      </p:sp>
    </p:spTree>
    <p:extLst>
      <p:ext uri="{BB962C8B-B14F-4D97-AF65-F5344CB8AC3E}">
        <p14:creationId xmlns:p14="http://schemas.microsoft.com/office/powerpoint/2010/main" val="35558842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a:xfrm>
            <a:off x="-25204" y="1519844"/>
            <a:ext cx="8229600" cy="5029200"/>
          </a:xfrm>
        </p:spPr>
        <p:txBody>
          <a:bodyPr>
            <a:normAutofit/>
          </a:bodyPr>
          <a:lstStyle/>
          <a:p>
            <a:r>
              <a:rPr lang="en-US" b="1" dirty="0">
                <a:solidFill>
                  <a:srgbClr val="0000FF"/>
                </a:solidFill>
              </a:rPr>
              <a:t>Separating </a:t>
            </a:r>
            <a:r>
              <a:rPr lang="en-US" b="1" dirty="0" err="1">
                <a:solidFill>
                  <a:srgbClr val="0000FF"/>
                </a:solidFill>
              </a:rPr>
              <a:t>hyperplane</a:t>
            </a:r>
            <a:r>
              <a:rPr lang="en-US" b="1" dirty="0">
                <a:solidFill>
                  <a:srgbClr val="0000FF"/>
                </a:solidFill>
              </a:rPr>
              <a:t> </a:t>
            </a:r>
            <a:br>
              <a:rPr lang="en-US" b="1" dirty="0">
                <a:solidFill>
                  <a:srgbClr val="0000FF"/>
                </a:solidFill>
              </a:rPr>
            </a:br>
            <a:r>
              <a:rPr lang="en-US" b="1" dirty="0">
                <a:solidFill>
                  <a:srgbClr val="0000FF"/>
                </a:solidFill>
              </a:rPr>
              <a:t>is defined by the </a:t>
            </a:r>
            <a:br>
              <a:rPr lang="en-US" b="1" dirty="0"/>
            </a:br>
            <a:r>
              <a:rPr lang="en-US" b="1" dirty="0">
                <a:solidFill>
                  <a:srgbClr val="FF0066"/>
                </a:solidFill>
              </a:rPr>
              <a:t>support vectors</a:t>
            </a:r>
          </a:p>
          <a:p>
            <a:pPr lvl="1"/>
            <a:r>
              <a:rPr lang="en-US" dirty="0"/>
              <a:t>Points on </a:t>
            </a:r>
            <a:r>
              <a:rPr lang="en-US" b="1" dirty="0"/>
              <a:t>+</a:t>
            </a:r>
            <a:r>
              <a:rPr lang="en-US" dirty="0"/>
              <a:t>/</a:t>
            </a:r>
            <a:r>
              <a:rPr lang="en-US" b="1" dirty="0"/>
              <a:t>-</a:t>
            </a:r>
            <a:r>
              <a:rPr lang="en-US" dirty="0"/>
              <a:t> planes </a:t>
            </a:r>
            <a:br>
              <a:rPr lang="en-US" dirty="0"/>
            </a:br>
            <a:r>
              <a:rPr lang="en-US" dirty="0"/>
              <a:t>from the solution </a:t>
            </a:r>
          </a:p>
          <a:p>
            <a:pPr lvl="1"/>
            <a:r>
              <a:rPr lang="en-US" dirty="0"/>
              <a:t>If you knew these </a:t>
            </a:r>
            <a:br>
              <a:rPr lang="en-US" dirty="0"/>
            </a:br>
            <a:r>
              <a:rPr lang="en-US" dirty="0"/>
              <a:t>points, you could </a:t>
            </a:r>
            <a:br>
              <a:rPr lang="en-US" dirty="0"/>
            </a:br>
            <a:r>
              <a:rPr lang="en-US" dirty="0"/>
              <a:t>ignore the rest</a:t>
            </a:r>
          </a:p>
          <a:p>
            <a:pPr lvl="1"/>
            <a:r>
              <a:rPr lang="en-US" dirty="0"/>
              <a:t>Generally, </a:t>
            </a:r>
            <a:br>
              <a:rPr lang="en-US" dirty="0"/>
            </a:br>
            <a:r>
              <a:rPr lang="en-US" b="1" i="1" dirty="0">
                <a:latin typeface="Times New Roman" pitchFamily="18" charset="0"/>
                <a:cs typeface="Times New Roman" pitchFamily="18" charset="0"/>
              </a:rPr>
              <a:t>d+1</a:t>
            </a:r>
            <a:r>
              <a:rPr lang="en-US" dirty="0"/>
              <a:t> support vectors (for </a:t>
            </a:r>
            <a:r>
              <a:rPr lang="en-US" b="1" i="1" dirty="0">
                <a:latin typeface="Times New Roman" pitchFamily="18" charset="0"/>
                <a:cs typeface="Times New Roman" pitchFamily="18" charset="0"/>
              </a:rPr>
              <a:t>d</a:t>
            </a:r>
            <a:r>
              <a:rPr lang="en-US" dirty="0"/>
              <a:t> dim. data)</a:t>
            </a:r>
          </a:p>
          <a:p>
            <a:pPr lvl="1"/>
            <a:endParaRPr lang="en-US" dirty="0"/>
          </a:p>
          <a:p>
            <a:endParaRPr lang="en-US" dirty="0">
              <a:solidFill>
                <a:schemeClr val="accent3"/>
              </a:solidFill>
            </a:endParaRPr>
          </a:p>
          <a:p>
            <a:endParaRPr lang="en-US" dirty="0">
              <a:solidFill>
                <a:schemeClr val="accent3"/>
              </a:solidFill>
            </a:endParaRPr>
          </a:p>
          <a:p>
            <a:pPr lvl="1"/>
            <a:endParaRPr lang="en-US" dirty="0"/>
          </a:p>
          <a:p>
            <a:pPr lvl="1"/>
            <a:endParaRPr lang="en-US" dirty="0"/>
          </a:p>
          <a:p>
            <a:pPr lvl="1"/>
            <a:endParaRPr lang="en-US" dirty="0"/>
          </a:p>
        </p:txBody>
      </p:sp>
      <p:pic>
        <p:nvPicPr>
          <p:cNvPr id="3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62400" y="1143000"/>
            <a:ext cx="5174487" cy="4191000"/>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DFB7CB86-9C52-A345-B55A-FBEABF35FCEB}"/>
              </a:ext>
            </a:extLst>
          </p:cNvPr>
          <p:cNvSpPr>
            <a:spLocks noGrp="1"/>
          </p:cNvSpPr>
          <p:nvPr>
            <p:ph type="sldNum" sz="quarter" idx="12"/>
          </p:nvPr>
        </p:nvSpPr>
        <p:spPr/>
        <p:txBody>
          <a:bodyPr/>
          <a:lstStyle/>
          <a:p>
            <a:fld id="{19B12225-5612-419B-A8D5-4B8EEE4C217E}" type="slidenum">
              <a:rPr lang="en-US" smtClean="0"/>
              <a:pPr/>
              <a:t>103</a:t>
            </a:fld>
            <a:endParaRPr lang="en-US"/>
          </a:p>
        </p:txBody>
      </p:sp>
    </p:spTree>
    <p:extLst>
      <p:ext uri="{BB962C8B-B14F-4D97-AF65-F5344CB8AC3E}">
        <p14:creationId xmlns:p14="http://schemas.microsoft.com/office/powerpoint/2010/main" val="15132510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a:t>
            </a:r>
            <a:r>
              <a:rPr lang="en-US" dirty="0" err="1"/>
              <a:t>Hyperplane</a:t>
            </a:r>
            <a:r>
              <a:rPr lang="en-US" dirty="0"/>
              <a:t>: Problem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594" y="1661839"/>
                <a:ext cx="6133492" cy="5410200"/>
              </a:xfrm>
            </p:spPr>
            <p:txBody>
              <a:bodyPr>
                <a:normAutofit/>
              </a:bodyPr>
              <a:lstStyle/>
              <a:p>
                <a:r>
                  <a:rPr lang="en-US" b="1" dirty="0">
                    <a:solidFill>
                      <a:srgbClr val="FF0066"/>
                    </a:solidFill>
                  </a:rPr>
                  <a:t>Problem:</a:t>
                </a:r>
              </a:p>
              <a:p>
                <a:pPr lvl="1"/>
                <a:r>
                  <a:rPr lang="en-US" dirty="0"/>
                  <a:t>Let</a:t>
                </a:r>
                <a:r>
                  <a:rPr lang="en-US" i="1" dirty="0"/>
                  <a:t> </a:t>
                </a:r>
                <a14:m>
                  <m:oMath xmlns:m="http://schemas.openxmlformats.org/officeDocument/2006/math">
                    <m:d>
                      <m:dPr>
                        <m:ctrlPr>
                          <a:rPr lang="en-US" b="1" i="1" dirty="0" smtClean="0">
                            <a:latin typeface="Cambria Math" panose="02040503050406030204" pitchFamily="18" charset="0"/>
                            <a:cs typeface="Times New Roman" pitchFamily="18" charset="0"/>
                          </a:rPr>
                        </m:ctrlPr>
                      </m:dPr>
                      <m:e>
                        <m:r>
                          <a:rPr lang="en-US" b="1" i="1" dirty="0" smtClean="0">
                            <a:latin typeface="Cambria Math"/>
                            <a:cs typeface="Times New Roman" pitchFamily="18" charset="0"/>
                          </a:rPr>
                          <m:t>𝒘</m:t>
                        </m:r>
                        <m:r>
                          <a:rPr lang="en-US" b="1" i="1" dirty="0">
                            <a:latin typeface="Cambria Math"/>
                            <a:cs typeface="Times New Roman" pitchFamily="18" charset="0"/>
                            <a:sym typeface="Symbol"/>
                          </a:rPr>
                          <m:t></m:t>
                        </m:r>
                        <m:r>
                          <a:rPr lang="en-US" b="1" i="1" dirty="0" err="1">
                            <a:latin typeface="Cambria Math"/>
                            <a:cs typeface="Times New Roman" pitchFamily="18" charset="0"/>
                          </a:rPr>
                          <m:t>𝒙</m:t>
                        </m:r>
                        <m:r>
                          <a:rPr lang="en-US" b="1" i="1" dirty="0" smtClean="0">
                            <a:latin typeface="Cambria Math"/>
                            <a:cs typeface="Times New Roman" pitchFamily="18" charset="0"/>
                          </a:rPr>
                          <m:t>+</m:t>
                        </m:r>
                        <m:r>
                          <a:rPr lang="en-US" b="1" i="1" dirty="0" err="1">
                            <a:latin typeface="Cambria Math"/>
                            <a:cs typeface="Times New Roman" pitchFamily="18" charset="0"/>
                          </a:rPr>
                          <m:t>𝒃</m:t>
                        </m:r>
                      </m:e>
                    </m:d>
                    <m:r>
                      <a:rPr lang="en-US" b="1" i="1" dirty="0" smtClean="0">
                        <a:latin typeface="Cambria Math"/>
                        <a:cs typeface="Times New Roman" pitchFamily="18" charset="0"/>
                        <a:sym typeface="Symbol"/>
                      </a:rPr>
                      <m:t>𝒚</m:t>
                    </m:r>
                    <m:r>
                      <a:rPr lang="en-US" b="1" i="1" dirty="0" smtClean="0">
                        <a:latin typeface="Cambria Math"/>
                        <a:cs typeface="Times New Roman" pitchFamily="18" charset="0"/>
                        <a:sym typeface="Symbol"/>
                      </a:rPr>
                      <m:t>=</m:t>
                    </m:r>
                    <m:r>
                      <a:rPr lang="en-US" b="1" i="1" dirty="0" smtClean="0">
                        <a:latin typeface="Cambria Math"/>
                        <a:cs typeface="Times New Roman" pitchFamily="18" charset="0"/>
                        <a:sym typeface="Symbol"/>
                      </a:rPr>
                      <m:t>𝜸</m:t>
                    </m:r>
                  </m:oMath>
                </a14:m>
                <a:r>
                  <a:rPr lang="en-US" dirty="0">
                    <a:sym typeface="Symbol"/>
                  </a:rPr>
                  <a:t> </a:t>
                </a:r>
                <a:br>
                  <a:rPr lang="en-US" dirty="0">
                    <a:sym typeface="Symbol"/>
                  </a:rPr>
                </a:br>
                <a:r>
                  <a:rPr lang="en-US" dirty="0">
                    <a:sym typeface="Symbol"/>
                  </a:rPr>
                  <a:t>then </a:t>
                </a:r>
                <a14:m>
                  <m:oMath xmlns:m="http://schemas.openxmlformats.org/officeDocument/2006/math">
                    <m:d>
                      <m:dPr>
                        <m:ctrlPr>
                          <a:rPr lang="en-US" b="1" i="1" dirty="0">
                            <a:latin typeface="Cambria Math" panose="02040503050406030204" pitchFamily="18" charset="0"/>
                            <a:cs typeface="Times New Roman" pitchFamily="18" charset="0"/>
                          </a:rPr>
                        </m:ctrlPr>
                      </m:dPr>
                      <m:e>
                        <m:r>
                          <a:rPr lang="en-US" b="1" i="1" dirty="0" smtClean="0">
                            <a:latin typeface="Cambria Math"/>
                            <a:cs typeface="Times New Roman" pitchFamily="18" charset="0"/>
                          </a:rPr>
                          <m:t>𝟐</m:t>
                        </m:r>
                        <m:r>
                          <a:rPr lang="en-US" b="1" i="1" dirty="0">
                            <a:latin typeface="Cambria Math"/>
                            <a:cs typeface="Times New Roman" pitchFamily="18" charset="0"/>
                          </a:rPr>
                          <m:t>𝒘</m:t>
                        </m:r>
                        <m:r>
                          <a:rPr lang="en-US" b="1" i="1" dirty="0">
                            <a:latin typeface="Cambria Math"/>
                            <a:cs typeface="Times New Roman" pitchFamily="18" charset="0"/>
                            <a:sym typeface="Symbol"/>
                          </a:rPr>
                          <m:t></m:t>
                        </m:r>
                        <m:r>
                          <a:rPr lang="en-US" b="1" i="1" dirty="0" err="1">
                            <a:latin typeface="Cambria Math"/>
                            <a:cs typeface="Times New Roman" pitchFamily="18" charset="0"/>
                          </a:rPr>
                          <m:t>𝒙</m:t>
                        </m:r>
                        <m:r>
                          <a:rPr lang="en-US" b="1" i="1" dirty="0">
                            <a:latin typeface="Cambria Math"/>
                            <a:cs typeface="Times New Roman" pitchFamily="18" charset="0"/>
                          </a:rPr>
                          <m:t>+</m:t>
                        </m:r>
                        <m:r>
                          <a:rPr lang="en-US" b="1" i="1" dirty="0" smtClean="0">
                            <a:latin typeface="Cambria Math"/>
                            <a:cs typeface="Times New Roman" pitchFamily="18" charset="0"/>
                          </a:rPr>
                          <m:t>𝟐</m:t>
                        </m:r>
                        <m:r>
                          <a:rPr lang="en-US" b="1" i="1" dirty="0" err="1">
                            <a:latin typeface="Cambria Math"/>
                            <a:cs typeface="Times New Roman" pitchFamily="18" charset="0"/>
                          </a:rPr>
                          <m:t>𝒃</m:t>
                        </m:r>
                      </m:e>
                    </m:d>
                    <m:r>
                      <a:rPr lang="en-US" b="1" i="1" dirty="0">
                        <a:latin typeface="Cambria Math"/>
                        <a:cs typeface="Times New Roman" pitchFamily="18" charset="0"/>
                        <a:sym typeface="Symbol"/>
                      </a:rPr>
                      <m:t>𝒚</m:t>
                    </m:r>
                    <m:r>
                      <a:rPr lang="en-US" b="1" i="1" dirty="0">
                        <a:latin typeface="Cambria Math"/>
                        <a:cs typeface="Times New Roman" pitchFamily="18" charset="0"/>
                        <a:sym typeface="Symbol"/>
                      </a:rPr>
                      <m:t>=</m:t>
                    </m:r>
                    <m:r>
                      <a:rPr lang="en-US" b="1" i="1" dirty="0" smtClean="0">
                        <a:latin typeface="Cambria Math"/>
                        <a:cs typeface="Times New Roman" pitchFamily="18" charset="0"/>
                        <a:sym typeface="Symbol"/>
                      </a:rPr>
                      <m:t>𝟐</m:t>
                    </m:r>
                    <m:r>
                      <a:rPr lang="en-US" b="1" i="1" dirty="0">
                        <a:latin typeface="Cambria Math"/>
                        <a:cs typeface="Times New Roman" pitchFamily="18" charset="0"/>
                        <a:sym typeface="Symbol"/>
                      </a:rPr>
                      <m:t>𝜸</m:t>
                    </m:r>
                  </m:oMath>
                </a14:m>
                <a:endParaRPr lang="en-US" b="1" i="1" dirty="0">
                  <a:latin typeface="Times New Roman" pitchFamily="18" charset="0"/>
                  <a:cs typeface="Times New Roman" pitchFamily="18" charset="0"/>
                </a:endParaRPr>
              </a:p>
              <a:p>
                <a:pPr lvl="2"/>
                <a:r>
                  <a:rPr lang="en-US" dirty="0">
                    <a:solidFill>
                      <a:srgbClr val="D60093"/>
                    </a:solidFill>
                  </a:rPr>
                  <a:t>Scaling </a:t>
                </a:r>
                <a:r>
                  <a:rPr lang="en-US" b="1" i="1" dirty="0">
                    <a:solidFill>
                      <a:srgbClr val="D60093"/>
                    </a:solidFill>
                  </a:rPr>
                  <a:t>w</a:t>
                </a:r>
                <a:r>
                  <a:rPr lang="en-US" dirty="0">
                    <a:solidFill>
                      <a:srgbClr val="D60093"/>
                    </a:solidFill>
                  </a:rPr>
                  <a:t> increases margin!</a:t>
                </a:r>
                <a:endParaRPr lang="en-US" b="1" dirty="0">
                  <a:solidFill>
                    <a:srgbClr val="D60093"/>
                  </a:solidFill>
                </a:endParaRPr>
              </a:p>
              <a:p>
                <a:r>
                  <a:rPr lang="en-US" b="1" dirty="0">
                    <a:solidFill>
                      <a:srgbClr val="0000FF"/>
                    </a:solidFill>
                  </a:rPr>
                  <a:t>Solution:</a:t>
                </a:r>
              </a:p>
              <a:p>
                <a:pPr lvl="1"/>
                <a:r>
                  <a:rPr lang="en-US" b="1" dirty="0"/>
                  <a:t>Work with normalized </a:t>
                </a:r>
                <a:r>
                  <a:rPr lang="en-US" b="1" i="1" dirty="0"/>
                  <a:t>w</a:t>
                </a:r>
                <a:r>
                  <a:rPr lang="en-US" b="1" dirty="0"/>
                  <a:t>:</a:t>
                </a:r>
                <a:endParaRPr lang="en-US" dirty="0"/>
              </a:p>
              <a:p>
                <a:pPr marL="457200" lvl="1" indent="0">
                  <a:buNone/>
                </a:pPr>
                <a:r>
                  <a:rPr lang="en-US" b="1" dirty="0">
                    <a:cs typeface="Times New Roman" pitchFamily="18" charset="0"/>
                  </a:rPr>
                  <a:t>   </a:t>
                </a:r>
                <a14:m>
                  <m:oMath xmlns:m="http://schemas.openxmlformats.org/officeDocument/2006/math">
                    <m:r>
                      <a:rPr lang="en-US" b="1" i="1" dirty="0" smtClean="0">
                        <a:latin typeface="Cambria Math"/>
                        <a:cs typeface="Times New Roman" pitchFamily="18" charset="0"/>
                      </a:rPr>
                      <m:t>𝜸</m:t>
                    </m:r>
                    <m:r>
                      <a:rPr lang="en-US" b="1" i="1" dirty="0" smtClean="0">
                        <a:latin typeface="Cambria Math"/>
                        <a:cs typeface="Times New Roman" pitchFamily="18" charset="0"/>
                      </a:rPr>
                      <m:t>=</m:t>
                    </m:r>
                    <m:d>
                      <m:dPr>
                        <m:ctrlPr>
                          <a:rPr lang="en-US" b="1" i="1" dirty="0">
                            <a:latin typeface="Cambria Math" panose="02040503050406030204" pitchFamily="18" charset="0"/>
                            <a:cs typeface="Times New Roman" pitchFamily="18" charset="0"/>
                          </a:rPr>
                        </m:ctrlPr>
                      </m:dPr>
                      <m:e>
                        <m:f>
                          <m:fPr>
                            <m:ctrlPr>
                              <a:rPr lang="en-US" b="1" i="1" dirty="0" smtClean="0">
                                <a:latin typeface="Cambria Math" panose="02040503050406030204" pitchFamily="18" charset="0"/>
                                <a:cs typeface="Times New Roman" pitchFamily="18" charset="0"/>
                              </a:rPr>
                            </m:ctrlPr>
                          </m:fPr>
                          <m:num>
                            <m:r>
                              <a:rPr lang="en-US" b="1" i="1" dirty="0">
                                <a:latin typeface="Cambria Math"/>
                                <a:cs typeface="Times New Roman" pitchFamily="18" charset="0"/>
                              </a:rPr>
                              <m:t>𝒘</m:t>
                            </m:r>
                          </m:num>
                          <m:den>
                            <m:d>
                              <m:dPr>
                                <m:begChr m:val="‖"/>
                                <m:endChr m:val="‖"/>
                                <m:ctrlPr>
                                  <a:rPr lang="en-US" b="1" i="1" dirty="0">
                                    <a:latin typeface="Cambria Math" panose="02040503050406030204" pitchFamily="18" charset="0"/>
                                    <a:cs typeface="Times New Roman" pitchFamily="18" charset="0"/>
                                    <a:sym typeface="Symbol"/>
                                  </a:rPr>
                                </m:ctrlPr>
                              </m:dPr>
                              <m:e>
                                <m:r>
                                  <a:rPr lang="en-US" b="1" i="1" dirty="0">
                                    <a:latin typeface="Cambria Math"/>
                                    <a:cs typeface="Times New Roman" pitchFamily="18" charset="0"/>
                                    <a:sym typeface="Symbol"/>
                                  </a:rPr>
                                  <m:t>𝒘</m:t>
                                </m:r>
                              </m:e>
                            </m:d>
                          </m:den>
                        </m:f>
                        <m:r>
                          <a:rPr lang="en-US" b="1" i="1" dirty="0">
                            <a:latin typeface="Cambria Math"/>
                            <a:cs typeface="Times New Roman" pitchFamily="18" charset="0"/>
                            <a:sym typeface="Symbol"/>
                          </a:rPr>
                          <m:t></m:t>
                        </m:r>
                        <m:r>
                          <a:rPr lang="en-US" b="1" i="1" dirty="0" err="1">
                            <a:latin typeface="Cambria Math"/>
                            <a:cs typeface="Times New Roman" pitchFamily="18" charset="0"/>
                          </a:rPr>
                          <m:t>𝒙</m:t>
                        </m:r>
                        <m:r>
                          <a:rPr lang="en-US" b="1" i="1" dirty="0">
                            <a:latin typeface="Cambria Math"/>
                            <a:cs typeface="Times New Roman" pitchFamily="18" charset="0"/>
                          </a:rPr>
                          <m:t>+</m:t>
                        </m:r>
                        <m:f>
                          <m:fPr>
                            <m:ctrlPr>
                              <a:rPr lang="en-US" b="1" i="1" dirty="0">
                                <a:latin typeface="Cambria Math" panose="02040503050406030204" pitchFamily="18" charset="0"/>
                                <a:cs typeface="Times New Roman" pitchFamily="18" charset="0"/>
                              </a:rPr>
                            </m:ctrlPr>
                          </m:fPr>
                          <m:num>
                            <m:r>
                              <a:rPr lang="en-US" b="1" i="1" dirty="0">
                                <a:latin typeface="Cambria Math"/>
                                <a:cs typeface="Times New Roman" pitchFamily="18" charset="0"/>
                              </a:rPr>
                              <m:t>𝒃</m:t>
                            </m:r>
                          </m:num>
                          <m:den>
                            <m:d>
                              <m:dPr>
                                <m:begChr m:val="‖"/>
                                <m:endChr m:val="‖"/>
                                <m:ctrlPr>
                                  <a:rPr lang="en-US" b="1" i="1" dirty="0">
                                    <a:latin typeface="Cambria Math" panose="02040503050406030204" pitchFamily="18" charset="0"/>
                                    <a:cs typeface="Times New Roman" pitchFamily="18" charset="0"/>
                                    <a:sym typeface="Symbol"/>
                                  </a:rPr>
                                </m:ctrlPr>
                              </m:dPr>
                              <m:e>
                                <m:r>
                                  <a:rPr lang="en-US" b="1" i="1" dirty="0">
                                    <a:latin typeface="Cambria Math"/>
                                    <a:cs typeface="Times New Roman" pitchFamily="18" charset="0"/>
                                    <a:sym typeface="Symbol"/>
                                  </a:rPr>
                                  <m:t>𝒘</m:t>
                                </m:r>
                              </m:e>
                            </m:d>
                          </m:den>
                        </m:f>
                      </m:e>
                    </m:d>
                    <m:r>
                      <a:rPr lang="en-US" b="1" i="1" dirty="0">
                        <a:latin typeface="Cambria Math"/>
                        <a:cs typeface="Times New Roman" pitchFamily="18" charset="0"/>
                        <a:sym typeface="Symbol"/>
                      </a:rPr>
                      <m:t>𝒚</m:t>
                    </m:r>
                  </m:oMath>
                </a14:m>
                <a:endParaRPr lang="en-US" dirty="0"/>
              </a:p>
              <a:p>
                <a:pPr lvl="1"/>
                <a:r>
                  <a:rPr lang="en-US" dirty="0"/>
                  <a:t>Let’s also require </a:t>
                </a:r>
                <a:r>
                  <a:rPr lang="en-US" b="1" dirty="0">
                    <a:solidFill>
                      <a:srgbClr val="CC0066"/>
                    </a:solidFill>
                  </a:rPr>
                  <a:t>support vectors</a:t>
                </a:r>
                <a:r>
                  <a:rPr lang="en-US" dirty="0">
                    <a:solidFill>
                      <a:srgbClr val="CC0066"/>
                    </a:solidFill>
                  </a:rPr>
                  <a:t> </a:t>
                </a:r>
                <a14:m>
                  <m:oMath xmlns:m="http://schemas.openxmlformats.org/officeDocument/2006/math">
                    <m:sSub>
                      <m:sSubPr>
                        <m:ctrlPr>
                          <a:rPr lang="en-US" b="1" i="1" smtClean="0">
                            <a:solidFill>
                              <a:srgbClr val="008000"/>
                            </a:solidFill>
                            <a:latin typeface="Cambria Math" panose="02040503050406030204" pitchFamily="18" charset="0"/>
                          </a:rPr>
                        </m:ctrlPr>
                      </m:sSubPr>
                      <m:e>
                        <m:r>
                          <a:rPr lang="en-US" b="1" i="1" smtClean="0">
                            <a:solidFill>
                              <a:srgbClr val="008000"/>
                            </a:solidFill>
                            <a:latin typeface="Cambria Math"/>
                          </a:rPr>
                          <m:t>𝒙</m:t>
                        </m:r>
                      </m:e>
                      <m:sub>
                        <m:r>
                          <a:rPr lang="en-US" b="1" i="1" smtClean="0">
                            <a:solidFill>
                              <a:srgbClr val="008000"/>
                            </a:solidFill>
                            <a:latin typeface="Cambria Math"/>
                          </a:rPr>
                          <m:t>𝒋</m:t>
                        </m:r>
                      </m:sub>
                    </m:sSub>
                  </m:oMath>
                </a14:m>
                <a:r>
                  <a:rPr lang="en-US" dirty="0">
                    <a:solidFill>
                      <a:srgbClr val="CC0066"/>
                    </a:solidFill>
                  </a:rPr>
                  <a:t> </a:t>
                </a:r>
                <a:r>
                  <a:rPr lang="en-US" dirty="0"/>
                  <a:t>to be on the plane defined by: </a:t>
                </a:r>
                <a14:m>
                  <m:oMath xmlns:m="http://schemas.openxmlformats.org/officeDocument/2006/math">
                    <m:r>
                      <a:rPr lang="en-US" b="1" i="1" smtClean="0">
                        <a:solidFill>
                          <a:srgbClr val="008000"/>
                        </a:solidFill>
                        <a:latin typeface="Cambria Math"/>
                      </a:rPr>
                      <m:t>𝒘</m:t>
                    </m:r>
                    <m:r>
                      <a:rPr lang="en-US" b="1" i="1" smtClean="0">
                        <a:solidFill>
                          <a:srgbClr val="008000"/>
                        </a:solidFill>
                        <a:latin typeface="Cambria Math"/>
                      </a:rPr>
                      <m:t>⋅</m:t>
                    </m:r>
                    <m:sSub>
                      <m:sSubPr>
                        <m:ctrlPr>
                          <a:rPr lang="en-US" b="1" i="1" smtClean="0">
                            <a:solidFill>
                              <a:srgbClr val="008000"/>
                            </a:solidFill>
                            <a:latin typeface="Cambria Math" panose="02040503050406030204" pitchFamily="18" charset="0"/>
                          </a:rPr>
                        </m:ctrlPr>
                      </m:sSubPr>
                      <m:e>
                        <m:r>
                          <a:rPr lang="en-US" b="1" i="1" smtClean="0">
                            <a:solidFill>
                              <a:srgbClr val="008000"/>
                            </a:solidFill>
                            <a:latin typeface="Cambria Math"/>
                          </a:rPr>
                          <m:t>𝒙</m:t>
                        </m:r>
                      </m:e>
                      <m:sub>
                        <m:r>
                          <a:rPr lang="en-US" b="1" i="1" smtClean="0">
                            <a:solidFill>
                              <a:srgbClr val="008000"/>
                            </a:solidFill>
                            <a:latin typeface="Cambria Math"/>
                          </a:rPr>
                          <m:t>𝒋</m:t>
                        </m:r>
                      </m:sub>
                    </m:sSub>
                    <m:r>
                      <a:rPr lang="en-US" b="1" i="1" smtClean="0">
                        <a:solidFill>
                          <a:srgbClr val="008000"/>
                        </a:solidFill>
                        <a:latin typeface="Cambria Math"/>
                      </a:rPr>
                      <m:t>+</m:t>
                    </m:r>
                    <m:r>
                      <a:rPr lang="en-US" b="1" i="1" smtClean="0">
                        <a:solidFill>
                          <a:srgbClr val="008000"/>
                        </a:solidFill>
                        <a:latin typeface="Cambria Math"/>
                      </a:rPr>
                      <m:t>𝒃</m:t>
                    </m:r>
                    <m:r>
                      <a:rPr lang="en-US" b="1" i="1" smtClean="0">
                        <a:solidFill>
                          <a:srgbClr val="008000"/>
                        </a:solidFill>
                        <a:latin typeface="Cambria Math"/>
                      </a:rPr>
                      <m:t>=±</m:t>
                    </m:r>
                    <m:r>
                      <a:rPr lang="en-US" b="1" i="1" smtClean="0">
                        <a:solidFill>
                          <a:srgbClr val="008000"/>
                        </a:solidFill>
                        <a:latin typeface="Cambria Math"/>
                      </a:rPr>
                      <m:t>𝟏</m:t>
                    </m:r>
                  </m:oMath>
                </a14:m>
                <a:endParaRPr lang="en-US" b="1" dirty="0">
                  <a:solidFill>
                    <a:srgbClr val="008000"/>
                  </a:solidFill>
                </a:endParaRP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594" y="1661839"/>
                <a:ext cx="6133492" cy="5410200"/>
              </a:xfrm>
              <a:blipFill rotWithShape="0">
                <a:blip r:embed="rId3"/>
                <a:stretch>
                  <a:fillRect t="-225" r="-1690"/>
                </a:stretch>
              </a:blipFill>
            </p:spPr>
            <p:txBody>
              <a:bodyPr/>
              <a:lstStyle/>
              <a:p>
                <a:r>
                  <a:rPr lang="en-US">
                    <a:noFill/>
                  </a:rPr>
                  <a:t> </a:t>
                </a:r>
              </a:p>
            </p:txBody>
          </p:sp>
        </mc:Fallback>
      </mc:AlternateContent>
      <p:grpSp>
        <p:nvGrpSpPr>
          <p:cNvPr id="8" name="Group 7"/>
          <p:cNvGrpSpPr/>
          <p:nvPr/>
        </p:nvGrpSpPr>
        <p:grpSpPr>
          <a:xfrm>
            <a:off x="4148172" y="909870"/>
            <a:ext cx="5174487" cy="4191000"/>
            <a:chOff x="4953000" y="1143000"/>
            <a:chExt cx="5174487" cy="4191000"/>
          </a:xfrm>
        </p:grpSpPr>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53000" y="1143000"/>
              <a:ext cx="5174487" cy="4191000"/>
            </a:xfrm>
            <a:prstGeom prst="rect">
              <a:avLst/>
            </a:prstGeom>
            <a:noFill/>
            <a:ln w="9525">
              <a:noFill/>
              <a:miter lim="800000"/>
              <a:headEnd/>
              <a:tailEnd/>
            </a:ln>
          </p:spPr>
        </p:pic>
        <p:graphicFrame>
          <p:nvGraphicFramePr>
            <p:cNvPr id="10" name="Object 9"/>
            <p:cNvGraphicFramePr>
              <a:graphicFrameLocks noChangeAspect="1"/>
            </p:cNvGraphicFramePr>
            <p:nvPr/>
          </p:nvGraphicFramePr>
          <p:xfrm>
            <a:off x="6159898" y="2805994"/>
            <a:ext cx="295275" cy="438150"/>
          </p:xfrm>
          <a:graphic>
            <a:graphicData uri="http://schemas.openxmlformats.org/presentationml/2006/ole">
              <mc:AlternateContent xmlns:mc="http://schemas.openxmlformats.org/markup-compatibility/2006">
                <mc:Choice xmlns:v="urn:schemas-microsoft-com:vml" Requires="v">
                  <p:oleObj spid="_x0000_s57552" name="Equation" r:id="rId5" imgW="164880" imgH="215640" progId="Equation.3">
                    <p:embed/>
                  </p:oleObj>
                </mc:Choice>
                <mc:Fallback>
                  <p:oleObj name="Equation" r:id="rId5" imgW="164880" imgH="215640" progId="Equation.3">
                    <p:embed/>
                    <p:pic>
                      <p:nvPicPr>
                        <p:cNvPr id="10" name="Object 9"/>
                        <p:cNvPicPr>
                          <a:picLocks noChangeAspect="1" noChangeArrowheads="1"/>
                        </p:cNvPicPr>
                        <p:nvPr/>
                      </p:nvPicPr>
                      <p:blipFill>
                        <a:blip r:embed="rId6"/>
                        <a:srcRect/>
                        <a:stretch>
                          <a:fillRect/>
                        </a:stretch>
                      </p:blipFill>
                      <p:spPr bwMode="auto">
                        <a:xfrm>
                          <a:off x="6159898" y="2805994"/>
                          <a:ext cx="2952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Arrow Connector 10"/>
            <p:cNvCxnSpPr/>
            <p:nvPr/>
          </p:nvCxnSpPr>
          <p:spPr>
            <a:xfrm>
              <a:off x="5985672" y="4693226"/>
              <a:ext cx="321864" cy="2822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36"/>
            <p:cNvGraphicFramePr>
              <a:graphicFrameLocks noChangeAspect="1"/>
            </p:cNvGraphicFramePr>
            <p:nvPr/>
          </p:nvGraphicFramePr>
          <p:xfrm>
            <a:off x="6096000" y="4343400"/>
            <a:ext cx="466725" cy="504278"/>
          </p:xfrm>
          <a:graphic>
            <a:graphicData uri="http://schemas.openxmlformats.org/presentationml/2006/ole">
              <mc:AlternateContent xmlns:mc="http://schemas.openxmlformats.org/markup-compatibility/2006">
                <mc:Choice xmlns:v="urn:schemas-microsoft-com:vml" Requires="v">
                  <p:oleObj spid="_x0000_s57553" name="Equation" r:id="rId7" imgW="342720" imgH="419040" progId="Equation.3">
                    <p:embed/>
                  </p:oleObj>
                </mc:Choice>
                <mc:Fallback>
                  <p:oleObj name="Equation" r:id="rId7" imgW="342720" imgH="419040" progId="Equation.3">
                    <p:embed/>
                    <p:pic>
                      <p:nvPicPr>
                        <p:cNvPr id="12" name="Object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343400"/>
                          <a:ext cx="466725" cy="504278"/>
                        </a:xfrm>
                        <a:prstGeom prst="rect">
                          <a:avLst/>
                        </a:prstGeom>
                        <a:noFill/>
                      </p:spPr>
                    </p:pic>
                  </p:oleObj>
                </mc:Fallback>
              </mc:AlternateContent>
            </a:graphicData>
          </a:graphic>
        </p:graphicFrame>
        <p:sp>
          <p:nvSpPr>
            <p:cNvPr id="13" name="TextBox 12"/>
            <p:cNvSpPr txBox="1"/>
            <p:nvPr/>
          </p:nvSpPr>
          <p:spPr>
            <a:xfrm rot="18429240">
              <a:off x="7605284" y="1666211"/>
              <a:ext cx="1088760"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=0</a:t>
              </a:r>
            </a:p>
          </p:txBody>
        </p:sp>
        <p:sp>
          <p:nvSpPr>
            <p:cNvPr id="14" name="TextBox 13"/>
            <p:cNvSpPr txBox="1"/>
            <p:nvPr/>
          </p:nvSpPr>
          <p:spPr>
            <a:xfrm rot="18429240">
              <a:off x="7821734" y="2061879"/>
              <a:ext cx="1223412"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sp>
          <p:nvSpPr>
            <p:cNvPr id="15" name="TextBox 14"/>
            <p:cNvSpPr txBox="1"/>
            <p:nvPr/>
          </p:nvSpPr>
          <p:spPr>
            <a:xfrm rot="18429240">
              <a:off x="7097794" y="1603155"/>
              <a:ext cx="1165704"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grpSp>
      <p:sp>
        <p:nvSpPr>
          <p:cNvPr id="18" name="Oval 17"/>
          <p:cNvSpPr/>
          <p:nvPr/>
        </p:nvSpPr>
        <p:spPr>
          <a:xfrm>
            <a:off x="7274745" y="3290455"/>
            <a:ext cx="109728" cy="109728"/>
          </a:xfrm>
          <a:prstGeom prst="ellipse">
            <a:avLst/>
          </a:prstGeom>
          <a:solidFill>
            <a:srgbClr val="0000FF"/>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aphicFrame>
        <p:nvGraphicFramePr>
          <p:cNvPr id="19" name="Object 18"/>
          <p:cNvGraphicFramePr>
            <a:graphicFrameLocks noChangeAspect="1"/>
          </p:cNvGraphicFramePr>
          <p:nvPr/>
        </p:nvGraphicFramePr>
        <p:xfrm>
          <a:off x="7375525" y="3278188"/>
          <a:ext cx="273050" cy="438150"/>
        </p:xfrm>
        <a:graphic>
          <a:graphicData uri="http://schemas.openxmlformats.org/presentationml/2006/ole">
            <mc:AlternateContent xmlns:mc="http://schemas.openxmlformats.org/markup-compatibility/2006">
              <mc:Choice xmlns:v="urn:schemas-microsoft-com:vml" Requires="v">
                <p:oleObj spid="_x0000_s57554" name="Equation" r:id="rId9" imgW="152280" imgH="215640" progId="Equation.3">
                  <p:embed/>
                </p:oleObj>
              </mc:Choice>
              <mc:Fallback>
                <p:oleObj name="Equation" r:id="rId9" imgW="152280" imgH="215640" progId="Equation.3">
                  <p:embed/>
                  <p:pic>
                    <p:nvPicPr>
                      <p:cNvPr id="19" name="Object 18"/>
                      <p:cNvPicPr>
                        <a:picLocks noChangeAspect="1" noChangeArrowheads="1"/>
                      </p:cNvPicPr>
                      <p:nvPr/>
                    </p:nvPicPr>
                    <p:blipFill>
                      <a:blip r:embed="rId10"/>
                      <a:srcRect/>
                      <a:stretch>
                        <a:fillRect/>
                      </a:stretch>
                    </p:blipFill>
                    <p:spPr bwMode="auto">
                      <a:xfrm>
                        <a:off x="7375525" y="3278188"/>
                        <a:ext cx="2730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7" name="Rectangle 16"/>
              <p:cNvSpPr/>
              <p:nvPr/>
            </p:nvSpPr>
            <p:spPr>
              <a:xfrm>
                <a:off x="5274006" y="4946988"/>
                <a:ext cx="3564887" cy="1169936"/>
              </a:xfrm>
              <a:prstGeom prst="rect">
                <a:avLst/>
              </a:prstGeom>
            </p:spPr>
            <p:txBody>
              <a:bodyPr wrap="none">
                <a:spAutoFit/>
              </a:bodyPr>
              <a:lstStyle/>
              <a:p>
                <a:pPr lvl="3"/>
                <a14:m>
                  <m:oMathPara xmlns:m="http://schemas.openxmlformats.org/officeDocument/2006/math">
                    <m:oMathParaPr>
                      <m:jc m:val="centerGroup"/>
                    </m:oMathParaPr>
                    <m:oMath xmlns:m="http://schemas.openxmlformats.org/officeDocument/2006/math">
                      <m:r>
                        <a:rPr lang="en-US" smtClean="0">
                          <a:latin typeface="Cambria Math"/>
                        </a:rPr>
                        <m:t>|</m:t>
                      </m:r>
                      <m:d>
                        <m:dPr>
                          <m:begChr m:val="|"/>
                          <m:endChr m:val="|"/>
                          <m:ctrlPr>
                            <a:rPr lang="en-US" i="1">
                              <a:latin typeface="Cambria Math" panose="02040503050406030204" pitchFamily="18" charset="0"/>
                            </a:rPr>
                          </m:ctrlPr>
                        </m:dPr>
                        <m:e>
                          <m:r>
                            <m:rPr>
                              <m:sty m:val="p"/>
                            </m:rPr>
                            <a:rPr lang="en-US">
                              <a:latin typeface="Cambria Math"/>
                            </a:rPr>
                            <m:t>w</m:t>
                          </m:r>
                        </m:e>
                      </m:d>
                      <m:r>
                        <a:rPr lang="en-US" i="1">
                          <a:latin typeface="Cambria Math"/>
                        </a:rPr>
                        <m:t>|=</m:t>
                      </m:r>
                      <m:rad>
                        <m:radPr>
                          <m:degHide m:val="on"/>
                          <m:ctrlPr>
                            <a:rPr lang="en-US" i="1">
                              <a:latin typeface="Cambria Math" panose="02040503050406030204" pitchFamily="18" charset="0"/>
                            </a:rPr>
                          </m:ctrlPr>
                        </m:radPr>
                        <m:deg/>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m:t>
                              </m:r>
                              <m:r>
                                <a:rPr lang="en-US" i="1">
                                  <a:latin typeface="Cambria Math"/>
                                </a:rPr>
                                <m:t>1</m:t>
                              </m:r>
                            </m:sub>
                            <m:sup>
                              <m:r>
                                <a:rPr lang="en-US" i="1">
                                  <a:latin typeface="Cambria Math"/>
                                </a:rPr>
                                <m:t>𝑑</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𝑤</m:t>
                                          </m:r>
                                        </m:e>
                                        <m:sup>
                                          <m:r>
                                            <a:rPr lang="en-US" b="0" i="1" smtClean="0">
                                              <a:latin typeface="Cambria Math"/>
                                            </a:rPr>
                                            <m:t>(</m:t>
                                          </m:r>
                                          <m:r>
                                            <a:rPr lang="en-US" b="0" i="1" smtClean="0">
                                              <a:latin typeface="Cambria Math"/>
                                            </a:rPr>
                                            <m:t>𝑗</m:t>
                                          </m:r>
                                          <m:r>
                                            <a:rPr lang="en-US" b="0" i="1" smtClean="0">
                                              <a:latin typeface="Cambria Math"/>
                                            </a:rPr>
                                            <m:t>)</m:t>
                                          </m:r>
                                        </m:sup>
                                      </m:sSup>
                                    </m:e>
                                  </m:d>
                                </m:e>
                                <m:sup>
                                  <m:r>
                                    <a:rPr lang="en-US" i="1">
                                      <a:latin typeface="Cambria Math"/>
                                    </a:rPr>
                                    <m:t>2</m:t>
                                  </m:r>
                                </m:sup>
                              </m:sSup>
                            </m:e>
                          </m:nary>
                        </m:e>
                      </m:rad>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5274006" y="4946988"/>
                <a:ext cx="3564887" cy="1169936"/>
              </a:xfrm>
              <a:prstGeom prst="rect">
                <a:avLst/>
              </a:prstGeom>
              <a:blipFill rotWithShape="0">
                <a:blip r:embed="rId11"/>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B2F124-264E-8A4E-917C-B4C7EE835901}"/>
              </a:ext>
            </a:extLst>
          </p:cNvPr>
          <p:cNvSpPr>
            <a:spLocks noGrp="1"/>
          </p:cNvSpPr>
          <p:nvPr>
            <p:ph type="sldNum" sz="quarter" idx="12"/>
          </p:nvPr>
        </p:nvSpPr>
        <p:spPr/>
        <p:txBody>
          <a:bodyPr/>
          <a:lstStyle/>
          <a:p>
            <a:fld id="{19B12225-5612-419B-A8D5-4B8EEE4C217E}" type="slidenum">
              <a:rPr lang="en-US" smtClean="0"/>
              <a:pPr/>
              <a:t>104</a:t>
            </a:fld>
            <a:endParaRPr lang="en-US"/>
          </a:p>
        </p:txBody>
      </p:sp>
    </p:spTree>
    <p:extLst>
      <p:ext uri="{BB962C8B-B14F-4D97-AF65-F5344CB8AC3E}">
        <p14:creationId xmlns:p14="http://schemas.microsoft.com/office/powerpoint/2010/main" val="924050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Canonical </a:t>
            </a:r>
            <a:r>
              <a:rPr lang="en-US" dirty="0" err="1"/>
              <a:t>Hyperplane</a:t>
            </a:r>
            <a:r>
              <a:rPr lang="en-US" dirty="0"/>
              <a:t>: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b="1" dirty="0">
                    <a:solidFill>
                      <a:srgbClr val="D60093"/>
                    </a:solidFill>
                  </a:rPr>
                  <a:t>Want to maximize margin </a:t>
                </a:r>
                <a14:m>
                  <m:oMath xmlns:m="http://schemas.openxmlformats.org/officeDocument/2006/math">
                    <m:r>
                      <a:rPr lang="en-US" b="1" i="1" smtClean="0">
                        <a:solidFill>
                          <a:srgbClr val="D60093"/>
                        </a:solidFill>
                        <a:latin typeface="Cambria Math"/>
                      </a:rPr>
                      <m:t>𝜸</m:t>
                    </m:r>
                  </m:oMath>
                </a14:m>
                <a:r>
                  <a:rPr lang="en-US" b="1" dirty="0">
                    <a:solidFill>
                      <a:srgbClr val="D60093"/>
                    </a:solidFill>
                  </a:rPr>
                  <a:t>!</a:t>
                </a:r>
              </a:p>
              <a:p>
                <a:r>
                  <a:rPr lang="en-US" b="1" dirty="0">
                    <a:solidFill>
                      <a:srgbClr val="0000FF"/>
                    </a:solidFill>
                  </a:rPr>
                  <a:t>What is the relation </a:t>
                </a:r>
                <a:br>
                  <a:rPr lang="en-US" b="1" dirty="0">
                    <a:solidFill>
                      <a:srgbClr val="0000FF"/>
                    </a:solidFill>
                  </a:rPr>
                </a:br>
                <a:r>
                  <a:rPr lang="en-US" b="1" dirty="0">
                    <a:solidFill>
                      <a:srgbClr val="0000FF"/>
                    </a:solidFill>
                  </a:rPr>
                  <a:t>between x</a:t>
                </a:r>
                <a:r>
                  <a:rPr lang="en-US" b="1" baseline="-25000" dirty="0">
                    <a:solidFill>
                      <a:srgbClr val="0000FF"/>
                    </a:solidFill>
                  </a:rPr>
                  <a:t>1</a:t>
                </a:r>
                <a:r>
                  <a:rPr lang="en-US" b="1" dirty="0">
                    <a:solidFill>
                      <a:srgbClr val="0000FF"/>
                    </a:solidFill>
                  </a:rPr>
                  <a:t> and x</a:t>
                </a:r>
                <a:r>
                  <a:rPr lang="en-US" b="1" baseline="-25000" dirty="0">
                    <a:solidFill>
                      <a:srgbClr val="0000FF"/>
                    </a:solidFill>
                  </a:rPr>
                  <a:t>2</a:t>
                </a:r>
                <a:r>
                  <a:rPr lang="en-US" b="1" dirty="0">
                    <a:solidFill>
                      <a:srgbClr val="0000FF"/>
                    </a:solidFill>
                  </a:rPr>
                  <a:t>?</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𝟏</m:t>
                        </m:r>
                      </m:sub>
                    </m:sSub>
                    <m:r>
                      <a:rPr lang="en-US" b="1" i="1">
                        <a:latin typeface="Cambria Math"/>
                      </a:rPr>
                      <m:t>=</m:t>
                    </m:r>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𝟐</m:t>
                        </m:r>
                      </m:sub>
                    </m:sSub>
                    <m:r>
                      <a:rPr lang="en-US" b="1" i="1">
                        <a:latin typeface="Cambria Math"/>
                      </a:rPr>
                      <m:t>+</m:t>
                    </m:r>
                    <m:r>
                      <a:rPr lang="en-US" b="1" i="1">
                        <a:latin typeface="Cambria Math"/>
                      </a:rPr>
                      <m:t>𝟐</m:t>
                    </m:r>
                    <m:r>
                      <a:rPr lang="en-US" b="1" i="1">
                        <a:latin typeface="Cambria Math"/>
                      </a:rPr>
                      <m:t>𝜸</m:t>
                    </m:r>
                    <m:f>
                      <m:fPr>
                        <m:ctrlPr>
                          <a:rPr lang="en-US" b="1" i="1">
                            <a:latin typeface="Cambria Math" panose="02040503050406030204" pitchFamily="18" charset="0"/>
                          </a:rPr>
                        </m:ctrlPr>
                      </m:fPr>
                      <m:num>
                        <m:r>
                          <a:rPr lang="en-US" b="1" i="1">
                            <a:latin typeface="Cambria Math"/>
                          </a:rPr>
                          <m:t>𝒘</m:t>
                        </m:r>
                      </m:num>
                      <m:den>
                        <m:r>
                          <a:rPr lang="en-US" b="1" i="1">
                            <a:latin typeface="Cambria Math"/>
                          </a:rPr>
                          <m:t>||</m:t>
                        </m:r>
                        <m:r>
                          <a:rPr lang="en-US" b="1" i="1">
                            <a:latin typeface="Cambria Math"/>
                          </a:rPr>
                          <m:t>𝒘</m:t>
                        </m:r>
                        <m:r>
                          <a:rPr lang="en-US" b="1" i="1">
                            <a:latin typeface="Cambria Math"/>
                          </a:rPr>
                          <m:t>||</m:t>
                        </m:r>
                      </m:den>
                    </m:f>
                  </m:oMath>
                </a14:m>
                <a:endParaRPr lang="en-US" dirty="0">
                  <a:solidFill>
                    <a:schemeClr val="accent3"/>
                  </a:solidFill>
                </a:endParaRPr>
              </a:p>
              <a:p>
                <a:pPr lvl="1"/>
                <a:r>
                  <a:rPr lang="en-US" b="1" dirty="0">
                    <a:solidFill>
                      <a:srgbClr val="D60093"/>
                    </a:solidFill>
                  </a:rPr>
                  <a:t>We also know:</a:t>
                </a:r>
              </a:p>
              <a:p>
                <a:pPr lvl="2"/>
                <a14:m>
                  <m:oMath xmlns:m="http://schemas.openxmlformats.org/officeDocument/2006/math">
                    <m:r>
                      <a:rPr lang="en-US" b="1" i="1">
                        <a:latin typeface="Cambria Math"/>
                      </a:rPr>
                      <m:t>𝒘</m:t>
                    </m:r>
                    <m:r>
                      <a:rPr lang="en-US" b="1" i="1">
                        <a:latin typeface="Cambria Math"/>
                      </a:rPr>
                      <m:t>⋅</m:t>
                    </m:r>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𝟏</m:t>
                        </m:r>
                      </m:sub>
                    </m:sSub>
                    <m:r>
                      <a:rPr lang="en-US" b="1" i="1">
                        <a:latin typeface="Cambria Math"/>
                      </a:rPr>
                      <m:t>+</m:t>
                    </m:r>
                    <m:r>
                      <a:rPr lang="en-US" b="1" i="1">
                        <a:latin typeface="Cambria Math"/>
                      </a:rPr>
                      <m:t>𝒃</m:t>
                    </m:r>
                    <m:r>
                      <a:rPr lang="en-US" b="1" i="1">
                        <a:latin typeface="Cambria Math"/>
                      </a:rPr>
                      <m:t>=+</m:t>
                    </m:r>
                    <m:r>
                      <a:rPr lang="en-US" b="1" i="1">
                        <a:latin typeface="Cambria Math"/>
                      </a:rPr>
                      <m:t>𝟏</m:t>
                    </m:r>
                  </m:oMath>
                </a14:m>
                <a:endParaRPr lang="en-US" b="1" dirty="0"/>
              </a:p>
              <a:p>
                <a:pPr lvl="2"/>
                <a14:m>
                  <m:oMath xmlns:m="http://schemas.openxmlformats.org/officeDocument/2006/math">
                    <m:r>
                      <a:rPr lang="en-US" b="1" i="1">
                        <a:latin typeface="Cambria Math"/>
                      </a:rPr>
                      <m:t>𝒘</m:t>
                    </m:r>
                    <m:r>
                      <a:rPr lang="en-US" b="1" i="1">
                        <a:latin typeface="Cambria Math"/>
                      </a:rPr>
                      <m:t>⋅</m:t>
                    </m:r>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𝟐</m:t>
                        </m:r>
                      </m:sub>
                    </m:sSub>
                    <m:r>
                      <a:rPr lang="en-US" b="1" i="1">
                        <a:latin typeface="Cambria Math"/>
                      </a:rPr>
                      <m:t>+</m:t>
                    </m:r>
                    <m:r>
                      <a:rPr lang="en-US" b="1" i="1">
                        <a:latin typeface="Cambria Math"/>
                      </a:rPr>
                      <m:t>𝒃</m:t>
                    </m:r>
                    <m:r>
                      <a:rPr lang="en-US" b="1" i="1">
                        <a:latin typeface="Cambria Math"/>
                      </a:rPr>
                      <m:t>=−</m:t>
                    </m:r>
                    <m:r>
                      <a:rPr lang="en-US" b="1" i="1">
                        <a:latin typeface="Cambria Math"/>
                      </a:rPr>
                      <m:t>𝟏</m:t>
                    </m:r>
                  </m:oMath>
                </a14:m>
                <a:endParaRPr lang="en-US" b="1" dirty="0"/>
              </a:p>
              <a:p>
                <a:r>
                  <a:rPr lang="en-US" b="1" dirty="0">
                    <a:solidFill>
                      <a:srgbClr val="D60093"/>
                    </a:solidFill>
                  </a:rPr>
                  <a:t>So: </a:t>
                </a:r>
              </a:p>
              <a:p>
                <a:pPr lvl="1"/>
                <a14:m>
                  <m:oMath xmlns:m="http://schemas.openxmlformats.org/officeDocument/2006/math">
                    <m:r>
                      <a:rPr lang="en-US" b="1" i="1">
                        <a:latin typeface="Cambria Math"/>
                      </a:rPr>
                      <m:t>𝒘</m:t>
                    </m:r>
                    <m:r>
                      <a:rPr lang="en-US" b="1" i="1">
                        <a:latin typeface="Cambria Math"/>
                      </a:rPr>
                      <m:t>⋅</m:t>
                    </m:r>
                    <m:sSub>
                      <m:sSubPr>
                        <m:ctrlPr>
                          <a:rPr lang="en-US" b="1" i="1">
                            <a:latin typeface="Cambria Math" panose="02040503050406030204" pitchFamily="18" charset="0"/>
                          </a:rPr>
                        </m:ctrlPr>
                      </m:sSubPr>
                      <m:e>
                        <m:r>
                          <a:rPr lang="en-US" b="1" i="1">
                            <a:latin typeface="Cambria Math"/>
                          </a:rPr>
                          <m:t>𝒙</m:t>
                        </m:r>
                      </m:e>
                      <m:sub>
                        <m:r>
                          <a:rPr lang="en-US" b="1" i="1">
                            <a:latin typeface="Cambria Math"/>
                          </a:rPr>
                          <m:t>𝟏</m:t>
                        </m:r>
                      </m:sub>
                    </m:sSub>
                    <m:r>
                      <a:rPr lang="en-US" b="1" i="1">
                        <a:latin typeface="Cambria Math"/>
                      </a:rPr>
                      <m:t>+</m:t>
                    </m:r>
                    <m:r>
                      <a:rPr lang="en-US" b="1" i="1">
                        <a:latin typeface="Cambria Math"/>
                      </a:rPr>
                      <m:t>𝒃</m:t>
                    </m:r>
                    <m:r>
                      <a:rPr lang="en-US" b="1" i="1">
                        <a:latin typeface="Cambria Math"/>
                      </a:rPr>
                      <m:t>=+</m:t>
                    </m:r>
                    <m:r>
                      <a:rPr lang="en-US" b="1" i="1">
                        <a:latin typeface="Cambria Math"/>
                      </a:rPr>
                      <m:t>𝟏</m:t>
                    </m:r>
                  </m:oMath>
                </a14:m>
                <a:endParaRPr lang="en-US" b="1" dirty="0">
                  <a:solidFill>
                    <a:srgbClr val="D60093"/>
                  </a:solidFill>
                </a:endParaRPr>
              </a:p>
              <a:p>
                <a:pPr lvl="1"/>
                <a14:m>
                  <m:oMath xmlns:m="http://schemas.openxmlformats.org/officeDocument/2006/math">
                    <m:r>
                      <a:rPr lang="en-US" b="1" i="1">
                        <a:latin typeface="Cambria Math"/>
                      </a:rPr>
                      <m:t>𝒘</m:t>
                    </m:r>
                    <m:d>
                      <m:dPr>
                        <m:ctrlPr>
                          <a:rPr lang="en-US" b="1" i="1">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𝟐</m:t>
                            </m:r>
                          </m:sub>
                        </m:sSub>
                        <m:r>
                          <a:rPr lang="en-US" b="1" i="1">
                            <a:latin typeface="Cambria Math"/>
                          </a:rPr>
                          <m:t>+</m:t>
                        </m:r>
                        <m:r>
                          <a:rPr lang="en-US" b="1" i="1">
                            <a:latin typeface="Cambria Math"/>
                          </a:rPr>
                          <m:t>𝟐</m:t>
                        </m:r>
                        <m:r>
                          <a:rPr lang="en-US" b="1" i="1">
                            <a:latin typeface="Cambria Math"/>
                          </a:rPr>
                          <m:t>𝜸</m:t>
                        </m:r>
                        <m:f>
                          <m:fPr>
                            <m:ctrlPr>
                              <a:rPr lang="en-US" b="1" i="1">
                                <a:latin typeface="Cambria Math" panose="02040503050406030204" pitchFamily="18" charset="0"/>
                              </a:rPr>
                            </m:ctrlPr>
                          </m:fPr>
                          <m:num>
                            <m:r>
                              <a:rPr lang="en-US" b="1" i="1">
                                <a:latin typeface="Cambria Math"/>
                              </a:rPr>
                              <m:t>𝒘</m:t>
                            </m:r>
                          </m:num>
                          <m:den>
                            <m:r>
                              <a:rPr lang="en-US" b="1" i="1">
                                <a:latin typeface="Cambria Math"/>
                              </a:rPr>
                              <m:t>||</m:t>
                            </m:r>
                            <m:r>
                              <a:rPr lang="en-US" b="1" i="1">
                                <a:latin typeface="Cambria Math"/>
                              </a:rPr>
                              <m:t>𝒘</m:t>
                            </m:r>
                            <m:r>
                              <a:rPr lang="en-US" b="1" i="1">
                                <a:latin typeface="Cambria Math"/>
                              </a:rPr>
                              <m:t>||</m:t>
                            </m:r>
                          </m:den>
                        </m:f>
                      </m:e>
                    </m:d>
                    <m:r>
                      <a:rPr lang="en-US" b="1" i="1">
                        <a:latin typeface="Cambria Math"/>
                      </a:rPr>
                      <m:t>+</m:t>
                    </m:r>
                    <m:r>
                      <a:rPr lang="en-US" b="1" i="1">
                        <a:latin typeface="Cambria Math"/>
                      </a:rPr>
                      <m:t>𝒃</m:t>
                    </m:r>
                    <m:r>
                      <a:rPr lang="en-US" b="1" i="1">
                        <a:latin typeface="Cambria Math"/>
                      </a:rPr>
                      <m:t>=+</m:t>
                    </m:r>
                    <m:r>
                      <a:rPr lang="en-US" b="1" i="1">
                        <a:latin typeface="Cambria Math"/>
                      </a:rPr>
                      <m:t>𝟏</m:t>
                    </m:r>
                  </m:oMath>
                </a14:m>
                <a:endParaRPr lang="en-US" dirty="0"/>
              </a:p>
              <a:p>
                <a:pPr lvl="1"/>
                <a14:m>
                  <m:oMath xmlns:m="http://schemas.openxmlformats.org/officeDocument/2006/math">
                    <m:r>
                      <a:rPr lang="en-US" b="1" i="1">
                        <a:latin typeface="Cambria Math"/>
                      </a:rPr>
                      <m:t>𝒘</m:t>
                    </m:r>
                    <m:r>
                      <a:rPr lang="en-US" b="1" i="1">
                        <a:latin typeface="Cambria Math"/>
                      </a:rPr>
                      <m:t>⋅</m:t>
                    </m:r>
                    <m:sSub>
                      <m:sSubPr>
                        <m:ctrlPr>
                          <a:rPr lang="en-US" b="1" i="1" smtClean="0">
                            <a:latin typeface="Cambria Math" panose="02040503050406030204" pitchFamily="18" charset="0"/>
                          </a:rPr>
                        </m:ctrlPr>
                      </m:sSubPr>
                      <m:e>
                        <m:r>
                          <a:rPr lang="en-US" b="1" i="1" smtClean="0">
                            <a:latin typeface="Cambria Math"/>
                          </a:rPr>
                          <m:t>𝒙</m:t>
                        </m:r>
                      </m:e>
                      <m:sub>
                        <m:r>
                          <a:rPr lang="en-US" b="1" i="1" smtClean="0">
                            <a:latin typeface="Cambria Math"/>
                          </a:rPr>
                          <m:t>𝟐</m:t>
                        </m:r>
                      </m:sub>
                    </m:sSub>
                    <m:r>
                      <a:rPr lang="en-US" b="1" i="1">
                        <a:latin typeface="Cambria Math"/>
                      </a:rPr>
                      <m:t>+</m:t>
                    </m:r>
                    <m:r>
                      <a:rPr lang="en-US" b="1" i="1">
                        <a:latin typeface="Cambria Math"/>
                      </a:rPr>
                      <m:t>𝒃</m:t>
                    </m:r>
                    <m:r>
                      <a:rPr lang="en-US" b="1" i="1">
                        <a:latin typeface="Cambria Math"/>
                      </a:rPr>
                      <m:t>+</m:t>
                    </m:r>
                    <m:r>
                      <a:rPr lang="en-US" b="1" i="1">
                        <a:latin typeface="Cambria Math"/>
                      </a:rPr>
                      <m:t>𝟐</m:t>
                    </m:r>
                    <m:r>
                      <a:rPr lang="en-US" b="1" i="1">
                        <a:latin typeface="Cambria Math"/>
                      </a:rPr>
                      <m:t>𝜸</m:t>
                    </m:r>
                    <m:f>
                      <m:fPr>
                        <m:ctrlPr>
                          <a:rPr lang="en-US" b="1" i="1">
                            <a:latin typeface="Cambria Math" panose="02040503050406030204" pitchFamily="18" charset="0"/>
                          </a:rPr>
                        </m:ctrlPr>
                      </m:fPr>
                      <m:num>
                        <m:r>
                          <a:rPr lang="en-US" b="1" i="1">
                            <a:latin typeface="Cambria Math"/>
                          </a:rPr>
                          <m:t>𝒘</m:t>
                        </m:r>
                        <m:r>
                          <a:rPr lang="en-US" b="1" i="1">
                            <a:latin typeface="Cambria Math"/>
                          </a:rPr>
                          <m:t>⋅</m:t>
                        </m:r>
                        <m:r>
                          <a:rPr lang="en-US" b="1" i="1">
                            <a:latin typeface="Cambria Math"/>
                          </a:rPr>
                          <m:t>𝒘</m:t>
                        </m:r>
                      </m:num>
                      <m:den>
                        <m:d>
                          <m:dPr>
                            <m:begChr m:val="|"/>
                            <m:endChr m:val="|"/>
                            <m:ctrlPr>
                              <a:rPr lang="en-US" b="1" i="1">
                                <a:latin typeface="Cambria Math" panose="02040503050406030204" pitchFamily="18" charset="0"/>
                              </a:rPr>
                            </m:ctrlPr>
                          </m:dPr>
                          <m:e>
                            <m:d>
                              <m:dPr>
                                <m:begChr m:val="|"/>
                                <m:endChr m:val="|"/>
                                <m:ctrlPr>
                                  <a:rPr lang="en-US" b="1" i="1">
                                    <a:latin typeface="Cambria Math" panose="02040503050406030204" pitchFamily="18" charset="0"/>
                                  </a:rPr>
                                </m:ctrlPr>
                              </m:dPr>
                              <m:e>
                                <m:r>
                                  <a:rPr lang="en-US" b="1" i="1">
                                    <a:latin typeface="Cambria Math"/>
                                  </a:rPr>
                                  <m:t>𝒘</m:t>
                                </m:r>
                              </m:e>
                            </m:d>
                          </m:e>
                        </m:d>
                      </m:den>
                    </m:f>
                    <m:r>
                      <a:rPr lang="en-US" b="1" i="1" smtClean="0">
                        <a:latin typeface="Cambria Math"/>
                      </a:rPr>
                      <m:t>=+</m:t>
                    </m:r>
                    <m:r>
                      <a:rPr lang="en-US" b="1" i="1" smtClean="0">
                        <a:latin typeface="Cambria Math"/>
                      </a:rPr>
                      <m:t>𝟏</m:t>
                    </m:r>
                  </m:oMath>
                </a14:m>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t="-970"/>
                </a:stretch>
              </a:blipFill>
            </p:spPr>
            <p:txBody>
              <a:bodyPr/>
              <a:lstStyle/>
              <a:p>
                <a:r>
                  <a:rPr lang="en-US">
                    <a:noFill/>
                  </a:rPr>
                  <a:t> </a:t>
                </a:r>
              </a:p>
            </p:txBody>
          </p:sp>
        </mc:Fallback>
      </mc:AlternateContent>
      <p:pic>
        <p:nvPicPr>
          <p:cNvPr id="33"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953000" y="914400"/>
            <a:ext cx="5174487" cy="4191000"/>
          </a:xfrm>
          <a:prstGeom prst="rect">
            <a:avLst/>
          </a:prstGeom>
          <a:noFill/>
          <a:ln w="9525">
            <a:noFill/>
            <a:miter lim="800000"/>
            <a:headEnd/>
            <a:tailEnd/>
          </a:ln>
        </p:spPr>
      </p:pic>
      <p:sp>
        <p:nvSpPr>
          <p:cNvPr id="16" name="TextBox 15"/>
          <p:cNvSpPr txBox="1"/>
          <p:nvPr/>
        </p:nvSpPr>
        <p:spPr>
          <a:xfrm rot="18429240">
            <a:off x="7605284" y="1437611"/>
            <a:ext cx="1088760"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=0</a:t>
            </a:r>
          </a:p>
        </p:txBody>
      </p:sp>
      <p:sp>
        <p:nvSpPr>
          <p:cNvPr id="17" name="TextBox 16"/>
          <p:cNvSpPr txBox="1"/>
          <p:nvPr/>
        </p:nvSpPr>
        <p:spPr>
          <a:xfrm rot="18429240">
            <a:off x="7821734" y="1833279"/>
            <a:ext cx="1223412"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sp>
        <p:nvSpPr>
          <p:cNvPr id="18" name="TextBox 17"/>
          <p:cNvSpPr txBox="1"/>
          <p:nvPr/>
        </p:nvSpPr>
        <p:spPr>
          <a:xfrm rot="18429240">
            <a:off x="7097794" y="1374555"/>
            <a:ext cx="1165704"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sp>
        <p:nvSpPr>
          <p:cNvPr id="24" name="Rectangle 23"/>
          <p:cNvSpPr/>
          <p:nvPr/>
        </p:nvSpPr>
        <p:spPr>
          <a:xfrm>
            <a:off x="6669459" y="2467428"/>
            <a:ext cx="482824" cy="461665"/>
          </a:xfrm>
          <a:prstGeom prst="rect">
            <a:avLst/>
          </a:prstGeom>
        </p:spPr>
        <p:txBody>
          <a:bodyPr wrap="none">
            <a:spAutoFit/>
          </a:bodyPr>
          <a:lstStyle/>
          <a:p>
            <a:r>
              <a:rPr lang="en-US" sz="2400" b="1" dirty="0">
                <a:solidFill>
                  <a:srgbClr val="008000"/>
                </a:solidFill>
                <a:latin typeface="Arial" pitchFamily="34" charset="0"/>
                <a:cs typeface="Arial" pitchFamily="34" charset="0"/>
                <a:sym typeface="Symbol"/>
              </a:rPr>
              <a:t>2</a:t>
            </a:r>
            <a:endParaRPr lang="en-US" sz="2400" b="1" dirty="0">
              <a:solidFill>
                <a:srgbClr val="008000"/>
              </a:solidFill>
              <a:latin typeface="Arial" pitchFamily="34" charset="0"/>
              <a:cs typeface="Arial" pitchFamily="34" charset="0"/>
            </a:endParaRPr>
          </a:p>
        </p:txBody>
      </p:sp>
      <p:grpSp>
        <p:nvGrpSpPr>
          <p:cNvPr id="12" name="Group 11"/>
          <p:cNvGrpSpPr/>
          <p:nvPr/>
        </p:nvGrpSpPr>
        <p:grpSpPr>
          <a:xfrm>
            <a:off x="990600" y="5706881"/>
            <a:ext cx="1785258" cy="437254"/>
            <a:chOff x="1089562" y="6332878"/>
            <a:chExt cx="1785258" cy="437254"/>
          </a:xfrm>
        </p:grpSpPr>
        <p:sp>
          <p:nvSpPr>
            <p:cNvPr id="34" name="Right Brace 33"/>
            <p:cNvSpPr/>
            <p:nvPr/>
          </p:nvSpPr>
          <p:spPr>
            <a:xfrm rot="5400000">
              <a:off x="1915964" y="5506476"/>
              <a:ext cx="132454" cy="1785258"/>
            </a:xfrm>
            <a:prstGeom prst="rightBrace">
              <a:avLst>
                <a:gd name="adj1" fmla="val 29431"/>
                <a:gd name="adj2" fmla="val 50000"/>
              </a:avLst>
            </a:prstGeom>
            <a:ln w="28575">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1752600" y="6400800"/>
              <a:ext cx="389850"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-1</a:t>
              </a:r>
            </a:p>
          </p:txBody>
        </p:sp>
      </p:grpSp>
      <p:sp>
        <p:nvSpPr>
          <p:cNvPr id="37" name="TextBox 36"/>
          <p:cNvSpPr txBox="1"/>
          <p:nvPr/>
        </p:nvSpPr>
        <p:spPr>
          <a:xfrm>
            <a:off x="7559298" y="5135798"/>
            <a:ext cx="708848" cy="338554"/>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Note:</a:t>
            </a:r>
          </a:p>
        </p:txBody>
      </p:sp>
      <p:sp>
        <p:nvSpPr>
          <p:cNvPr id="25" name="Oval 24"/>
          <p:cNvSpPr/>
          <p:nvPr/>
        </p:nvSpPr>
        <p:spPr>
          <a:xfrm>
            <a:off x="7274745" y="3290455"/>
            <a:ext cx="109728" cy="109728"/>
          </a:xfrm>
          <a:prstGeom prst="ellipse">
            <a:avLst/>
          </a:prstGeom>
          <a:solidFill>
            <a:srgbClr val="0000FF"/>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6" name="Straight Arrow Connector 25"/>
          <p:cNvCxnSpPr/>
          <p:nvPr/>
        </p:nvCxnSpPr>
        <p:spPr>
          <a:xfrm>
            <a:off x="6590692" y="2843561"/>
            <a:ext cx="732263" cy="49994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985672" y="4464626"/>
            <a:ext cx="321864" cy="2822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nvGraphicFramePr>
        <p:xfrm>
          <a:off x="6159898" y="2577394"/>
          <a:ext cx="295275" cy="438150"/>
        </p:xfrm>
        <a:graphic>
          <a:graphicData uri="http://schemas.openxmlformats.org/presentationml/2006/ole">
            <mc:AlternateContent xmlns:mc="http://schemas.openxmlformats.org/markup-compatibility/2006">
              <mc:Choice xmlns:v="urn:schemas-microsoft-com:vml" Requires="v">
                <p:oleObj spid="_x0000_s58576" name="Equation" r:id="rId6" imgW="164880" imgH="215640" progId="Equation.3">
                  <p:embed/>
                </p:oleObj>
              </mc:Choice>
              <mc:Fallback>
                <p:oleObj name="Equation" r:id="rId6" imgW="164880" imgH="215640" progId="Equation.3">
                  <p:embed/>
                  <p:pic>
                    <p:nvPicPr>
                      <p:cNvPr id="38" name="Object 37"/>
                      <p:cNvPicPr>
                        <a:picLocks noChangeAspect="1" noChangeArrowheads="1"/>
                      </p:cNvPicPr>
                      <p:nvPr/>
                    </p:nvPicPr>
                    <p:blipFill>
                      <a:blip r:embed="rId7"/>
                      <a:srcRect/>
                      <a:stretch>
                        <a:fillRect/>
                      </a:stretch>
                    </p:blipFill>
                    <p:spPr bwMode="auto">
                      <a:xfrm>
                        <a:off x="6159898" y="2577394"/>
                        <a:ext cx="2952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7375525" y="3278188"/>
          <a:ext cx="273050" cy="438150"/>
        </p:xfrm>
        <a:graphic>
          <a:graphicData uri="http://schemas.openxmlformats.org/presentationml/2006/ole">
            <mc:AlternateContent xmlns:mc="http://schemas.openxmlformats.org/markup-compatibility/2006">
              <mc:Choice xmlns:v="urn:schemas-microsoft-com:vml" Requires="v">
                <p:oleObj spid="_x0000_s58577" name="Equation" r:id="rId8" imgW="152280" imgH="215640" progId="Equation.3">
                  <p:embed/>
                </p:oleObj>
              </mc:Choice>
              <mc:Fallback>
                <p:oleObj name="Equation" r:id="rId8" imgW="152280" imgH="21564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5525" y="3278188"/>
                        <a:ext cx="273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6"/>
          <p:cNvGraphicFramePr>
            <a:graphicFrameLocks noChangeAspect="1"/>
          </p:cNvGraphicFramePr>
          <p:nvPr/>
        </p:nvGraphicFramePr>
        <p:xfrm>
          <a:off x="6096000" y="4114800"/>
          <a:ext cx="466725" cy="504278"/>
        </p:xfrm>
        <a:graphic>
          <a:graphicData uri="http://schemas.openxmlformats.org/presentationml/2006/ole">
            <mc:AlternateContent xmlns:mc="http://schemas.openxmlformats.org/markup-compatibility/2006">
              <mc:Choice xmlns:v="urn:schemas-microsoft-com:vml" Requires="v">
                <p:oleObj spid="_x0000_s58578" name="Equation" r:id="rId10" imgW="342720" imgH="419040" progId="Equation.3">
                  <p:embed/>
                </p:oleObj>
              </mc:Choice>
              <mc:Fallback>
                <p:oleObj name="Equation" r:id="rId10" imgW="342720" imgH="419040" progId="Equation.3">
                  <p:embed/>
                  <p:pic>
                    <p:nvPicPr>
                      <p:cNvPr id="39"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114800"/>
                        <a:ext cx="466725" cy="504278"/>
                      </a:xfrm>
                      <a:prstGeom prst="rect">
                        <a:avLst/>
                      </a:prstGeom>
                      <a:noFill/>
                    </p:spPr>
                  </p:pic>
                </p:oleObj>
              </mc:Fallback>
            </mc:AlternateContent>
          </a:graphicData>
        </a:graphic>
      </p:graphicFrame>
      <p:pic>
        <p:nvPicPr>
          <p:cNvPr id="4" name="Picture 3"/>
          <p:cNvPicPr>
            <a:picLocks noChangeAspect="1"/>
          </p:cNvPicPr>
          <p:nvPr/>
        </p:nvPicPr>
        <p:blipFill>
          <a:blip r:embed="rId12"/>
          <a:stretch>
            <a:fillRect/>
          </a:stretch>
        </p:blipFill>
        <p:spPr>
          <a:xfrm>
            <a:off x="4495800" y="5082540"/>
            <a:ext cx="2819400" cy="1219200"/>
          </a:xfrm>
          <a:prstGeom prst="rect">
            <a:avLst/>
          </a:prstGeom>
        </p:spPr>
      </p:pic>
      <p:pic>
        <p:nvPicPr>
          <p:cNvPr id="8" name="Picture 7"/>
          <p:cNvPicPr>
            <a:picLocks noChangeAspect="1"/>
          </p:cNvPicPr>
          <p:nvPr/>
        </p:nvPicPr>
        <p:blipFill>
          <a:blip r:embed="rId13"/>
          <a:stretch>
            <a:fillRect/>
          </a:stretch>
        </p:blipFill>
        <p:spPr>
          <a:xfrm>
            <a:off x="7785546" y="5557208"/>
            <a:ext cx="965200" cy="368300"/>
          </a:xfrm>
          <a:prstGeom prst="rect">
            <a:avLst/>
          </a:prstGeom>
        </p:spPr>
      </p:pic>
      <p:sp>
        <p:nvSpPr>
          <p:cNvPr id="5" name="Slide Number Placeholder 4">
            <a:extLst>
              <a:ext uri="{FF2B5EF4-FFF2-40B4-BE49-F238E27FC236}">
                <a16:creationId xmlns:a16="http://schemas.microsoft.com/office/drawing/2014/main" id="{B98974E8-4374-5742-BD67-6AFC9DE7741B}"/>
              </a:ext>
            </a:extLst>
          </p:cNvPr>
          <p:cNvSpPr>
            <a:spLocks noGrp="1"/>
          </p:cNvSpPr>
          <p:nvPr>
            <p:ph type="sldNum" sz="quarter" idx="12"/>
          </p:nvPr>
        </p:nvSpPr>
        <p:spPr/>
        <p:txBody>
          <a:bodyPr/>
          <a:lstStyle/>
          <a:p>
            <a:fld id="{19B12225-5612-419B-A8D5-4B8EEE4C217E}" type="slidenum">
              <a:rPr lang="en-US" smtClean="0"/>
              <a:pPr/>
              <a:t>105</a:t>
            </a:fld>
            <a:endParaRPr lang="en-US"/>
          </a:p>
        </p:txBody>
      </p:sp>
    </p:spTree>
    <p:extLst>
      <p:ext uri="{BB962C8B-B14F-4D97-AF65-F5344CB8AC3E}">
        <p14:creationId xmlns:p14="http://schemas.microsoft.com/office/powerpoint/2010/main" val="28422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Maximizing the Margin</a:t>
            </a:r>
          </a:p>
        </p:txBody>
      </p:sp>
      <p:sp>
        <p:nvSpPr>
          <p:cNvPr id="28" name="TextBox 27"/>
          <p:cNvSpPr txBox="1"/>
          <p:nvPr/>
        </p:nvSpPr>
        <p:spPr>
          <a:xfrm>
            <a:off x="481445" y="5625021"/>
            <a:ext cx="4826962"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b="1" dirty="0">
                <a:latin typeface="Arial" pitchFamily="34" charset="0"/>
                <a:cs typeface="Arial" pitchFamily="34" charset="0"/>
              </a:rPr>
              <a:t>This is called SVM with “hard” constraints</a:t>
            </a:r>
          </a:p>
        </p:txBody>
      </p:sp>
      <p:graphicFrame>
        <p:nvGraphicFramePr>
          <p:cNvPr id="63501" name="Object 13"/>
          <p:cNvGraphicFramePr>
            <a:graphicFrameLocks noChangeAspect="1"/>
          </p:cNvGraphicFramePr>
          <p:nvPr/>
        </p:nvGraphicFramePr>
        <p:xfrm>
          <a:off x="94335" y="3761363"/>
          <a:ext cx="4934865" cy="582037"/>
        </p:xfrm>
        <a:graphic>
          <a:graphicData uri="http://schemas.openxmlformats.org/presentationml/2006/ole">
            <mc:AlternateContent xmlns:mc="http://schemas.openxmlformats.org/markup-compatibility/2006">
              <mc:Choice xmlns:v="urn:schemas-microsoft-com:vml" Requires="v">
                <p:oleObj spid="_x0000_s59669" name="Equation" r:id="rId4" imgW="3238200" imgH="444240" progId="Equation.3">
                  <p:embed/>
                </p:oleObj>
              </mc:Choice>
              <mc:Fallback>
                <p:oleObj name="Equation" r:id="rId4" imgW="3238200" imgH="444240" progId="Equation.3">
                  <p:embed/>
                  <p:pic>
                    <p:nvPicPr>
                      <p:cNvPr id="63501" name="Object 13"/>
                      <p:cNvPicPr>
                        <a:picLocks noChangeAspect="1" noChangeArrowheads="1"/>
                      </p:cNvPicPr>
                      <p:nvPr/>
                    </p:nvPicPr>
                    <p:blipFill>
                      <a:blip r:embed="rId5"/>
                      <a:srcRect/>
                      <a:stretch>
                        <a:fillRect/>
                      </a:stretch>
                    </p:blipFill>
                    <p:spPr bwMode="auto">
                      <a:xfrm>
                        <a:off x="94335" y="3761363"/>
                        <a:ext cx="4934865" cy="582037"/>
                      </a:xfrm>
                      <a:prstGeom prst="rect">
                        <a:avLst/>
                      </a:prstGeom>
                      <a:noFill/>
                    </p:spPr>
                  </p:pic>
                </p:oleObj>
              </mc:Fallback>
            </mc:AlternateContent>
          </a:graphicData>
        </a:graphic>
      </p:graphicFrame>
      <p:pic>
        <p:nvPicPr>
          <p:cNvPr id="4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53000" y="914400"/>
            <a:ext cx="5174487" cy="4191000"/>
          </a:xfrm>
          <a:prstGeom prst="rect">
            <a:avLst/>
          </a:prstGeom>
          <a:noFill/>
          <a:ln w="9525">
            <a:noFill/>
            <a:miter lim="800000"/>
            <a:headEnd/>
            <a:tailEnd/>
          </a:ln>
        </p:spPr>
      </p:pic>
      <p:sp>
        <p:nvSpPr>
          <p:cNvPr id="47" name="TextBox 46"/>
          <p:cNvSpPr txBox="1"/>
          <p:nvPr/>
        </p:nvSpPr>
        <p:spPr>
          <a:xfrm rot="18429240">
            <a:off x="7605284" y="1437611"/>
            <a:ext cx="1088760"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=0</a:t>
            </a:r>
          </a:p>
        </p:txBody>
      </p:sp>
      <p:sp>
        <p:nvSpPr>
          <p:cNvPr id="48" name="TextBox 47"/>
          <p:cNvSpPr txBox="1"/>
          <p:nvPr/>
        </p:nvSpPr>
        <p:spPr>
          <a:xfrm rot="18429240">
            <a:off x="7821734" y="1833279"/>
            <a:ext cx="1223412"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sp>
        <p:nvSpPr>
          <p:cNvPr id="49" name="TextBox 48"/>
          <p:cNvSpPr txBox="1"/>
          <p:nvPr/>
        </p:nvSpPr>
        <p:spPr>
          <a:xfrm rot="18429240">
            <a:off x="7097794" y="1374555"/>
            <a:ext cx="1165704" cy="369332"/>
          </a:xfrm>
          <a:prstGeom prst="rect">
            <a:avLst/>
          </a:prstGeom>
          <a:noFill/>
        </p:spPr>
        <p:txBody>
          <a:bodyPr wrap="none" rtlCol="0">
            <a:spAutoFit/>
          </a:bodyPr>
          <a:lstStyle/>
          <a:p>
            <a:r>
              <a:rPr lang="en-US" b="1" dirty="0" err="1">
                <a:solidFill>
                  <a:srgbClr val="008000"/>
                </a:solidFill>
                <a:latin typeface="Arial" pitchFamily="34" charset="0"/>
                <a:cs typeface="Arial" pitchFamily="34" charset="0"/>
              </a:rPr>
              <a:t>w</a:t>
            </a:r>
            <a:r>
              <a:rPr lang="en-US" b="1" dirty="0" err="1">
                <a:solidFill>
                  <a:srgbClr val="008000"/>
                </a:solidFill>
                <a:latin typeface="Arial" pitchFamily="34" charset="0"/>
                <a:cs typeface="Arial" pitchFamily="34" charset="0"/>
                <a:sym typeface="Symbol"/>
              </a:rPr>
              <a:t></a:t>
            </a:r>
            <a:r>
              <a:rPr lang="en-US" b="1" dirty="0" err="1">
                <a:solidFill>
                  <a:srgbClr val="008000"/>
                </a:solidFill>
                <a:latin typeface="Arial" pitchFamily="34" charset="0"/>
                <a:cs typeface="Arial" pitchFamily="34" charset="0"/>
              </a:rPr>
              <a:t>x+b</a:t>
            </a:r>
            <a:r>
              <a:rPr lang="en-US" b="1" dirty="0">
                <a:solidFill>
                  <a:srgbClr val="008000"/>
                </a:solidFill>
                <a:latin typeface="Arial" pitchFamily="34" charset="0"/>
                <a:cs typeface="Arial" pitchFamily="34" charset="0"/>
              </a:rPr>
              <a:t>=-1</a:t>
            </a:r>
          </a:p>
        </p:txBody>
      </p:sp>
      <p:sp>
        <p:nvSpPr>
          <p:cNvPr id="50" name="Rectangle 49"/>
          <p:cNvSpPr/>
          <p:nvPr/>
        </p:nvSpPr>
        <p:spPr>
          <a:xfrm>
            <a:off x="6669459" y="2467428"/>
            <a:ext cx="482824" cy="461665"/>
          </a:xfrm>
          <a:prstGeom prst="rect">
            <a:avLst/>
          </a:prstGeom>
        </p:spPr>
        <p:txBody>
          <a:bodyPr wrap="none">
            <a:spAutoFit/>
          </a:bodyPr>
          <a:lstStyle/>
          <a:p>
            <a:r>
              <a:rPr lang="en-US" sz="2400" b="1" dirty="0">
                <a:solidFill>
                  <a:srgbClr val="008000"/>
                </a:solidFill>
                <a:latin typeface="Arial" pitchFamily="34" charset="0"/>
                <a:cs typeface="Arial" pitchFamily="34" charset="0"/>
                <a:sym typeface="Symbol"/>
              </a:rPr>
              <a:t>2</a:t>
            </a:r>
            <a:endParaRPr lang="en-US" sz="2400" b="1" dirty="0">
              <a:solidFill>
                <a:srgbClr val="008000"/>
              </a:solidFill>
              <a:latin typeface="Arial" pitchFamily="34" charset="0"/>
              <a:cs typeface="Arial" pitchFamily="34" charset="0"/>
            </a:endParaRPr>
          </a:p>
        </p:txBody>
      </p:sp>
      <p:sp>
        <p:nvSpPr>
          <p:cNvPr id="51" name="Oval 50"/>
          <p:cNvSpPr/>
          <p:nvPr/>
        </p:nvSpPr>
        <p:spPr>
          <a:xfrm>
            <a:off x="7274745" y="3290455"/>
            <a:ext cx="109728" cy="109728"/>
          </a:xfrm>
          <a:prstGeom prst="ellipse">
            <a:avLst/>
          </a:prstGeom>
          <a:solidFill>
            <a:srgbClr val="0000FF"/>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2" name="Straight Arrow Connector 51"/>
          <p:cNvCxnSpPr/>
          <p:nvPr/>
        </p:nvCxnSpPr>
        <p:spPr>
          <a:xfrm>
            <a:off x="6590692" y="2843561"/>
            <a:ext cx="732263" cy="49994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4335" y="1132501"/>
            <a:ext cx="8229600" cy="5467426"/>
          </a:xfrm>
        </p:spPr>
        <p:txBody>
          <a:bodyPr>
            <a:normAutofit/>
          </a:bodyPr>
          <a:lstStyle/>
          <a:p>
            <a:r>
              <a:rPr lang="en-US" b="1" dirty="0">
                <a:solidFill>
                  <a:srgbClr val="D60093"/>
                </a:solidFill>
              </a:rPr>
              <a:t>We started with</a:t>
            </a:r>
          </a:p>
          <a:p>
            <a:pPr lvl="2">
              <a:buNone/>
            </a:pPr>
            <a:endParaRPr lang="en-US" sz="500" dirty="0">
              <a:solidFill>
                <a:schemeClr val="accent3"/>
              </a:solidFill>
            </a:endParaRPr>
          </a:p>
          <a:p>
            <a:pPr lvl="2">
              <a:buNone/>
            </a:pPr>
            <a:endParaRPr lang="en-US" sz="500" dirty="0">
              <a:solidFill>
                <a:schemeClr val="accent3"/>
              </a:solidFill>
            </a:endParaRPr>
          </a:p>
          <a:p>
            <a:pPr lvl="2">
              <a:buNone/>
            </a:pPr>
            <a:endParaRPr lang="en-US" sz="500" dirty="0">
              <a:solidFill>
                <a:schemeClr val="accent3"/>
              </a:solidFill>
            </a:endParaRPr>
          </a:p>
          <a:p>
            <a:pPr lvl="2">
              <a:buNone/>
            </a:pPr>
            <a:endParaRPr lang="en-US" sz="500" dirty="0">
              <a:solidFill>
                <a:schemeClr val="accent3"/>
              </a:solidFill>
            </a:endParaRPr>
          </a:p>
          <a:p>
            <a:pPr lvl="2">
              <a:buNone/>
            </a:pPr>
            <a:endParaRPr lang="en-US" sz="500" dirty="0">
              <a:solidFill>
                <a:schemeClr val="accent3"/>
              </a:solidFill>
            </a:endParaRPr>
          </a:p>
          <a:p>
            <a:pPr lvl="2">
              <a:buNone/>
            </a:pPr>
            <a:endParaRPr lang="en-US" sz="500" dirty="0">
              <a:solidFill>
                <a:schemeClr val="accent3"/>
              </a:solidFill>
            </a:endParaRPr>
          </a:p>
          <a:p>
            <a:pPr lvl="2">
              <a:buNone/>
            </a:pPr>
            <a:endParaRPr lang="en-US" dirty="0">
              <a:solidFill>
                <a:schemeClr val="accent3"/>
              </a:solidFill>
            </a:endParaRPr>
          </a:p>
          <a:p>
            <a:pPr>
              <a:buNone/>
            </a:pPr>
            <a:endParaRPr lang="en-US" sz="2800" b="1" dirty="0">
              <a:solidFill>
                <a:srgbClr val="008000"/>
              </a:solidFill>
            </a:endParaRPr>
          </a:p>
          <a:p>
            <a:pPr>
              <a:buNone/>
            </a:pPr>
            <a:r>
              <a:rPr lang="en-US" sz="2800" b="1" dirty="0">
                <a:solidFill>
                  <a:srgbClr val="008000"/>
                </a:solidFill>
              </a:rPr>
              <a:t>But </a:t>
            </a:r>
            <a:r>
              <a:rPr lang="en-US" sz="2800" b="1" i="1" dirty="0">
                <a:solidFill>
                  <a:srgbClr val="008000"/>
                </a:solidFill>
              </a:rPr>
              <a:t>w</a:t>
            </a:r>
            <a:r>
              <a:rPr lang="en-US" sz="2800" b="1" dirty="0">
                <a:solidFill>
                  <a:srgbClr val="008000"/>
                </a:solidFill>
              </a:rPr>
              <a:t> can be arbitrarily large!</a:t>
            </a:r>
          </a:p>
          <a:p>
            <a:r>
              <a:rPr lang="en-US" b="1" dirty="0"/>
              <a:t>We normalized and...</a:t>
            </a:r>
          </a:p>
          <a:p>
            <a:endParaRPr lang="en-US" dirty="0">
              <a:solidFill>
                <a:schemeClr val="accent3"/>
              </a:solidFill>
            </a:endParaRPr>
          </a:p>
          <a:p>
            <a:r>
              <a:rPr lang="en-US" b="1" dirty="0">
                <a:solidFill>
                  <a:srgbClr val="0000FF"/>
                </a:solidFill>
              </a:rPr>
              <a:t>Then:</a:t>
            </a:r>
          </a:p>
          <a:p>
            <a:pPr lvl="1"/>
            <a:endParaRPr lang="en-US" dirty="0"/>
          </a:p>
        </p:txBody>
      </p:sp>
      <p:cxnSp>
        <p:nvCxnSpPr>
          <p:cNvPr id="57" name="Straight Arrow Connector 56"/>
          <p:cNvCxnSpPr/>
          <p:nvPr/>
        </p:nvCxnSpPr>
        <p:spPr>
          <a:xfrm>
            <a:off x="5985672" y="4464626"/>
            <a:ext cx="321864" cy="2822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nvGraphicFramePr>
        <p:xfrm>
          <a:off x="6159500" y="2578100"/>
          <a:ext cx="295275" cy="438150"/>
        </p:xfrm>
        <a:graphic>
          <a:graphicData uri="http://schemas.openxmlformats.org/presentationml/2006/ole">
            <mc:AlternateContent xmlns:mc="http://schemas.openxmlformats.org/markup-compatibility/2006">
              <mc:Choice xmlns:v="urn:schemas-microsoft-com:vml" Requires="v">
                <p:oleObj spid="_x0000_s59670" name="Equation" r:id="rId7" imgW="164880" imgH="215640" progId="Equation.3">
                  <p:embed/>
                </p:oleObj>
              </mc:Choice>
              <mc:Fallback>
                <p:oleObj name="Equation" r:id="rId7" imgW="164880" imgH="21564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500" y="2578100"/>
                        <a:ext cx="2952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7375525" y="3278188"/>
          <a:ext cx="273050" cy="438150"/>
        </p:xfrm>
        <a:graphic>
          <a:graphicData uri="http://schemas.openxmlformats.org/presentationml/2006/ole">
            <mc:AlternateContent xmlns:mc="http://schemas.openxmlformats.org/markup-compatibility/2006">
              <mc:Choice xmlns:v="urn:schemas-microsoft-com:vml" Requires="v">
                <p:oleObj spid="_x0000_s59671" name="Equation" r:id="rId9" imgW="152268" imgH="215713" progId="Equation.3">
                  <p:embed/>
                </p:oleObj>
              </mc:Choice>
              <mc:Fallback>
                <p:oleObj name="Equation" r:id="rId9" imgW="152268" imgH="215713"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5525" y="3278188"/>
                        <a:ext cx="2730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nvGraphicFramePr>
        <p:xfrm>
          <a:off x="6096000" y="4114800"/>
          <a:ext cx="466725" cy="504825"/>
        </p:xfrm>
        <a:graphic>
          <a:graphicData uri="http://schemas.openxmlformats.org/presentationml/2006/ole">
            <mc:AlternateContent xmlns:mc="http://schemas.openxmlformats.org/markup-compatibility/2006">
              <mc:Choice xmlns:v="urn:schemas-microsoft-com:vml" Requires="v">
                <p:oleObj spid="_x0000_s59672" name="Equation" r:id="rId11" imgW="342751" imgH="418918" progId="Equation.3">
                  <p:embed/>
                </p:oleObj>
              </mc:Choice>
              <mc:Fallback>
                <p:oleObj name="Equation" r:id="rId11" imgW="342751"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4114800"/>
                        <a:ext cx="4667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13"/>
          <a:stretch>
            <a:fillRect/>
          </a:stretch>
        </p:blipFill>
        <p:spPr>
          <a:xfrm>
            <a:off x="1581877" y="4164521"/>
            <a:ext cx="4102100" cy="1460500"/>
          </a:xfrm>
          <a:prstGeom prst="rect">
            <a:avLst/>
          </a:prstGeom>
        </p:spPr>
      </p:pic>
      <p:pic>
        <p:nvPicPr>
          <p:cNvPr id="10" name="Picture 9"/>
          <p:cNvPicPr>
            <a:picLocks noChangeAspect="1"/>
          </p:cNvPicPr>
          <p:nvPr/>
        </p:nvPicPr>
        <p:blipFill>
          <a:blip r:embed="rId14"/>
          <a:stretch>
            <a:fillRect/>
          </a:stretch>
        </p:blipFill>
        <p:spPr>
          <a:xfrm>
            <a:off x="851457" y="1622277"/>
            <a:ext cx="3493493" cy="105377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72386" y="3821668"/>
                <a:ext cx="3706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𝜸</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72386" y="3821668"/>
                <a:ext cx="370614" cy="369332"/>
              </a:xfrm>
              <a:prstGeom prst="rect">
                <a:avLst/>
              </a:prstGeom>
              <a:blipFill rotWithShape="0">
                <a:blip r:embed="rId15"/>
                <a:stretch>
                  <a:fillRect b="-163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A38CA117-7C53-A14D-BD82-A285768DFCC1}"/>
              </a:ext>
            </a:extLst>
          </p:cNvPr>
          <p:cNvSpPr>
            <a:spLocks noGrp="1"/>
          </p:cNvSpPr>
          <p:nvPr>
            <p:ph type="sldNum" sz="quarter" idx="12"/>
          </p:nvPr>
        </p:nvSpPr>
        <p:spPr/>
        <p:txBody>
          <a:bodyPr/>
          <a:lstStyle/>
          <a:p>
            <a:fld id="{19B12225-5612-419B-A8D5-4B8EEE4C217E}" type="slidenum">
              <a:rPr lang="en-US" smtClean="0"/>
              <a:pPr/>
              <a:t>106</a:t>
            </a:fld>
            <a:endParaRPr lang="en-US"/>
          </a:p>
        </p:txBody>
      </p:sp>
    </p:spTree>
    <p:extLst>
      <p:ext uri="{BB962C8B-B14F-4D97-AF65-F5344CB8AC3E}">
        <p14:creationId xmlns:p14="http://schemas.microsoft.com/office/powerpoint/2010/main" val="393394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5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uiExpand="1" build="p"/>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Non-linearly Separable Data</a:t>
            </a:r>
          </a:p>
        </p:txBody>
      </p:sp>
      <p:sp>
        <p:nvSpPr>
          <p:cNvPr id="3" name="Content Placeholder 2"/>
          <p:cNvSpPr>
            <a:spLocks noGrp="1"/>
          </p:cNvSpPr>
          <p:nvPr>
            <p:ph idx="1"/>
          </p:nvPr>
        </p:nvSpPr>
        <p:spPr/>
        <p:txBody>
          <a:bodyPr>
            <a:normAutofit/>
          </a:bodyPr>
          <a:lstStyle/>
          <a:p>
            <a:r>
              <a:rPr lang="en-US" b="1" dirty="0"/>
              <a:t>If data is </a:t>
            </a:r>
            <a:r>
              <a:rPr lang="en-US" b="1" dirty="0">
                <a:solidFill>
                  <a:srgbClr val="D60093"/>
                </a:solidFill>
              </a:rPr>
              <a:t>not separable </a:t>
            </a:r>
            <a:r>
              <a:rPr lang="en-US" b="1" dirty="0"/>
              <a:t>introduce </a:t>
            </a:r>
            <a:r>
              <a:rPr lang="en-US" b="1" dirty="0">
                <a:solidFill>
                  <a:srgbClr val="0000FF"/>
                </a:solidFill>
              </a:rPr>
              <a:t>penalty</a:t>
            </a:r>
            <a:r>
              <a:rPr lang="en-US" b="1" dirty="0"/>
              <a:t>:</a:t>
            </a:r>
          </a:p>
          <a:p>
            <a:pPr lvl="1"/>
            <a:endParaRPr lang="en-US" dirty="0"/>
          </a:p>
          <a:p>
            <a:pPr lvl="8"/>
            <a:endParaRPr lang="en-US" dirty="0"/>
          </a:p>
          <a:p>
            <a:pPr lvl="4"/>
            <a:endParaRPr lang="en-US" dirty="0"/>
          </a:p>
          <a:p>
            <a:pPr lvl="1"/>
            <a:r>
              <a:rPr lang="en-US" dirty="0"/>
              <a:t>Minimize </a:t>
            </a:r>
            <a:r>
              <a:rPr lang="en-US" b="1" i="1" dirty="0">
                <a:latin typeface="Times New Roman" pitchFamily="18" charset="0"/>
                <a:cs typeface="Times New Roman" pitchFamily="18" charset="0"/>
              </a:rPr>
              <a:t>ǁwǁ</a:t>
            </a:r>
            <a:r>
              <a:rPr lang="en-US" b="1" i="1" baseline="30000" dirty="0">
                <a:latin typeface="Times New Roman" pitchFamily="18" charset="0"/>
                <a:cs typeface="Times New Roman" pitchFamily="18" charset="0"/>
              </a:rPr>
              <a:t>2</a:t>
            </a:r>
            <a:r>
              <a:rPr lang="en-US" dirty="0"/>
              <a:t> plus the </a:t>
            </a:r>
            <a:br>
              <a:rPr lang="en-US" dirty="0"/>
            </a:br>
            <a:r>
              <a:rPr lang="en-US" dirty="0"/>
              <a:t>number of training mistakes</a:t>
            </a:r>
          </a:p>
          <a:p>
            <a:pPr lvl="1"/>
            <a:r>
              <a:rPr lang="en-US" dirty="0"/>
              <a:t>Set </a:t>
            </a:r>
            <a:r>
              <a:rPr lang="en-US" b="1" i="1" dirty="0"/>
              <a:t>C</a:t>
            </a:r>
            <a:r>
              <a:rPr lang="en-US" dirty="0"/>
              <a:t> using cross validation</a:t>
            </a:r>
          </a:p>
          <a:p>
            <a:pPr lvl="8"/>
            <a:endParaRPr lang="en-US" dirty="0"/>
          </a:p>
          <a:p>
            <a:r>
              <a:rPr lang="en-US" b="1" dirty="0">
                <a:solidFill>
                  <a:srgbClr val="008000"/>
                </a:solidFill>
              </a:rPr>
              <a:t>How to penalize mistakes?</a:t>
            </a:r>
          </a:p>
          <a:p>
            <a:pPr lvl="1"/>
            <a:r>
              <a:rPr lang="en-US" b="1" dirty="0"/>
              <a:t>All mistakes are not</a:t>
            </a:r>
            <a:br>
              <a:rPr lang="en-US" b="1" dirty="0"/>
            </a:br>
            <a:r>
              <a:rPr lang="en-US" b="1" dirty="0"/>
              <a:t>equally bad!</a:t>
            </a:r>
          </a:p>
        </p:txBody>
      </p:sp>
      <p:graphicFrame>
        <p:nvGraphicFramePr>
          <p:cNvPr id="14" name="Objec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0486" name="Equation" r:id="rId3" imgW="114120" imgH="215640" progId="Equation.3">
                  <p:embed/>
                </p:oleObj>
              </mc:Choice>
              <mc:Fallback>
                <p:oleObj name="Equation" r:id="rId3" imgW="114120" imgH="215640" progId="Equation.3">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5766382" y="2557680"/>
            <a:ext cx="401072" cy="584775"/>
          </a:xfrm>
          <a:prstGeom prst="rect">
            <a:avLst/>
          </a:prstGeom>
          <a:noFill/>
        </p:spPr>
        <p:txBody>
          <a:bodyPr wrap="none" rtlCol="0">
            <a:spAutoFit/>
          </a:bodyPr>
          <a:lstStyle/>
          <a:p>
            <a:r>
              <a:rPr lang="en-US" sz="3200" b="1" dirty="0">
                <a:solidFill>
                  <a:srgbClr val="0000FF"/>
                </a:solidFill>
              </a:rPr>
              <a:t>+</a:t>
            </a:r>
          </a:p>
        </p:txBody>
      </p:sp>
      <p:sp>
        <p:nvSpPr>
          <p:cNvPr id="18" name="TextBox 17"/>
          <p:cNvSpPr txBox="1"/>
          <p:nvPr/>
        </p:nvSpPr>
        <p:spPr>
          <a:xfrm>
            <a:off x="6913332" y="2811105"/>
            <a:ext cx="401072" cy="584775"/>
          </a:xfrm>
          <a:prstGeom prst="rect">
            <a:avLst/>
          </a:prstGeom>
          <a:noFill/>
        </p:spPr>
        <p:txBody>
          <a:bodyPr wrap="none" rtlCol="0">
            <a:spAutoFit/>
          </a:bodyPr>
          <a:lstStyle/>
          <a:p>
            <a:r>
              <a:rPr lang="en-US" sz="3200" b="1" dirty="0">
                <a:solidFill>
                  <a:srgbClr val="0000FF"/>
                </a:solidFill>
              </a:rPr>
              <a:t>+</a:t>
            </a:r>
          </a:p>
        </p:txBody>
      </p:sp>
      <p:sp>
        <p:nvSpPr>
          <p:cNvPr id="19" name="TextBox 18"/>
          <p:cNvSpPr txBox="1"/>
          <p:nvPr/>
        </p:nvSpPr>
        <p:spPr>
          <a:xfrm>
            <a:off x="6452182" y="1795680"/>
            <a:ext cx="401072" cy="584775"/>
          </a:xfrm>
          <a:prstGeom prst="rect">
            <a:avLst/>
          </a:prstGeom>
          <a:noFill/>
        </p:spPr>
        <p:txBody>
          <a:bodyPr wrap="none" rtlCol="0">
            <a:spAutoFit/>
          </a:bodyPr>
          <a:lstStyle/>
          <a:p>
            <a:r>
              <a:rPr lang="en-US" sz="3200" b="1" dirty="0">
                <a:solidFill>
                  <a:srgbClr val="0000FF"/>
                </a:solidFill>
              </a:rPr>
              <a:t>+</a:t>
            </a:r>
          </a:p>
        </p:txBody>
      </p:sp>
      <p:sp>
        <p:nvSpPr>
          <p:cNvPr id="20" name="TextBox 19"/>
          <p:cNvSpPr txBox="1"/>
          <p:nvPr/>
        </p:nvSpPr>
        <p:spPr>
          <a:xfrm>
            <a:off x="6223582" y="2405280"/>
            <a:ext cx="401072" cy="584775"/>
          </a:xfrm>
          <a:prstGeom prst="rect">
            <a:avLst/>
          </a:prstGeom>
          <a:noFill/>
        </p:spPr>
        <p:txBody>
          <a:bodyPr wrap="none" rtlCol="0">
            <a:spAutoFit/>
          </a:bodyPr>
          <a:lstStyle/>
          <a:p>
            <a:r>
              <a:rPr lang="en-US" sz="3200" b="1" dirty="0">
                <a:solidFill>
                  <a:srgbClr val="0000FF"/>
                </a:solidFill>
              </a:rPr>
              <a:t>+</a:t>
            </a:r>
          </a:p>
        </p:txBody>
      </p:sp>
      <p:sp>
        <p:nvSpPr>
          <p:cNvPr id="21" name="TextBox 20"/>
          <p:cNvSpPr txBox="1"/>
          <p:nvPr/>
        </p:nvSpPr>
        <p:spPr>
          <a:xfrm>
            <a:off x="7214182" y="1643280"/>
            <a:ext cx="401072" cy="584775"/>
          </a:xfrm>
          <a:prstGeom prst="rect">
            <a:avLst/>
          </a:prstGeom>
          <a:noFill/>
        </p:spPr>
        <p:txBody>
          <a:bodyPr wrap="none" rtlCol="0">
            <a:spAutoFit/>
          </a:bodyPr>
          <a:lstStyle/>
          <a:p>
            <a:r>
              <a:rPr lang="en-US" sz="3200" b="1" dirty="0">
                <a:solidFill>
                  <a:srgbClr val="0000FF"/>
                </a:solidFill>
              </a:rPr>
              <a:t>+</a:t>
            </a:r>
          </a:p>
        </p:txBody>
      </p:sp>
      <p:sp>
        <p:nvSpPr>
          <p:cNvPr id="22" name="TextBox 21"/>
          <p:cNvSpPr txBox="1"/>
          <p:nvPr/>
        </p:nvSpPr>
        <p:spPr>
          <a:xfrm>
            <a:off x="5918782" y="4234080"/>
            <a:ext cx="401072" cy="584775"/>
          </a:xfrm>
          <a:prstGeom prst="rect">
            <a:avLst/>
          </a:prstGeom>
          <a:noFill/>
        </p:spPr>
        <p:txBody>
          <a:bodyPr wrap="none" rtlCol="0">
            <a:spAutoFit/>
          </a:bodyPr>
          <a:lstStyle/>
          <a:p>
            <a:r>
              <a:rPr lang="en-US" sz="3200" b="1" dirty="0">
                <a:solidFill>
                  <a:srgbClr val="0000FF"/>
                </a:solidFill>
              </a:rPr>
              <a:t>+</a:t>
            </a:r>
          </a:p>
        </p:txBody>
      </p:sp>
      <p:sp>
        <p:nvSpPr>
          <p:cNvPr id="23" name="TextBox 22"/>
          <p:cNvSpPr txBox="1"/>
          <p:nvPr/>
        </p:nvSpPr>
        <p:spPr>
          <a:xfrm>
            <a:off x="5846532" y="3395880"/>
            <a:ext cx="401072" cy="584775"/>
          </a:xfrm>
          <a:prstGeom prst="rect">
            <a:avLst/>
          </a:prstGeom>
          <a:noFill/>
        </p:spPr>
        <p:txBody>
          <a:bodyPr wrap="none" rtlCol="0">
            <a:spAutoFit/>
          </a:bodyPr>
          <a:lstStyle/>
          <a:p>
            <a:r>
              <a:rPr lang="en-US" sz="3200" b="1" dirty="0">
                <a:solidFill>
                  <a:srgbClr val="0000FF"/>
                </a:solidFill>
              </a:rPr>
              <a:t>+</a:t>
            </a:r>
          </a:p>
        </p:txBody>
      </p:sp>
      <p:sp>
        <p:nvSpPr>
          <p:cNvPr id="24" name="TextBox 23"/>
          <p:cNvSpPr txBox="1"/>
          <p:nvPr/>
        </p:nvSpPr>
        <p:spPr>
          <a:xfrm>
            <a:off x="8738182" y="2786280"/>
            <a:ext cx="320922" cy="584775"/>
          </a:xfrm>
          <a:prstGeom prst="rect">
            <a:avLst/>
          </a:prstGeom>
          <a:noFill/>
        </p:spPr>
        <p:txBody>
          <a:bodyPr wrap="square" rtlCol="0">
            <a:spAutoFit/>
          </a:bodyPr>
          <a:lstStyle/>
          <a:p>
            <a:r>
              <a:rPr lang="en-US" sz="3200" b="1" dirty="0">
                <a:solidFill>
                  <a:srgbClr val="FF0000"/>
                </a:solidFill>
              </a:rPr>
              <a:t>-</a:t>
            </a:r>
          </a:p>
        </p:txBody>
      </p:sp>
      <p:sp>
        <p:nvSpPr>
          <p:cNvPr id="25" name="TextBox 24"/>
          <p:cNvSpPr txBox="1"/>
          <p:nvPr/>
        </p:nvSpPr>
        <p:spPr>
          <a:xfrm>
            <a:off x="8132532" y="3344505"/>
            <a:ext cx="320922" cy="584775"/>
          </a:xfrm>
          <a:prstGeom prst="rect">
            <a:avLst/>
          </a:prstGeom>
          <a:noFill/>
        </p:spPr>
        <p:txBody>
          <a:bodyPr wrap="none" rtlCol="0">
            <a:spAutoFit/>
          </a:bodyPr>
          <a:lstStyle/>
          <a:p>
            <a:r>
              <a:rPr lang="en-US" sz="3200" b="1" dirty="0">
                <a:solidFill>
                  <a:srgbClr val="FF0000"/>
                </a:solidFill>
              </a:rPr>
              <a:t>-</a:t>
            </a:r>
          </a:p>
        </p:txBody>
      </p:sp>
      <p:sp>
        <p:nvSpPr>
          <p:cNvPr id="26" name="TextBox 25"/>
          <p:cNvSpPr txBox="1"/>
          <p:nvPr/>
        </p:nvSpPr>
        <p:spPr>
          <a:xfrm>
            <a:off x="8341060" y="3954105"/>
            <a:ext cx="320922" cy="584775"/>
          </a:xfrm>
          <a:prstGeom prst="rect">
            <a:avLst/>
          </a:prstGeom>
          <a:noFill/>
        </p:spPr>
        <p:txBody>
          <a:bodyPr wrap="none" rtlCol="0">
            <a:spAutoFit/>
          </a:bodyPr>
          <a:lstStyle/>
          <a:p>
            <a:r>
              <a:rPr lang="en-US" sz="3200" b="1" dirty="0">
                <a:solidFill>
                  <a:srgbClr val="FF0000"/>
                </a:solidFill>
              </a:rPr>
              <a:t>-</a:t>
            </a:r>
          </a:p>
        </p:txBody>
      </p:sp>
      <p:sp>
        <p:nvSpPr>
          <p:cNvPr id="28" name="TextBox 27"/>
          <p:cNvSpPr txBox="1"/>
          <p:nvPr/>
        </p:nvSpPr>
        <p:spPr>
          <a:xfrm>
            <a:off x="7467600" y="6172200"/>
            <a:ext cx="320922" cy="584775"/>
          </a:xfrm>
          <a:prstGeom prst="rect">
            <a:avLst/>
          </a:prstGeom>
          <a:noFill/>
        </p:spPr>
        <p:txBody>
          <a:bodyPr wrap="none" rtlCol="0">
            <a:spAutoFit/>
          </a:bodyPr>
          <a:lstStyle/>
          <a:p>
            <a:r>
              <a:rPr lang="en-US" sz="3200" b="1" dirty="0">
                <a:solidFill>
                  <a:srgbClr val="FF0000"/>
                </a:solidFill>
              </a:rPr>
              <a:t>-</a:t>
            </a:r>
          </a:p>
        </p:txBody>
      </p:sp>
      <p:sp>
        <p:nvSpPr>
          <p:cNvPr id="29" name="TextBox 28"/>
          <p:cNvSpPr txBox="1"/>
          <p:nvPr/>
        </p:nvSpPr>
        <p:spPr>
          <a:xfrm>
            <a:off x="8437332" y="4487505"/>
            <a:ext cx="320922" cy="584775"/>
          </a:xfrm>
          <a:prstGeom prst="rect">
            <a:avLst/>
          </a:prstGeom>
          <a:noFill/>
        </p:spPr>
        <p:txBody>
          <a:bodyPr wrap="none" rtlCol="0">
            <a:spAutoFit/>
          </a:bodyPr>
          <a:lstStyle/>
          <a:p>
            <a:r>
              <a:rPr lang="en-US" sz="3200" b="1" dirty="0">
                <a:solidFill>
                  <a:srgbClr val="FF0000"/>
                </a:solidFill>
              </a:rPr>
              <a:t>-</a:t>
            </a:r>
          </a:p>
        </p:txBody>
      </p:sp>
      <p:sp>
        <p:nvSpPr>
          <p:cNvPr id="30" name="TextBox 29"/>
          <p:cNvSpPr txBox="1"/>
          <p:nvPr/>
        </p:nvSpPr>
        <p:spPr>
          <a:xfrm>
            <a:off x="7671382" y="4234080"/>
            <a:ext cx="320922" cy="584775"/>
          </a:xfrm>
          <a:prstGeom prst="rect">
            <a:avLst/>
          </a:prstGeom>
          <a:noFill/>
        </p:spPr>
        <p:txBody>
          <a:bodyPr wrap="none" rtlCol="0">
            <a:spAutoFit/>
          </a:bodyPr>
          <a:lstStyle/>
          <a:p>
            <a:r>
              <a:rPr lang="en-US" sz="3200" b="1" dirty="0">
                <a:solidFill>
                  <a:srgbClr val="FF0000"/>
                </a:solidFill>
              </a:rPr>
              <a:t>-</a:t>
            </a:r>
          </a:p>
        </p:txBody>
      </p:sp>
      <p:sp>
        <p:nvSpPr>
          <p:cNvPr id="31" name="TextBox 30"/>
          <p:cNvSpPr txBox="1"/>
          <p:nvPr/>
        </p:nvSpPr>
        <p:spPr>
          <a:xfrm>
            <a:off x="7899982" y="4919880"/>
            <a:ext cx="320922" cy="584775"/>
          </a:xfrm>
          <a:prstGeom prst="rect">
            <a:avLst/>
          </a:prstGeom>
          <a:noFill/>
        </p:spPr>
        <p:txBody>
          <a:bodyPr wrap="none" rtlCol="0">
            <a:spAutoFit/>
          </a:bodyPr>
          <a:lstStyle/>
          <a:p>
            <a:r>
              <a:rPr lang="en-US" sz="3200" b="1" dirty="0">
                <a:solidFill>
                  <a:srgbClr val="FF0000"/>
                </a:solidFill>
              </a:rPr>
              <a:t>-</a:t>
            </a:r>
          </a:p>
        </p:txBody>
      </p:sp>
      <p:cxnSp>
        <p:nvCxnSpPr>
          <p:cNvPr id="32" name="Straight Connector 31"/>
          <p:cNvCxnSpPr/>
          <p:nvPr/>
        </p:nvCxnSpPr>
        <p:spPr>
          <a:xfrm rot="5400000">
            <a:off x="5531922" y="3009020"/>
            <a:ext cx="3581400" cy="22860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7997205">
            <a:off x="8092803" y="2231810"/>
            <a:ext cx="1050288" cy="369332"/>
          </a:xfrm>
          <a:prstGeom prst="rect">
            <a:avLst/>
          </a:prstGeom>
          <a:noFill/>
        </p:spPr>
        <p:txBody>
          <a:bodyPr wrap="none" rtlCol="0">
            <a:spAutoFit/>
          </a:bodyPr>
          <a:lstStyle/>
          <a:p>
            <a:r>
              <a:rPr lang="en-US" dirty="0" err="1">
                <a:latin typeface="Arial" pitchFamily="34" charset="0"/>
                <a:cs typeface="Arial" pitchFamily="34" charset="0"/>
              </a:rPr>
              <a:t>w</a:t>
            </a:r>
            <a:r>
              <a:rPr lang="en-US" dirty="0" err="1">
                <a:latin typeface="Arial" pitchFamily="34" charset="0"/>
                <a:cs typeface="Arial" pitchFamily="34" charset="0"/>
                <a:sym typeface="Symbol"/>
              </a:rPr>
              <a:t></a:t>
            </a:r>
            <a:r>
              <a:rPr lang="en-US" dirty="0" err="1">
                <a:latin typeface="Arial" pitchFamily="34" charset="0"/>
                <a:cs typeface="Arial" pitchFamily="34" charset="0"/>
              </a:rPr>
              <a:t>x+b</a:t>
            </a:r>
            <a:r>
              <a:rPr lang="en-US" dirty="0">
                <a:latin typeface="Arial" pitchFamily="34" charset="0"/>
                <a:cs typeface="Arial" pitchFamily="34" charset="0"/>
              </a:rPr>
              <a:t>=0</a:t>
            </a:r>
          </a:p>
        </p:txBody>
      </p:sp>
      <p:sp>
        <p:nvSpPr>
          <p:cNvPr id="34" name="TextBox 33"/>
          <p:cNvSpPr txBox="1"/>
          <p:nvPr/>
        </p:nvSpPr>
        <p:spPr>
          <a:xfrm>
            <a:off x="8589156" y="3636892"/>
            <a:ext cx="401072" cy="584775"/>
          </a:xfrm>
          <a:prstGeom prst="rect">
            <a:avLst/>
          </a:prstGeom>
          <a:noFill/>
        </p:spPr>
        <p:txBody>
          <a:bodyPr wrap="none" rtlCol="0">
            <a:spAutoFit/>
          </a:bodyPr>
          <a:lstStyle/>
          <a:p>
            <a:r>
              <a:rPr lang="en-US" sz="3200" b="1" dirty="0">
                <a:solidFill>
                  <a:srgbClr val="0000FF"/>
                </a:solidFill>
              </a:rPr>
              <a:t>+</a:t>
            </a:r>
          </a:p>
        </p:txBody>
      </p:sp>
      <p:sp>
        <p:nvSpPr>
          <p:cNvPr id="35" name="TextBox 34"/>
          <p:cNvSpPr txBox="1"/>
          <p:nvPr/>
        </p:nvSpPr>
        <p:spPr>
          <a:xfrm>
            <a:off x="6721636" y="3636891"/>
            <a:ext cx="320922" cy="584775"/>
          </a:xfrm>
          <a:prstGeom prst="rect">
            <a:avLst/>
          </a:prstGeom>
          <a:noFill/>
        </p:spPr>
        <p:txBody>
          <a:bodyPr wrap="none" rtlCol="0">
            <a:spAutoFit/>
          </a:bodyPr>
          <a:lstStyle/>
          <a:p>
            <a:r>
              <a:rPr lang="en-US" sz="3200" b="1" dirty="0">
                <a:solidFill>
                  <a:srgbClr val="FF0000"/>
                </a:solidFill>
              </a:rPr>
              <a:t>-</a:t>
            </a:r>
          </a:p>
        </p:txBody>
      </p:sp>
      <p:sp>
        <p:nvSpPr>
          <p:cNvPr id="36" name="TextBox 35"/>
          <p:cNvSpPr txBox="1"/>
          <p:nvPr/>
        </p:nvSpPr>
        <p:spPr>
          <a:xfrm>
            <a:off x="7034497" y="2380455"/>
            <a:ext cx="320922" cy="584775"/>
          </a:xfrm>
          <a:prstGeom prst="rect">
            <a:avLst/>
          </a:prstGeom>
          <a:noFill/>
        </p:spPr>
        <p:txBody>
          <a:bodyPr wrap="none" rtlCol="0">
            <a:spAutoFit/>
          </a:bodyPr>
          <a:lstStyle/>
          <a:p>
            <a:r>
              <a:rPr lang="en-US" sz="3200" b="1" dirty="0">
                <a:solidFill>
                  <a:srgbClr val="FF0000"/>
                </a:solidFill>
              </a:rPr>
              <a:t>-</a:t>
            </a:r>
          </a:p>
        </p:txBody>
      </p:sp>
      <p:pic>
        <p:nvPicPr>
          <p:cNvPr id="4" name="Picture 3"/>
          <p:cNvPicPr>
            <a:picLocks noChangeAspect="1"/>
          </p:cNvPicPr>
          <p:nvPr/>
        </p:nvPicPr>
        <p:blipFill>
          <a:blip r:embed="rId5"/>
          <a:stretch>
            <a:fillRect/>
          </a:stretch>
        </p:blipFill>
        <p:spPr>
          <a:xfrm>
            <a:off x="1054100" y="1549552"/>
            <a:ext cx="5499100" cy="1117600"/>
          </a:xfrm>
          <a:prstGeom prst="rect">
            <a:avLst/>
          </a:prstGeom>
        </p:spPr>
      </p:pic>
      <p:sp>
        <p:nvSpPr>
          <p:cNvPr id="5" name="Slide Number Placeholder 4">
            <a:extLst>
              <a:ext uri="{FF2B5EF4-FFF2-40B4-BE49-F238E27FC236}">
                <a16:creationId xmlns:a16="http://schemas.microsoft.com/office/drawing/2014/main" id="{D9FB69E6-5DEE-C246-9BA6-367669D55683}"/>
              </a:ext>
            </a:extLst>
          </p:cNvPr>
          <p:cNvSpPr>
            <a:spLocks noGrp="1"/>
          </p:cNvSpPr>
          <p:nvPr>
            <p:ph type="sldNum" sz="quarter" idx="12"/>
          </p:nvPr>
        </p:nvSpPr>
        <p:spPr/>
        <p:txBody>
          <a:bodyPr/>
          <a:lstStyle/>
          <a:p>
            <a:fld id="{19B12225-5612-419B-A8D5-4B8EEE4C217E}" type="slidenum">
              <a:rPr lang="en-US" smtClean="0"/>
              <a:pPr/>
              <a:t>107</a:t>
            </a:fld>
            <a:endParaRPr lang="en-US"/>
          </a:p>
        </p:txBody>
      </p:sp>
    </p:spTree>
    <p:extLst>
      <p:ext uri="{BB962C8B-B14F-4D97-AF65-F5344CB8AC3E}">
        <p14:creationId xmlns:p14="http://schemas.microsoft.com/office/powerpoint/2010/main" val="36062588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a:xfrm>
            <a:off x="457200" y="1295400"/>
            <a:ext cx="8229600" cy="5410200"/>
          </a:xfrm>
        </p:spPr>
        <p:txBody>
          <a:bodyPr>
            <a:normAutofit/>
          </a:bodyPr>
          <a:lstStyle/>
          <a:p>
            <a:r>
              <a:rPr lang="en-US" sz="3200" b="1" dirty="0"/>
              <a:t>Introduce </a:t>
            </a:r>
            <a:r>
              <a:rPr lang="en-US" sz="3200" b="1" dirty="0">
                <a:solidFill>
                  <a:srgbClr val="0000FF"/>
                </a:solidFill>
              </a:rPr>
              <a:t>slack variables </a:t>
            </a:r>
            <a:r>
              <a:rPr lang="en-US" sz="3200" b="1" dirty="0">
                <a:latin typeface="Times New Roman" pitchFamily="18" charset="0"/>
                <a:cs typeface="Times New Roman" pitchFamily="18" charset="0"/>
                <a:sym typeface="Symbol"/>
              </a:rPr>
              <a:t></a:t>
            </a:r>
            <a:r>
              <a:rPr lang="en-US" sz="3200" b="1" baseline="-25000" dirty="0" err="1">
                <a:latin typeface="Times New Roman" pitchFamily="18" charset="0"/>
                <a:cs typeface="Times New Roman" pitchFamily="18" charset="0"/>
                <a:sym typeface="Symbol"/>
              </a:rPr>
              <a:t>i</a:t>
            </a:r>
            <a:endParaRPr lang="en-US" sz="3200" b="1" baseline="30000" dirty="0"/>
          </a:p>
          <a:p>
            <a:pPr lvl="1"/>
            <a:endParaRPr lang="en-US" sz="2800" dirty="0"/>
          </a:p>
          <a:p>
            <a:pPr lvl="8"/>
            <a:endParaRPr lang="en-US" sz="2000" dirty="0"/>
          </a:p>
          <a:p>
            <a:pPr lvl="4"/>
            <a:endParaRPr lang="en-US" sz="2000" dirty="0"/>
          </a:p>
          <a:p>
            <a:pPr lvl="3"/>
            <a:endParaRPr lang="en-US" sz="2000" dirty="0"/>
          </a:p>
          <a:p>
            <a:r>
              <a:rPr lang="en-US" sz="3200" dirty="0"/>
              <a:t>If point </a:t>
            </a:r>
            <a:r>
              <a:rPr lang="en-US" sz="3200" b="1" i="1" dirty="0"/>
              <a:t>x</a:t>
            </a:r>
            <a:r>
              <a:rPr lang="en-US" sz="3200" b="1" i="1" baseline="-25000" dirty="0"/>
              <a:t>i</a:t>
            </a:r>
            <a:r>
              <a:rPr lang="en-US" sz="3200" dirty="0"/>
              <a:t> is on the wrong </a:t>
            </a:r>
            <a:br>
              <a:rPr lang="en-US" sz="3200" dirty="0"/>
            </a:br>
            <a:r>
              <a:rPr lang="en-US" sz="3200" dirty="0"/>
              <a:t>side of the margin then </a:t>
            </a:r>
            <a:br>
              <a:rPr lang="en-US" sz="3200" dirty="0"/>
            </a:br>
            <a:r>
              <a:rPr lang="en-US" sz="3200" dirty="0"/>
              <a:t>get penalty</a:t>
            </a:r>
            <a:r>
              <a:rPr lang="en-US" sz="3200" dirty="0">
                <a:solidFill>
                  <a:schemeClr val="accent2"/>
                </a:solidFill>
              </a:rPr>
              <a:t> </a:t>
            </a:r>
            <a:r>
              <a:rPr lang="en-US" sz="3200" b="1" dirty="0">
                <a:sym typeface="Symbol"/>
              </a:rPr>
              <a:t></a:t>
            </a:r>
            <a:r>
              <a:rPr lang="en-US" sz="3200" b="1" baseline="-25000" dirty="0" err="1">
                <a:sym typeface="Symbol"/>
              </a:rPr>
              <a:t>i</a:t>
            </a:r>
            <a:endParaRPr lang="en-US" sz="3200" b="1" baseline="30000" dirty="0">
              <a:solidFill>
                <a:schemeClr val="accent2"/>
              </a:solidFill>
            </a:endParaRPr>
          </a:p>
        </p:txBody>
      </p:sp>
      <p:sp>
        <p:nvSpPr>
          <p:cNvPr id="15" name="TextBox 14"/>
          <p:cNvSpPr txBox="1"/>
          <p:nvPr/>
        </p:nvSpPr>
        <p:spPr>
          <a:xfrm>
            <a:off x="6384678" y="2667000"/>
            <a:ext cx="401072" cy="584775"/>
          </a:xfrm>
          <a:prstGeom prst="rect">
            <a:avLst/>
          </a:prstGeom>
          <a:noFill/>
        </p:spPr>
        <p:txBody>
          <a:bodyPr wrap="none" rtlCol="0">
            <a:spAutoFit/>
          </a:bodyPr>
          <a:lstStyle/>
          <a:p>
            <a:r>
              <a:rPr lang="en-US" sz="3200" b="1" dirty="0">
                <a:solidFill>
                  <a:srgbClr val="0000FF"/>
                </a:solidFill>
              </a:rPr>
              <a:t>+</a:t>
            </a:r>
          </a:p>
        </p:txBody>
      </p:sp>
      <p:sp>
        <p:nvSpPr>
          <p:cNvPr id="17" name="TextBox 16"/>
          <p:cNvSpPr txBox="1"/>
          <p:nvPr/>
        </p:nvSpPr>
        <p:spPr>
          <a:xfrm>
            <a:off x="6922028" y="2463225"/>
            <a:ext cx="401072" cy="584775"/>
          </a:xfrm>
          <a:prstGeom prst="rect">
            <a:avLst/>
          </a:prstGeom>
          <a:noFill/>
        </p:spPr>
        <p:txBody>
          <a:bodyPr wrap="none" rtlCol="0">
            <a:spAutoFit/>
          </a:bodyPr>
          <a:lstStyle/>
          <a:p>
            <a:r>
              <a:rPr lang="en-US" sz="3200" b="1" dirty="0">
                <a:solidFill>
                  <a:srgbClr val="0000FF"/>
                </a:solidFill>
              </a:rPr>
              <a:t>+</a:t>
            </a:r>
          </a:p>
        </p:txBody>
      </p:sp>
      <p:sp>
        <p:nvSpPr>
          <p:cNvPr id="18" name="TextBox 17"/>
          <p:cNvSpPr txBox="1"/>
          <p:nvPr/>
        </p:nvSpPr>
        <p:spPr>
          <a:xfrm>
            <a:off x="6460878" y="1447800"/>
            <a:ext cx="401072" cy="584775"/>
          </a:xfrm>
          <a:prstGeom prst="rect">
            <a:avLst/>
          </a:prstGeom>
          <a:noFill/>
        </p:spPr>
        <p:txBody>
          <a:bodyPr wrap="none" rtlCol="0">
            <a:spAutoFit/>
          </a:bodyPr>
          <a:lstStyle/>
          <a:p>
            <a:r>
              <a:rPr lang="en-US" sz="3200" b="1" dirty="0">
                <a:solidFill>
                  <a:srgbClr val="0000FF"/>
                </a:solidFill>
              </a:rPr>
              <a:t>+</a:t>
            </a:r>
          </a:p>
        </p:txBody>
      </p:sp>
      <p:sp>
        <p:nvSpPr>
          <p:cNvPr id="19" name="TextBox 18"/>
          <p:cNvSpPr txBox="1"/>
          <p:nvPr/>
        </p:nvSpPr>
        <p:spPr>
          <a:xfrm>
            <a:off x="6232278" y="2057400"/>
            <a:ext cx="401072" cy="584775"/>
          </a:xfrm>
          <a:prstGeom prst="rect">
            <a:avLst/>
          </a:prstGeom>
          <a:noFill/>
        </p:spPr>
        <p:txBody>
          <a:bodyPr wrap="none" rtlCol="0">
            <a:spAutoFit/>
          </a:bodyPr>
          <a:lstStyle/>
          <a:p>
            <a:r>
              <a:rPr lang="en-US" sz="3200" b="1" dirty="0">
                <a:solidFill>
                  <a:srgbClr val="0000FF"/>
                </a:solidFill>
              </a:rPr>
              <a:t>+</a:t>
            </a:r>
          </a:p>
        </p:txBody>
      </p:sp>
      <p:sp>
        <p:nvSpPr>
          <p:cNvPr id="20" name="TextBox 19"/>
          <p:cNvSpPr txBox="1"/>
          <p:nvPr/>
        </p:nvSpPr>
        <p:spPr>
          <a:xfrm>
            <a:off x="7222878" y="1295400"/>
            <a:ext cx="401072" cy="584775"/>
          </a:xfrm>
          <a:prstGeom prst="rect">
            <a:avLst/>
          </a:prstGeom>
          <a:noFill/>
        </p:spPr>
        <p:txBody>
          <a:bodyPr wrap="none" rtlCol="0">
            <a:spAutoFit/>
          </a:bodyPr>
          <a:lstStyle/>
          <a:p>
            <a:r>
              <a:rPr lang="en-US" sz="3200" b="1" dirty="0">
                <a:solidFill>
                  <a:srgbClr val="0000FF"/>
                </a:solidFill>
              </a:rPr>
              <a:t>+</a:t>
            </a:r>
          </a:p>
        </p:txBody>
      </p:sp>
      <p:sp>
        <p:nvSpPr>
          <p:cNvPr id="21" name="TextBox 20"/>
          <p:cNvSpPr txBox="1"/>
          <p:nvPr/>
        </p:nvSpPr>
        <p:spPr>
          <a:xfrm>
            <a:off x="6324600" y="3429000"/>
            <a:ext cx="401072" cy="584775"/>
          </a:xfrm>
          <a:prstGeom prst="rect">
            <a:avLst/>
          </a:prstGeom>
          <a:noFill/>
        </p:spPr>
        <p:txBody>
          <a:bodyPr wrap="none" rtlCol="0">
            <a:spAutoFit/>
          </a:bodyPr>
          <a:lstStyle/>
          <a:p>
            <a:r>
              <a:rPr lang="en-US" sz="3200" b="1" dirty="0">
                <a:solidFill>
                  <a:srgbClr val="0000FF"/>
                </a:solidFill>
              </a:rPr>
              <a:t>+</a:t>
            </a:r>
          </a:p>
        </p:txBody>
      </p:sp>
      <p:sp>
        <p:nvSpPr>
          <p:cNvPr id="22" name="TextBox 21"/>
          <p:cNvSpPr txBox="1"/>
          <p:nvPr/>
        </p:nvSpPr>
        <p:spPr>
          <a:xfrm>
            <a:off x="5855228" y="3048000"/>
            <a:ext cx="401072" cy="584775"/>
          </a:xfrm>
          <a:prstGeom prst="rect">
            <a:avLst/>
          </a:prstGeom>
          <a:noFill/>
        </p:spPr>
        <p:txBody>
          <a:bodyPr wrap="none" rtlCol="0">
            <a:spAutoFit/>
          </a:bodyPr>
          <a:lstStyle/>
          <a:p>
            <a:r>
              <a:rPr lang="en-US" sz="3200" b="1" dirty="0">
                <a:solidFill>
                  <a:srgbClr val="0000FF"/>
                </a:solidFill>
              </a:rPr>
              <a:t>+</a:t>
            </a:r>
          </a:p>
        </p:txBody>
      </p:sp>
      <p:sp>
        <p:nvSpPr>
          <p:cNvPr id="24" name="TextBox 23"/>
          <p:cNvSpPr txBox="1"/>
          <p:nvPr/>
        </p:nvSpPr>
        <p:spPr>
          <a:xfrm>
            <a:off x="8163173" y="2996625"/>
            <a:ext cx="320922" cy="584775"/>
          </a:xfrm>
          <a:prstGeom prst="rect">
            <a:avLst/>
          </a:prstGeom>
          <a:noFill/>
        </p:spPr>
        <p:txBody>
          <a:bodyPr wrap="none" rtlCol="0">
            <a:spAutoFit/>
          </a:bodyPr>
          <a:lstStyle/>
          <a:p>
            <a:r>
              <a:rPr lang="en-US" sz="3200" b="1" dirty="0">
                <a:solidFill>
                  <a:srgbClr val="FF0000"/>
                </a:solidFill>
              </a:rPr>
              <a:t>-</a:t>
            </a:r>
          </a:p>
        </p:txBody>
      </p:sp>
      <p:sp>
        <p:nvSpPr>
          <p:cNvPr id="25" name="TextBox 24"/>
          <p:cNvSpPr txBox="1"/>
          <p:nvPr/>
        </p:nvSpPr>
        <p:spPr>
          <a:xfrm>
            <a:off x="8578356" y="3225225"/>
            <a:ext cx="320922" cy="584775"/>
          </a:xfrm>
          <a:prstGeom prst="rect">
            <a:avLst/>
          </a:prstGeom>
          <a:noFill/>
        </p:spPr>
        <p:txBody>
          <a:bodyPr wrap="none" rtlCol="0">
            <a:spAutoFit/>
          </a:bodyPr>
          <a:lstStyle/>
          <a:p>
            <a:r>
              <a:rPr lang="en-US" sz="3200" b="1" dirty="0">
                <a:solidFill>
                  <a:srgbClr val="FF0000"/>
                </a:solidFill>
              </a:rPr>
              <a:t>-</a:t>
            </a:r>
          </a:p>
        </p:txBody>
      </p:sp>
      <p:sp>
        <p:nvSpPr>
          <p:cNvPr id="26" name="TextBox 25"/>
          <p:cNvSpPr txBox="1"/>
          <p:nvPr/>
        </p:nvSpPr>
        <p:spPr>
          <a:xfrm>
            <a:off x="8610600" y="4038600"/>
            <a:ext cx="320922" cy="584775"/>
          </a:xfrm>
          <a:prstGeom prst="rect">
            <a:avLst/>
          </a:prstGeom>
          <a:noFill/>
        </p:spPr>
        <p:txBody>
          <a:bodyPr wrap="none" rtlCol="0">
            <a:spAutoFit/>
          </a:bodyPr>
          <a:lstStyle/>
          <a:p>
            <a:r>
              <a:rPr lang="en-US" sz="3200" b="1" dirty="0">
                <a:solidFill>
                  <a:srgbClr val="FF0000"/>
                </a:solidFill>
              </a:rPr>
              <a:t>-</a:t>
            </a:r>
          </a:p>
        </p:txBody>
      </p:sp>
      <p:sp>
        <p:nvSpPr>
          <p:cNvPr id="28" name="TextBox 27"/>
          <p:cNvSpPr txBox="1"/>
          <p:nvPr/>
        </p:nvSpPr>
        <p:spPr>
          <a:xfrm>
            <a:off x="7924800" y="4038600"/>
            <a:ext cx="320922" cy="584775"/>
          </a:xfrm>
          <a:prstGeom prst="rect">
            <a:avLst/>
          </a:prstGeom>
          <a:noFill/>
        </p:spPr>
        <p:txBody>
          <a:bodyPr wrap="none" rtlCol="0">
            <a:spAutoFit/>
          </a:bodyPr>
          <a:lstStyle/>
          <a:p>
            <a:r>
              <a:rPr lang="en-US" sz="3200" b="1" dirty="0">
                <a:solidFill>
                  <a:srgbClr val="FF0000"/>
                </a:solidFill>
              </a:rPr>
              <a:t>-</a:t>
            </a:r>
          </a:p>
        </p:txBody>
      </p:sp>
      <p:sp>
        <p:nvSpPr>
          <p:cNvPr id="29" name="TextBox 28"/>
          <p:cNvSpPr txBox="1"/>
          <p:nvPr/>
        </p:nvSpPr>
        <p:spPr>
          <a:xfrm>
            <a:off x="7908678" y="4343400"/>
            <a:ext cx="320922" cy="584775"/>
          </a:xfrm>
          <a:prstGeom prst="rect">
            <a:avLst/>
          </a:prstGeom>
          <a:noFill/>
        </p:spPr>
        <p:txBody>
          <a:bodyPr wrap="none" rtlCol="0">
            <a:spAutoFit/>
          </a:bodyPr>
          <a:lstStyle/>
          <a:p>
            <a:r>
              <a:rPr lang="en-US" sz="3200" b="1" dirty="0">
                <a:solidFill>
                  <a:srgbClr val="FF0000"/>
                </a:solidFill>
              </a:rPr>
              <a:t>-</a:t>
            </a:r>
          </a:p>
        </p:txBody>
      </p:sp>
      <p:cxnSp>
        <p:nvCxnSpPr>
          <p:cNvPr id="30" name="Straight Connector 29"/>
          <p:cNvCxnSpPr/>
          <p:nvPr/>
        </p:nvCxnSpPr>
        <p:spPr>
          <a:xfrm rot="5400000">
            <a:off x="6219715" y="2047072"/>
            <a:ext cx="3054774" cy="1930603"/>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8342383">
            <a:off x="8297019" y="1406763"/>
            <a:ext cx="1050288" cy="369332"/>
          </a:xfrm>
          <a:prstGeom prst="rect">
            <a:avLst/>
          </a:prstGeom>
          <a:noFill/>
        </p:spPr>
        <p:txBody>
          <a:bodyPr wrap="none" rtlCol="0">
            <a:spAutoFit/>
          </a:bodyPr>
          <a:lstStyle/>
          <a:p>
            <a:r>
              <a:rPr lang="en-US" dirty="0" err="1">
                <a:latin typeface="Arial" pitchFamily="34" charset="0"/>
                <a:cs typeface="Arial" pitchFamily="34" charset="0"/>
              </a:rPr>
              <a:t>w</a:t>
            </a:r>
            <a:r>
              <a:rPr lang="en-US" dirty="0" err="1">
                <a:latin typeface="Arial" pitchFamily="34" charset="0"/>
                <a:cs typeface="Arial" pitchFamily="34" charset="0"/>
                <a:sym typeface="Symbol"/>
              </a:rPr>
              <a:t></a:t>
            </a:r>
            <a:r>
              <a:rPr lang="en-US" dirty="0" err="1">
                <a:latin typeface="Arial" pitchFamily="34" charset="0"/>
                <a:cs typeface="Arial" pitchFamily="34" charset="0"/>
              </a:rPr>
              <a:t>x+b</a:t>
            </a:r>
            <a:r>
              <a:rPr lang="en-US" dirty="0">
                <a:latin typeface="Arial" pitchFamily="34" charset="0"/>
                <a:cs typeface="Arial" pitchFamily="34" charset="0"/>
              </a:rPr>
              <a:t>=0</a:t>
            </a:r>
          </a:p>
        </p:txBody>
      </p:sp>
      <mc:AlternateContent xmlns:mc="http://schemas.openxmlformats.org/markup-compatibility/2006" xmlns:a14="http://schemas.microsoft.com/office/drawing/2010/main">
        <mc:Choice Requires="a14">
          <p:sp>
            <p:nvSpPr>
              <p:cNvPr id="23" name="TextBox 22"/>
              <p:cNvSpPr txBox="1"/>
              <p:nvPr/>
            </p:nvSpPr>
            <p:spPr>
              <a:xfrm>
                <a:off x="5024201" y="4877520"/>
                <a:ext cx="4196726" cy="1015663"/>
              </a:xfrm>
              <a:prstGeom prst="rect">
                <a:avLst/>
              </a:prstGeom>
              <a:noFill/>
            </p:spPr>
            <p:txBody>
              <a:bodyPr wrap="none" rtlCol="0">
                <a:spAutoFit/>
              </a:bodyPr>
              <a:lstStyle/>
              <a:p>
                <a:r>
                  <a:rPr lang="en-US" sz="2000" b="1" dirty="0">
                    <a:solidFill>
                      <a:srgbClr val="008000"/>
                    </a:solidFill>
                    <a:latin typeface="Arial" pitchFamily="34" charset="0"/>
                    <a:cs typeface="Arial" pitchFamily="34" charset="0"/>
                  </a:rPr>
                  <a:t>For each data point:</a:t>
                </a:r>
              </a:p>
              <a:p>
                <a:r>
                  <a:rPr lang="en-US" sz="2000" dirty="0">
                    <a:solidFill>
                      <a:srgbClr val="008000"/>
                    </a:solidFill>
                    <a:latin typeface="Arial" pitchFamily="34" charset="0"/>
                    <a:cs typeface="Arial" pitchFamily="34" charset="0"/>
                  </a:rPr>
                  <a:t>If margin </a:t>
                </a:r>
                <a:r>
                  <a:rPr lang="en-US" sz="2000" dirty="0">
                    <a:solidFill>
                      <a:srgbClr val="008000"/>
                    </a:solidFill>
                    <a:latin typeface="Arial" pitchFamily="34" charset="0"/>
                    <a:cs typeface="Arial" pitchFamily="34" charset="0"/>
                    <a:sym typeface="Symbol"/>
                  </a:rPr>
                  <a:t> </a:t>
                </a:r>
                <a:r>
                  <a:rPr lang="en-US" sz="2000" dirty="0">
                    <a:solidFill>
                      <a:srgbClr val="008000"/>
                    </a:solidFill>
                    <a:latin typeface="Arial" pitchFamily="34" charset="0"/>
                    <a:cs typeface="Arial" pitchFamily="34" charset="0"/>
                  </a:rPr>
                  <a:t>1</a:t>
                </a:r>
                <a14:m>
                  <m:oMath xmlns:m="http://schemas.openxmlformats.org/officeDocument/2006/math">
                    <m:r>
                      <a:rPr lang="en-US" sz="2000" i="1" dirty="0" smtClean="0">
                        <a:solidFill>
                          <a:srgbClr val="008000"/>
                        </a:solidFill>
                        <a:latin typeface="Cambria Math" panose="02040503050406030204" pitchFamily="18" charset="0"/>
                        <a:cs typeface="Arial" pitchFamily="34" charset="0"/>
                      </a:rPr>
                      <m:t>×</m:t>
                    </m:r>
                    <m:r>
                      <a:rPr lang="en-US" sz="2000" b="0" i="1" dirty="0" smtClean="0">
                        <a:solidFill>
                          <a:srgbClr val="008000"/>
                        </a:solidFill>
                        <a:latin typeface="Cambria Math" panose="02040503050406030204" pitchFamily="18" charset="0"/>
                        <a:cs typeface="Arial" pitchFamily="34" charset="0"/>
                      </a:rPr>
                      <m:t>𝛾</m:t>
                    </m:r>
                  </m:oMath>
                </a14:m>
                <a:r>
                  <a:rPr lang="en-US" sz="2000" dirty="0">
                    <a:solidFill>
                      <a:srgbClr val="008000"/>
                    </a:solidFill>
                    <a:latin typeface="Arial" pitchFamily="34" charset="0"/>
                    <a:cs typeface="Arial" pitchFamily="34" charset="0"/>
                  </a:rPr>
                  <a:t> , don’t care</a:t>
                </a:r>
              </a:p>
              <a:p>
                <a:r>
                  <a:rPr lang="en-US" sz="2000" dirty="0">
                    <a:solidFill>
                      <a:srgbClr val="008000"/>
                    </a:solidFill>
                    <a:latin typeface="Arial" pitchFamily="34" charset="0"/>
                    <a:cs typeface="Arial" pitchFamily="34" charset="0"/>
                  </a:rPr>
                  <a:t>If margin &lt; 1</a:t>
                </a:r>
                <a:r>
                  <a:rPr lang="en-US" sz="2000" dirty="0">
                    <a:solidFill>
                      <a:srgbClr val="008000"/>
                    </a:solidFill>
                    <a:cs typeface="Arial" pitchFamily="34" charset="0"/>
                  </a:rPr>
                  <a:t> </a:t>
                </a:r>
                <a14:m>
                  <m:oMath xmlns:m="http://schemas.openxmlformats.org/officeDocument/2006/math">
                    <m:r>
                      <a:rPr lang="en-US" sz="2000" i="1" dirty="0">
                        <a:solidFill>
                          <a:srgbClr val="008000"/>
                        </a:solidFill>
                        <a:latin typeface="Cambria Math" panose="02040503050406030204" pitchFamily="18" charset="0"/>
                        <a:cs typeface="Arial" pitchFamily="34" charset="0"/>
                      </a:rPr>
                      <m:t>×</m:t>
                    </m:r>
                    <m:r>
                      <a:rPr lang="en-US" sz="2000" i="1" dirty="0">
                        <a:solidFill>
                          <a:srgbClr val="008000"/>
                        </a:solidFill>
                        <a:latin typeface="Cambria Math" panose="02040503050406030204" pitchFamily="18" charset="0"/>
                        <a:cs typeface="Arial" pitchFamily="34" charset="0"/>
                      </a:rPr>
                      <m:t>𝛾</m:t>
                    </m:r>
                  </m:oMath>
                </a14:m>
                <a:r>
                  <a:rPr lang="en-US" sz="2000" dirty="0">
                    <a:solidFill>
                      <a:srgbClr val="008000"/>
                    </a:solidFill>
                    <a:latin typeface="Arial" pitchFamily="34" charset="0"/>
                    <a:cs typeface="Arial" pitchFamily="34" charset="0"/>
                  </a:rPr>
                  <a:t>, pay linear penalty</a:t>
                </a:r>
              </a:p>
            </p:txBody>
          </p:sp>
        </mc:Choice>
        <mc:Fallback xmlns="">
          <p:sp>
            <p:nvSpPr>
              <p:cNvPr id="23" name="TextBox 22"/>
              <p:cNvSpPr txBox="1">
                <a:spLocks noRot="1" noChangeAspect="1" noMove="1" noResize="1" noEditPoints="1" noAdjustHandles="1" noChangeArrowheads="1" noChangeShapeType="1" noTextEdit="1"/>
              </p:cNvSpPr>
              <p:nvPr/>
            </p:nvSpPr>
            <p:spPr>
              <a:xfrm>
                <a:off x="5024201" y="4877520"/>
                <a:ext cx="4196726" cy="1015663"/>
              </a:xfrm>
              <a:prstGeom prst="rect">
                <a:avLst/>
              </a:prstGeom>
              <a:blipFill>
                <a:blip r:embed="rId3"/>
                <a:stretch>
                  <a:fillRect l="-1451" t="-2395" r="-581" b="-8982"/>
                </a:stretch>
              </a:blipFill>
            </p:spPr>
            <p:txBody>
              <a:bodyPr/>
              <a:lstStyle/>
              <a:p>
                <a:r>
                  <a:rPr lang="en-US">
                    <a:noFill/>
                  </a:rPr>
                  <a:t> </a:t>
                </a:r>
              </a:p>
            </p:txBody>
          </p:sp>
        </mc:Fallback>
      </mc:AlternateContent>
      <p:cxnSp>
        <p:nvCxnSpPr>
          <p:cNvPr id="27" name="Straight Connector 26"/>
          <p:cNvCxnSpPr/>
          <p:nvPr/>
        </p:nvCxnSpPr>
        <p:spPr>
          <a:xfrm rot="5400000">
            <a:off x="5853479" y="2147521"/>
            <a:ext cx="2558560" cy="161631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62601" y="2694771"/>
            <a:ext cx="2558560" cy="161631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82000" y="3657600"/>
            <a:ext cx="401072" cy="584775"/>
          </a:xfrm>
          <a:prstGeom prst="rect">
            <a:avLst/>
          </a:prstGeom>
          <a:noFill/>
        </p:spPr>
        <p:txBody>
          <a:bodyPr wrap="none" rtlCol="0">
            <a:spAutoFit/>
          </a:bodyPr>
          <a:lstStyle/>
          <a:p>
            <a:r>
              <a:rPr lang="en-US" sz="3200" b="1" dirty="0">
                <a:solidFill>
                  <a:srgbClr val="0000FF"/>
                </a:solidFill>
              </a:rPr>
              <a:t>+</a:t>
            </a:r>
          </a:p>
        </p:txBody>
      </p:sp>
      <p:cxnSp>
        <p:nvCxnSpPr>
          <p:cNvPr id="35" name="Straight Arrow Connector 34"/>
          <p:cNvCxnSpPr>
            <a:stCxn id="17" idx="2"/>
          </p:cNvCxnSpPr>
          <p:nvPr/>
        </p:nvCxnSpPr>
        <p:spPr>
          <a:xfrm rot="16200000" flipH="1">
            <a:off x="7380121" y="2790442"/>
            <a:ext cx="904037" cy="141915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696200" y="3124200"/>
            <a:ext cx="356188" cy="400110"/>
          </a:xfrm>
          <a:prstGeom prst="rect">
            <a:avLst/>
          </a:prstGeom>
        </p:spPr>
        <p:txBody>
          <a:bodyPr wrap="none">
            <a:spAutoFit/>
          </a:bodyPr>
          <a:lstStyle/>
          <a:p>
            <a:r>
              <a:rPr lang="en-US" sz="2000" b="1" dirty="0">
                <a:sym typeface="Symbol"/>
              </a:rPr>
              <a:t></a:t>
            </a:r>
            <a:r>
              <a:rPr lang="en-US" sz="2000" b="1" baseline="-25000" dirty="0">
                <a:sym typeface="Symbol"/>
              </a:rPr>
              <a:t>j</a:t>
            </a:r>
            <a:endParaRPr lang="en-US" sz="2000" baseline="-25000" dirty="0"/>
          </a:p>
        </p:txBody>
      </p:sp>
      <p:sp>
        <p:nvSpPr>
          <p:cNvPr id="33" name="TextBox 32"/>
          <p:cNvSpPr txBox="1"/>
          <p:nvPr/>
        </p:nvSpPr>
        <p:spPr>
          <a:xfrm>
            <a:off x="7469310" y="2182240"/>
            <a:ext cx="320922" cy="584775"/>
          </a:xfrm>
          <a:prstGeom prst="rect">
            <a:avLst/>
          </a:prstGeom>
          <a:noFill/>
        </p:spPr>
        <p:txBody>
          <a:bodyPr wrap="none" rtlCol="0">
            <a:spAutoFit/>
          </a:bodyPr>
          <a:lstStyle/>
          <a:p>
            <a:r>
              <a:rPr lang="en-US" sz="3200" b="1" dirty="0">
                <a:solidFill>
                  <a:srgbClr val="FF0000"/>
                </a:solidFill>
              </a:rPr>
              <a:t>-</a:t>
            </a:r>
          </a:p>
        </p:txBody>
      </p:sp>
      <p:cxnSp>
        <p:nvCxnSpPr>
          <p:cNvPr id="36" name="Straight Arrow Connector 35"/>
          <p:cNvCxnSpPr/>
          <p:nvPr/>
        </p:nvCxnSpPr>
        <p:spPr>
          <a:xfrm rot="10800000">
            <a:off x="7696201" y="2514600"/>
            <a:ext cx="762001" cy="46961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077200" y="2419290"/>
            <a:ext cx="354584" cy="400110"/>
          </a:xfrm>
          <a:prstGeom prst="rect">
            <a:avLst/>
          </a:prstGeom>
        </p:spPr>
        <p:txBody>
          <a:bodyPr wrap="none">
            <a:spAutoFit/>
          </a:bodyPr>
          <a:lstStyle/>
          <a:p>
            <a:r>
              <a:rPr lang="en-US" sz="2000" b="1" dirty="0">
                <a:sym typeface="Symbol"/>
              </a:rPr>
              <a:t></a:t>
            </a:r>
            <a:r>
              <a:rPr lang="en-US" sz="2000" b="1" baseline="-25000" dirty="0" err="1">
                <a:sym typeface="Symbol"/>
              </a:rPr>
              <a:t>i</a:t>
            </a:r>
            <a:endParaRPr lang="en-US" sz="2000" b="1" baseline="30000" dirty="0"/>
          </a:p>
        </p:txBody>
      </p:sp>
      <p:pic>
        <p:nvPicPr>
          <p:cNvPr id="4" name="Picture 3"/>
          <p:cNvPicPr>
            <a:picLocks noChangeAspect="1"/>
          </p:cNvPicPr>
          <p:nvPr/>
        </p:nvPicPr>
        <p:blipFill>
          <a:blip r:embed="rId4"/>
          <a:stretch>
            <a:fillRect/>
          </a:stretch>
        </p:blipFill>
        <p:spPr>
          <a:xfrm>
            <a:off x="999068" y="1880175"/>
            <a:ext cx="3987800" cy="1600200"/>
          </a:xfrm>
          <a:prstGeom prst="rect">
            <a:avLst/>
          </a:prstGeom>
        </p:spPr>
      </p:pic>
      <p:sp>
        <p:nvSpPr>
          <p:cNvPr id="5" name="Slide Number Placeholder 4">
            <a:extLst>
              <a:ext uri="{FF2B5EF4-FFF2-40B4-BE49-F238E27FC236}">
                <a16:creationId xmlns:a16="http://schemas.microsoft.com/office/drawing/2014/main" id="{F5E7CF6F-B228-B949-A31F-64A6B4387FA3}"/>
              </a:ext>
            </a:extLst>
          </p:cNvPr>
          <p:cNvSpPr>
            <a:spLocks noGrp="1"/>
          </p:cNvSpPr>
          <p:nvPr>
            <p:ph type="sldNum" sz="quarter" idx="12"/>
          </p:nvPr>
        </p:nvSpPr>
        <p:spPr/>
        <p:txBody>
          <a:bodyPr/>
          <a:lstStyle/>
          <a:p>
            <a:fld id="{19B12225-5612-419B-A8D5-4B8EEE4C217E}" type="slidenum">
              <a:rPr lang="en-US" smtClean="0"/>
              <a:pPr/>
              <a:t>108</a:t>
            </a:fld>
            <a:endParaRPr lang="en-US"/>
          </a:p>
        </p:txBody>
      </p:sp>
    </p:spTree>
    <p:extLst>
      <p:ext uri="{BB962C8B-B14F-4D97-AF65-F5344CB8AC3E}">
        <p14:creationId xmlns:p14="http://schemas.microsoft.com/office/powerpoint/2010/main" val="392330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Slack Penalty </a:t>
                </a:r>
                <a14:m>
                  <m:oMath xmlns:m="http://schemas.openxmlformats.org/officeDocument/2006/math">
                    <m:r>
                      <a:rPr lang="en-US" b="1" i="1" smtClean="0">
                        <a:latin typeface="Cambria Math"/>
                        <a:ea typeface="Cambria Math"/>
                      </a:rPr>
                      <m:t>𝑪</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457200" y="2590800"/>
            <a:ext cx="8229600" cy="3962401"/>
          </a:xfrm>
        </p:spPr>
        <p:txBody>
          <a:bodyPr/>
          <a:lstStyle/>
          <a:p>
            <a:r>
              <a:rPr lang="en-US" b="1" dirty="0">
                <a:solidFill>
                  <a:srgbClr val="008000"/>
                </a:solidFill>
              </a:rPr>
              <a:t>What is the role of slack penalty C:</a:t>
            </a:r>
          </a:p>
          <a:p>
            <a:pPr lvl="1"/>
            <a:r>
              <a:rPr lang="en-US" b="1" dirty="0">
                <a:solidFill>
                  <a:srgbClr val="D60093"/>
                </a:solidFill>
              </a:rPr>
              <a:t>C=</a:t>
            </a:r>
            <a:r>
              <a:rPr lang="en-US" b="1" dirty="0">
                <a:solidFill>
                  <a:srgbClr val="D60093"/>
                </a:solidFill>
                <a:sym typeface="Symbol"/>
              </a:rPr>
              <a:t>:</a:t>
            </a:r>
            <a:r>
              <a:rPr lang="en-US" dirty="0">
                <a:solidFill>
                  <a:srgbClr val="D60093"/>
                </a:solidFill>
                <a:sym typeface="Symbol"/>
              </a:rPr>
              <a:t> </a:t>
            </a:r>
            <a:r>
              <a:rPr lang="en-US" dirty="0">
                <a:sym typeface="Symbol"/>
              </a:rPr>
              <a:t>Only want to </a:t>
            </a:r>
            <a:r>
              <a:rPr lang="en-US" b="1" dirty="0">
                <a:sym typeface="Symbol"/>
              </a:rPr>
              <a:t>w, b</a:t>
            </a:r>
            <a:r>
              <a:rPr lang="en-US" dirty="0">
                <a:sym typeface="Symbol"/>
              </a:rPr>
              <a:t> </a:t>
            </a:r>
            <a:br>
              <a:rPr lang="en-US" dirty="0">
                <a:sym typeface="Symbol"/>
              </a:rPr>
            </a:br>
            <a:r>
              <a:rPr lang="en-US" dirty="0">
                <a:sym typeface="Symbol"/>
              </a:rPr>
              <a:t>that separate the data</a:t>
            </a:r>
            <a:endParaRPr lang="en-US" dirty="0">
              <a:solidFill>
                <a:schemeClr val="accent2"/>
              </a:solidFill>
            </a:endParaRPr>
          </a:p>
          <a:p>
            <a:pPr lvl="1"/>
            <a:r>
              <a:rPr lang="en-US" b="1" dirty="0">
                <a:solidFill>
                  <a:srgbClr val="D60093"/>
                </a:solidFill>
              </a:rPr>
              <a:t>C=0:</a:t>
            </a:r>
            <a:r>
              <a:rPr lang="en-US" dirty="0">
                <a:solidFill>
                  <a:srgbClr val="D60093"/>
                </a:solidFill>
              </a:rPr>
              <a:t> </a:t>
            </a:r>
            <a:r>
              <a:rPr lang="en-US" dirty="0"/>
              <a:t>Can set</a:t>
            </a:r>
            <a:r>
              <a:rPr lang="en-US" dirty="0">
                <a:solidFill>
                  <a:schemeClr val="accent2"/>
                </a:solidFill>
              </a:rPr>
              <a:t> </a:t>
            </a:r>
            <a:r>
              <a:rPr lang="en-US" b="1" dirty="0">
                <a:sym typeface="Symbol"/>
              </a:rPr>
              <a:t></a:t>
            </a:r>
            <a:r>
              <a:rPr lang="en-US" b="1" baseline="-25000" dirty="0" err="1">
                <a:sym typeface="Symbol"/>
              </a:rPr>
              <a:t>i</a:t>
            </a:r>
            <a:r>
              <a:rPr lang="en-US" baseline="-25000" dirty="0">
                <a:sym typeface="Symbol"/>
              </a:rPr>
              <a:t> </a:t>
            </a:r>
            <a:r>
              <a:rPr lang="en-US" dirty="0">
                <a:sym typeface="Symbol"/>
              </a:rPr>
              <a:t>to anything, </a:t>
            </a:r>
            <a:br>
              <a:rPr lang="en-US" dirty="0">
                <a:sym typeface="Symbol"/>
              </a:rPr>
            </a:br>
            <a:r>
              <a:rPr lang="en-US" dirty="0">
                <a:sym typeface="Symbol"/>
              </a:rPr>
              <a:t>then </a:t>
            </a:r>
            <a:r>
              <a:rPr lang="en-US" b="1" dirty="0">
                <a:sym typeface="Symbol"/>
              </a:rPr>
              <a:t>w=0</a:t>
            </a:r>
            <a:r>
              <a:rPr lang="en-US" dirty="0">
                <a:sym typeface="Symbol"/>
              </a:rPr>
              <a:t> (basically </a:t>
            </a:r>
            <a:br>
              <a:rPr lang="en-US" dirty="0">
                <a:sym typeface="Symbol"/>
              </a:rPr>
            </a:br>
            <a:r>
              <a:rPr lang="en-US" dirty="0">
                <a:sym typeface="Symbol"/>
              </a:rPr>
              <a:t>ignores the data)</a:t>
            </a:r>
            <a:endParaRPr lang="en-US" dirty="0">
              <a:solidFill>
                <a:schemeClr val="accent2"/>
              </a:solidFill>
            </a:endParaRPr>
          </a:p>
          <a:p>
            <a:endParaRPr lang="en-US" dirty="0"/>
          </a:p>
        </p:txBody>
      </p:sp>
      <p:sp>
        <p:nvSpPr>
          <p:cNvPr id="8" name="TextBox 7"/>
          <p:cNvSpPr txBox="1"/>
          <p:nvPr/>
        </p:nvSpPr>
        <p:spPr>
          <a:xfrm>
            <a:off x="6239072" y="3511948"/>
            <a:ext cx="401072" cy="584775"/>
          </a:xfrm>
          <a:prstGeom prst="rect">
            <a:avLst/>
          </a:prstGeom>
          <a:noFill/>
        </p:spPr>
        <p:txBody>
          <a:bodyPr wrap="none" rtlCol="0">
            <a:spAutoFit/>
          </a:bodyPr>
          <a:lstStyle/>
          <a:p>
            <a:r>
              <a:rPr lang="en-US" sz="3200" b="1" dirty="0">
                <a:solidFill>
                  <a:srgbClr val="0000FF"/>
                </a:solidFill>
              </a:rPr>
              <a:t>+</a:t>
            </a:r>
          </a:p>
        </p:txBody>
      </p:sp>
      <p:sp>
        <p:nvSpPr>
          <p:cNvPr id="9" name="TextBox 8"/>
          <p:cNvSpPr txBox="1"/>
          <p:nvPr/>
        </p:nvSpPr>
        <p:spPr>
          <a:xfrm>
            <a:off x="6776422" y="3308173"/>
            <a:ext cx="401072" cy="584775"/>
          </a:xfrm>
          <a:prstGeom prst="rect">
            <a:avLst/>
          </a:prstGeom>
          <a:noFill/>
        </p:spPr>
        <p:txBody>
          <a:bodyPr wrap="none" rtlCol="0">
            <a:spAutoFit/>
          </a:bodyPr>
          <a:lstStyle/>
          <a:p>
            <a:r>
              <a:rPr lang="en-US" sz="3200" b="1" dirty="0">
                <a:solidFill>
                  <a:srgbClr val="0000FF"/>
                </a:solidFill>
              </a:rPr>
              <a:t>+</a:t>
            </a:r>
          </a:p>
        </p:txBody>
      </p:sp>
      <p:sp>
        <p:nvSpPr>
          <p:cNvPr id="10" name="TextBox 9"/>
          <p:cNvSpPr txBox="1"/>
          <p:nvPr/>
        </p:nvSpPr>
        <p:spPr>
          <a:xfrm>
            <a:off x="6315272" y="2292748"/>
            <a:ext cx="401072" cy="584775"/>
          </a:xfrm>
          <a:prstGeom prst="rect">
            <a:avLst/>
          </a:prstGeom>
          <a:noFill/>
        </p:spPr>
        <p:txBody>
          <a:bodyPr wrap="none" rtlCol="0">
            <a:spAutoFit/>
          </a:bodyPr>
          <a:lstStyle/>
          <a:p>
            <a:r>
              <a:rPr lang="en-US" sz="3200" b="1" dirty="0">
                <a:solidFill>
                  <a:srgbClr val="0000FF"/>
                </a:solidFill>
              </a:rPr>
              <a:t>+</a:t>
            </a:r>
          </a:p>
        </p:txBody>
      </p:sp>
      <p:sp>
        <p:nvSpPr>
          <p:cNvPr id="11" name="TextBox 10"/>
          <p:cNvSpPr txBox="1"/>
          <p:nvPr/>
        </p:nvSpPr>
        <p:spPr>
          <a:xfrm>
            <a:off x="6086672" y="2902348"/>
            <a:ext cx="401072" cy="584775"/>
          </a:xfrm>
          <a:prstGeom prst="rect">
            <a:avLst/>
          </a:prstGeom>
          <a:noFill/>
        </p:spPr>
        <p:txBody>
          <a:bodyPr wrap="none" rtlCol="0">
            <a:spAutoFit/>
          </a:bodyPr>
          <a:lstStyle/>
          <a:p>
            <a:r>
              <a:rPr lang="en-US" sz="3200" b="1" dirty="0">
                <a:solidFill>
                  <a:srgbClr val="0000FF"/>
                </a:solidFill>
              </a:rPr>
              <a:t>+</a:t>
            </a:r>
          </a:p>
        </p:txBody>
      </p:sp>
      <p:sp>
        <p:nvSpPr>
          <p:cNvPr id="12" name="TextBox 11"/>
          <p:cNvSpPr txBox="1"/>
          <p:nvPr/>
        </p:nvSpPr>
        <p:spPr>
          <a:xfrm>
            <a:off x="7077272" y="2140348"/>
            <a:ext cx="401072" cy="584775"/>
          </a:xfrm>
          <a:prstGeom prst="rect">
            <a:avLst/>
          </a:prstGeom>
          <a:noFill/>
        </p:spPr>
        <p:txBody>
          <a:bodyPr wrap="none" rtlCol="0">
            <a:spAutoFit/>
          </a:bodyPr>
          <a:lstStyle/>
          <a:p>
            <a:r>
              <a:rPr lang="en-US" sz="3200" b="1" dirty="0">
                <a:solidFill>
                  <a:srgbClr val="0000FF"/>
                </a:solidFill>
              </a:rPr>
              <a:t>+</a:t>
            </a:r>
          </a:p>
        </p:txBody>
      </p:sp>
      <p:sp>
        <p:nvSpPr>
          <p:cNvPr id="13" name="TextBox 12"/>
          <p:cNvSpPr txBox="1"/>
          <p:nvPr/>
        </p:nvSpPr>
        <p:spPr>
          <a:xfrm>
            <a:off x="6178994" y="4273948"/>
            <a:ext cx="401072" cy="584775"/>
          </a:xfrm>
          <a:prstGeom prst="rect">
            <a:avLst/>
          </a:prstGeom>
          <a:noFill/>
        </p:spPr>
        <p:txBody>
          <a:bodyPr wrap="none" rtlCol="0">
            <a:spAutoFit/>
          </a:bodyPr>
          <a:lstStyle/>
          <a:p>
            <a:r>
              <a:rPr lang="en-US" sz="3200" b="1" dirty="0">
                <a:solidFill>
                  <a:srgbClr val="0000FF"/>
                </a:solidFill>
              </a:rPr>
              <a:t>+</a:t>
            </a:r>
          </a:p>
        </p:txBody>
      </p:sp>
      <p:sp>
        <p:nvSpPr>
          <p:cNvPr id="14" name="TextBox 13"/>
          <p:cNvSpPr txBox="1"/>
          <p:nvPr/>
        </p:nvSpPr>
        <p:spPr>
          <a:xfrm>
            <a:off x="5709622" y="3892948"/>
            <a:ext cx="401072" cy="584775"/>
          </a:xfrm>
          <a:prstGeom prst="rect">
            <a:avLst/>
          </a:prstGeom>
          <a:noFill/>
        </p:spPr>
        <p:txBody>
          <a:bodyPr wrap="none" rtlCol="0">
            <a:spAutoFit/>
          </a:bodyPr>
          <a:lstStyle/>
          <a:p>
            <a:r>
              <a:rPr lang="en-US" sz="3200" b="1" dirty="0">
                <a:solidFill>
                  <a:srgbClr val="0000FF"/>
                </a:solidFill>
              </a:rPr>
              <a:t>+</a:t>
            </a:r>
          </a:p>
        </p:txBody>
      </p:sp>
      <p:sp>
        <p:nvSpPr>
          <p:cNvPr id="15" name="TextBox 14"/>
          <p:cNvSpPr txBox="1"/>
          <p:nvPr/>
        </p:nvSpPr>
        <p:spPr>
          <a:xfrm>
            <a:off x="8017567" y="3841573"/>
            <a:ext cx="320922" cy="584775"/>
          </a:xfrm>
          <a:prstGeom prst="rect">
            <a:avLst/>
          </a:prstGeom>
          <a:noFill/>
        </p:spPr>
        <p:txBody>
          <a:bodyPr wrap="none" rtlCol="0">
            <a:spAutoFit/>
          </a:bodyPr>
          <a:lstStyle/>
          <a:p>
            <a:r>
              <a:rPr lang="en-US" sz="3200" b="1" dirty="0">
                <a:solidFill>
                  <a:srgbClr val="FF0000"/>
                </a:solidFill>
              </a:rPr>
              <a:t>-</a:t>
            </a:r>
          </a:p>
        </p:txBody>
      </p:sp>
      <p:sp>
        <p:nvSpPr>
          <p:cNvPr id="16" name="TextBox 15"/>
          <p:cNvSpPr txBox="1"/>
          <p:nvPr/>
        </p:nvSpPr>
        <p:spPr>
          <a:xfrm>
            <a:off x="8432750" y="4070173"/>
            <a:ext cx="320922" cy="584775"/>
          </a:xfrm>
          <a:prstGeom prst="rect">
            <a:avLst/>
          </a:prstGeom>
          <a:noFill/>
        </p:spPr>
        <p:txBody>
          <a:bodyPr wrap="none" rtlCol="0">
            <a:spAutoFit/>
          </a:bodyPr>
          <a:lstStyle/>
          <a:p>
            <a:r>
              <a:rPr lang="en-US" sz="3200" b="1" dirty="0">
                <a:solidFill>
                  <a:srgbClr val="FF0000"/>
                </a:solidFill>
              </a:rPr>
              <a:t>-</a:t>
            </a:r>
          </a:p>
        </p:txBody>
      </p:sp>
      <p:sp>
        <p:nvSpPr>
          <p:cNvPr id="17" name="TextBox 16"/>
          <p:cNvSpPr txBox="1"/>
          <p:nvPr/>
        </p:nvSpPr>
        <p:spPr>
          <a:xfrm>
            <a:off x="8464994" y="4883548"/>
            <a:ext cx="320922" cy="584775"/>
          </a:xfrm>
          <a:prstGeom prst="rect">
            <a:avLst/>
          </a:prstGeom>
          <a:noFill/>
        </p:spPr>
        <p:txBody>
          <a:bodyPr wrap="none" rtlCol="0">
            <a:spAutoFit/>
          </a:bodyPr>
          <a:lstStyle/>
          <a:p>
            <a:r>
              <a:rPr lang="en-US" sz="3200" b="1" dirty="0">
                <a:solidFill>
                  <a:srgbClr val="FF0000"/>
                </a:solidFill>
              </a:rPr>
              <a:t>-</a:t>
            </a:r>
          </a:p>
        </p:txBody>
      </p:sp>
      <p:sp>
        <p:nvSpPr>
          <p:cNvPr id="18" name="TextBox 17"/>
          <p:cNvSpPr txBox="1"/>
          <p:nvPr/>
        </p:nvSpPr>
        <p:spPr>
          <a:xfrm>
            <a:off x="7779194" y="4883548"/>
            <a:ext cx="320922" cy="584775"/>
          </a:xfrm>
          <a:prstGeom prst="rect">
            <a:avLst/>
          </a:prstGeom>
          <a:noFill/>
        </p:spPr>
        <p:txBody>
          <a:bodyPr wrap="none" rtlCol="0">
            <a:spAutoFit/>
          </a:bodyPr>
          <a:lstStyle/>
          <a:p>
            <a:r>
              <a:rPr lang="en-US" sz="3200" b="1" dirty="0">
                <a:solidFill>
                  <a:srgbClr val="FF0000"/>
                </a:solidFill>
              </a:rPr>
              <a:t>-</a:t>
            </a:r>
          </a:p>
        </p:txBody>
      </p:sp>
      <p:sp>
        <p:nvSpPr>
          <p:cNvPr id="19" name="TextBox 18"/>
          <p:cNvSpPr txBox="1"/>
          <p:nvPr/>
        </p:nvSpPr>
        <p:spPr>
          <a:xfrm>
            <a:off x="7763072" y="5188348"/>
            <a:ext cx="320922" cy="584775"/>
          </a:xfrm>
          <a:prstGeom prst="rect">
            <a:avLst/>
          </a:prstGeom>
          <a:noFill/>
        </p:spPr>
        <p:txBody>
          <a:bodyPr wrap="none" rtlCol="0">
            <a:spAutoFit/>
          </a:bodyPr>
          <a:lstStyle/>
          <a:p>
            <a:r>
              <a:rPr lang="en-US" sz="3200" b="1" dirty="0">
                <a:solidFill>
                  <a:srgbClr val="FF0000"/>
                </a:solidFill>
              </a:rPr>
              <a:t>-</a:t>
            </a:r>
          </a:p>
        </p:txBody>
      </p:sp>
      <p:cxnSp>
        <p:nvCxnSpPr>
          <p:cNvPr id="20" name="Straight Connector 19"/>
          <p:cNvCxnSpPr/>
          <p:nvPr/>
        </p:nvCxnSpPr>
        <p:spPr>
          <a:xfrm rot="5400000">
            <a:off x="5877522" y="3076686"/>
            <a:ext cx="3054774" cy="193060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546644" y="4298773"/>
            <a:ext cx="401072" cy="584775"/>
          </a:xfrm>
          <a:prstGeom prst="rect">
            <a:avLst/>
          </a:prstGeom>
          <a:noFill/>
        </p:spPr>
        <p:txBody>
          <a:bodyPr wrap="none" rtlCol="0">
            <a:spAutoFit/>
          </a:bodyPr>
          <a:lstStyle/>
          <a:p>
            <a:r>
              <a:rPr lang="en-US" sz="3200" b="1" dirty="0">
                <a:solidFill>
                  <a:srgbClr val="0000FF"/>
                </a:solidFill>
              </a:rPr>
              <a:t>+</a:t>
            </a:r>
          </a:p>
        </p:txBody>
      </p:sp>
      <p:sp>
        <p:nvSpPr>
          <p:cNvPr id="27" name="TextBox 26"/>
          <p:cNvSpPr txBox="1"/>
          <p:nvPr/>
        </p:nvSpPr>
        <p:spPr>
          <a:xfrm>
            <a:off x="8017567" y="4477723"/>
            <a:ext cx="320922" cy="584775"/>
          </a:xfrm>
          <a:prstGeom prst="rect">
            <a:avLst/>
          </a:prstGeom>
          <a:noFill/>
        </p:spPr>
        <p:txBody>
          <a:bodyPr wrap="none" rtlCol="0">
            <a:spAutoFit/>
          </a:bodyPr>
          <a:lstStyle/>
          <a:p>
            <a:r>
              <a:rPr lang="en-US" sz="3200" b="1" dirty="0">
                <a:solidFill>
                  <a:srgbClr val="FF0000"/>
                </a:solidFill>
              </a:rPr>
              <a:t>-</a:t>
            </a:r>
          </a:p>
        </p:txBody>
      </p:sp>
      <p:cxnSp>
        <p:nvCxnSpPr>
          <p:cNvPr id="30" name="Straight Connector 29"/>
          <p:cNvCxnSpPr/>
          <p:nvPr/>
        </p:nvCxnSpPr>
        <p:spPr>
          <a:xfrm flipH="1">
            <a:off x="7601496" y="3194735"/>
            <a:ext cx="651020" cy="265458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083994" y="3672655"/>
            <a:ext cx="723275"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big </a:t>
            </a:r>
            <a:r>
              <a:rPr lang="en-US" b="1" dirty="0">
                <a:solidFill>
                  <a:srgbClr val="008000"/>
                </a:solidFill>
                <a:latin typeface="Arial" pitchFamily="34" charset="0"/>
                <a:cs typeface="Arial" pitchFamily="34" charset="0"/>
              </a:rPr>
              <a:t>C</a:t>
            </a:r>
          </a:p>
        </p:txBody>
      </p:sp>
      <p:sp>
        <p:nvSpPr>
          <p:cNvPr id="36" name="TextBox 35"/>
          <p:cNvSpPr txBox="1"/>
          <p:nvPr/>
        </p:nvSpPr>
        <p:spPr>
          <a:xfrm>
            <a:off x="7933442" y="2154992"/>
            <a:ext cx="1082348" cy="369332"/>
          </a:xfrm>
          <a:prstGeom prst="rect">
            <a:avLst/>
          </a:prstGeom>
          <a:noFill/>
        </p:spPr>
        <p:txBody>
          <a:bodyPr wrap="none" rtlCol="0">
            <a:spAutoFit/>
          </a:bodyPr>
          <a:lstStyle/>
          <a:p>
            <a:r>
              <a:rPr lang="en-US" dirty="0">
                <a:solidFill>
                  <a:srgbClr val="0000FF"/>
                </a:solidFill>
                <a:latin typeface="Arial" pitchFamily="34" charset="0"/>
                <a:cs typeface="Arial" pitchFamily="34" charset="0"/>
              </a:rPr>
              <a:t>“good” </a:t>
            </a:r>
            <a:r>
              <a:rPr lang="en-US" b="1" dirty="0">
                <a:solidFill>
                  <a:srgbClr val="0000FF"/>
                </a:solidFill>
                <a:latin typeface="Arial" pitchFamily="34" charset="0"/>
                <a:cs typeface="Arial" pitchFamily="34" charset="0"/>
              </a:rPr>
              <a:t>C</a:t>
            </a:r>
          </a:p>
        </p:txBody>
      </p:sp>
      <p:sp>
        <p:nvSpPr>
          <p:cNvPr id="47" name="TextBox 46"/>
          <p:cNvSpPr txBox="1"/>
          <p:nvPr/>
        </p:nvSpPr>
        <p:spPr>
          <a:xfrm>
            <a:off x="6959562" y="1923416"/>
            <a:ext cx="954107" cy="369332"/>
          </a:xfrm>
          <a:prstGeom prst="rect">
            <a:avLst/>
          </a:prstGeom>
          <a:noFill/>
        </p:spPr>
        <p:txBody>
          <a:bodyPr wrap="none" rtlCol="0">
            <a:spAutoFit/>
          </a:bodyPr>
          <a:lstStyle/>
          <a:p>
            <a:r>
              <a:rPr lang="en-US" dirty="0">
                <a:solidFill>
                  <a:srgbClr val="D60093"/>
                </a:solidFill>
                <a:latin typeface="Arial" pitchFamily="34" charset="0"/>
                <a:cs typeface="Arial" pitchFamily="34" charset="0"/>
              </a:rPr>
              <a:t>small </a:t>
            </a:r>
            <a:r>
              <a:rPr lang="en-US" b="1" dirty="0">
                <a:solidFill>
                  <a:srgbClr val="D60093"/>
                </a:solidFill>
                <a:latin typeface="Arial" pitchFamily="34" charset="0"/>
                <a:cs typeface="Arial" pitchFamily="34" charset="0"/>
              </a:rPr>
              <a:t>C</a:t>
            </a:r>
          </a:p>
        </p:txBody>
      </p:sp>
      <p:grpSp>
        <p:nvGrpSpPr>
          <p:cNvPr id="49" name="Group 48"/>
          <p:cNvGrpSpPr/>
          <p:nvPr/>
        </p:nvGrpSpPr>
        <p:grpSpPr>
          <a:xfrm>
            <a:off x="4747316" y="5187842"/>
            <a:ext cx="1071696" cy="597932"/>
            <a:chOff x="-202660" y="4038600"/>
            <a:chExt cx="1071696" cy="597932"/>
          </a:xfrm>
        </p:grpSpPr>
        <p:cxnSp>
          <p:nvCxnSpPr>
            <p:cNvPr id="50" name="Straight Connector 49"/>
            <p:cNvCxnSpPr/>
            <p:nvPr/>
          </p:nvCxnSpPr>
          <p:spPr>
            <a:xfrm>
              <a:off x="564236" y="4038600"/>
              <a:ext cx="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259436" y="4305300"/>
              <a:ext cx="609600" cy="0"/>
            </a:xfrm>
            <a:prstGeom prst="line">
              <a:avLst/>
            </a:prstGeom>
            <a:ln w="28575"/>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202660" y="4267200"/>
              <a:ext cx="659155" cy="369332"/>
            </a:xfrm>
            <a:prstGeom prst="rect">
              <a:avLst/>
            </a:prstGeom>
            <a:noFill/>
          </p:spPr>
          <p:txBody>
            <a:bodyPr wrap="none" rtlCol="0">
              <a:spAutoFit/>
            </a:bodyPr>
            <a:lstStyle/>
            <a:p>
              <a:r>
                <a:rPr lang="en-US" dirty="0">
                  <a:latin typeface="Arial" pitchFamily="34" charset="0"/>
                  <a:cs typeface="Arial" pitchFamily="34" charset="0"/>
                </a:rPr>
                <a:t>(0,0)</a:t>
              </a:r>
            </a:p>
          </p:txBody>
        </p:sp>
      </p:grpSp>
      <p:cxnSp>
        <p:nvCxnSpPr>
          <p:cNvPr id="37" name="Straight Connector 36"/>
          <p:cNvCxnSpPr/>
          <p:nvPr/>
        </p:nvCxnSpPr>
        <p:spPr>
          <a:xfrm flipH="1">
            <a:off x="5280718" y="2292748"/>
            <a:ext cx="2133598" cy="3556575"/>
          </a:xfrm>
          <a:prstGeom prst="line">
            <a:avLst/>
          </a:prstGeom>
          <a:ln w="57150">
            <a:solidFill>
              <a:srgbClr val="D60093"/>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82906" y="1377628"/>
            <a:ext cx="6299200" cy="1257300"/>
          </a:xfrm>
          <a:prstGeom prst="rect">
            <a:avLst/>
          </a:prstGeom>
        </p:spPr>
      </p:pic>
      <p:sp>
        <p:nvSpPr>
          <p:cNvPr id="5" name="Slide Number Placeholder 4">
            <a:extLst>
              <a:ext uri="{FF2B5EF4-FFF2-40B4-BE49-F238E27FC236}">
                <a16:creationId xmlns:a16="http://schemas.microsoft.com/office/drawing/2014/main" id="{F261DF44-E8E8-4C43-91B4-913E33223C7C}"/>
              </a:ext>
            </a:extLst>
          </p:cNvPr>
          <p:cNvSpPr>
            <a:spLocks noGrp="1"/>
          </p:cNvSpPr>
          <p:nvPr>
            <p:ph type="sldNum" sz="quarter" idx="12"/>
          </p:nvPr>
        </p:nvSpPr>
        <p:spPr/>
        <p:txBody>
          <a:bodyPr/>
          <a:lstStyle/>
          <a:p>
            <a:fld id="{19B12225-5612-419B-A8D5-4B8EEE4C217E}" type="slidenum">
              <a:rPr lang="en-US" smtClean="0"/>
              <a:pPr/>
              <a:t>109</a:t>
            </a:fld>
            <a:endParaRPr lang="en-US"/>
          </a:p>
        </p:txBody>
      </p:sp>
    </p:spTree>
    <p:extLst>
      <p:ext uri="{BB962C8B-B14F-4D97-AF65-F5344CB8AC3E}">
        <p14:creationId xmlns:p14="http://schemas.microsoft.com/office/powerpoint/2010/main" val="43701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7030A0"/>
                </a:solidFill>
              </a:rPr>
              <a:t>Data Opportunities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600" dirty="0"/>
              <a:t>Volume of data</a:t>
            </a:r>
          </a:p>
          <a:p>
            <a:pPr>
              <a:buFont typeface="Arial" panose="020B0604020202020204" pitchFamily="34" charset="0"/>
              <a:buChar char="•"/>
            </a:pPr>
            <a:r>
              <a:rPr lang="en-US" sz="3600" dirty="0"/>
              <a:t>Variety of data</a:t>
            </a:r>
          </a:p>
          <a:p>
            <a:pPr>
              <a:buFont typeface="Arial" panose="020B0604020202020204" pitchFamily="34" charset="0"/>
              <a:buChar char="•"/>
            </a:pPr>
            <a:r>
              <a:rPr lang="en-US" sz="3600" dirty="0"/>
              <a:t>Powerful computers</a:t>
            </a:r>
          </a:p>
          <a:p>
            <a:pPr>
              <a:buFont typeface="Arial" panose="020B0604020202020204" pitchFamily="34" charset="0"/>
              <a:buChar char="•"/>
            </a:pPr>
            <a:r>
              <a:rPr lang="en-US" sz="3600" dirty="0"/>
              <a:t>Better algorithms</a:t>
            </a:r>
          </a:p>
        </p:txBody>
      </p:sp>
      <p:sp>
        <p:nvSpPr>
          <p:cNvPr id="4" name="Slide Number Placeholder 3">
            <a:extLst>
              <a:ext uri="{FF2B5EF4-FFF2-40B4-BE49-F238E27FC236}">
                <a16:creationId xmlns:a16="http://schemas.microsoft.com/office/drawing/2014/main" id="{D19DC176-C933-BC41-9328-0CE0E7655C3F}"/>
              </a:ext>
            </a:extLst>
          </p:cNvPr>
          <p:cNvSpPr>
            <a:spLocks noGrp="1"/>
          </p:cNvSpPr>
          <p:nvPr>
            <p:ph type="sldNum" sz="quarter" idx="12"/>
          </p:nvPr>
        </p:nvSpPr>
        <p:spPr/>
        <p:txBody>
          <a:bodyPr/>
          <a:lstStyle/>
          <a:p>
            <a:fld id="{19B12225-5612-419B-A8D5-4B8EEE4C217E}" type="slidenum">
              <a:rPr lang="en-US" smtClean="0"/>
              <a:pPr/>
              <a:t>11</a:t>
            </a:fld>
            <a:endParaRPr lang="en-US"/>
          </a:p>
        </p:txBody>
      </p:sp>
    </p:spTree>
    <p:extLst>
      <p:ext uri="{BB962C8B-B14F-4D97-AF65-F5344CB8AC3E}">
        <p14:creationId xmlns:p14="http://schemas.microsoft.com/office/powerpoint/2010/main" val="1822568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a:xfrm>
            <a:off x="403860" y="981103"/>
            <a:ext cx="8229600" cy="3352800"/>
          </a:xfrm>
        </p:spPr>
        <p:txBody>
          <a:bodyPr/>
          <a:lstStyle/>
          <a:p>
            <a:r>
              <a:rPr lang="en-US" b="1" dirty="0">
                <a:solidFill>
                  <a:srgbClr val="D60093"/>
                </a:solidFill>
              </a:rPr>
              <a:t>SVM in the “natural” form</a:t>
            </a:r>
          </a:p>
          <a:p>
            <a:endParaRPr lang="en-US" dirty="0">
              <a:solidFill>
                <a:schemeClr val="accent2"/>
              </a:solidFill>
            </a:endParaRPr>
          </a:p>
          <a:p>
            <a:endParaRPr lang="en-US" dirty="0">
              <a:solidFill>
                <a:schemeClr val="accent2"/>
              </a:solidFill>
            </a:endParaRPr>
          </a:p>
          <a:p>
            <a:endParaRPr lang="en-US" dirty="0">
              <a:solidFill>
                <a:schemeClr val="accent2"/>
              </a:solidFill>
            </a:endParaRPr>
          </a:p>
          <a:p>
            <a:pPr lvl="8"/>
            <a:endParaRPr lang="en-US" dirty="0">
              <a:solidFill>
                <a:schemeClr val="accent2"/>
              </a:solidFill>
            </a:endParaRPr>
          </a:p>
          <a:p>
            <a:r>
              <a:rPr lang="en-US" b="1" dirty="0">
                <a:solidFill>
                  <a:srgbClr val="0000FF"/>
                </a:solidFill>
              </a:rPr>
              <a:t>SVM uses “Hinge Loss”:</a:t>
            </a:r>
          </a:p>
          <a:p>
            <a:pPr lvl="8"/>
            <a:endParaRPr lang="en-US" dirty="0"/>
          </a:p>
          <a:p>
            <a:pPr lvl="8"/>
            <a:endParaRPr lang="en-US" dirty="0"/>
          </a:p>
          <a:p>
            <a:pPr lvl="3">
              <a:buNone/>
            </a:pPr>
            <a:endParaRPr lang="en-US" dirty="0"/>
          </a:p>
        </p:txBody>
      </p:sp>
      <p:grpSp>
        <p:nvGrpSpPr>
          <p:cNvPr id="7" name="Group 6"/>
          <p:cNvGrpSpPr/>
          <p:nvPr/>
        </p:nvGrpSpPr>
        <p:grpSpPr>
          <a:xfrm>
            <a:off x="2490344" y="2124102"/>
            <a:ext cx="961516" cy="526196"/>
            <a:chOff x="2391284" y="2565738"/>
            <a:chExt cx="961516" cy="526196"/>
          </a:xfrm>
        </p:grpSpPr>
        <p:sp>
          <p:nvSpPr>
            <p:cNvPr id="9" name="Right Brace 8"/>
            <p:cNvSpPr/>
            <p:nvPr/>
          </p:nvSpPr>
          <p:spPr>
            <a:xfrm rot="5400000">
              <a:off x="2795842" y="2161180"/>
              <a:ext cx="152400" cy="961516"/>
            </a:xfrm>
            <a:prstGeom prst="rightBrace">
              <a:avLst>
                <a:gd name="adj1" fmla="val 60184"/>
                <a:gd name="adj2" fmla="val 50000"/>
              </a:avLst>
            </a:prstGeom>
            <a:ln w="28575">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8000"/>
                </a:solidFill>
                <a:latin typeface="Arial" pitchFamily="34" charset="0"/>
                <a:cs typeface="Arial" pitchFamily="34" charset="0"/>
              </a:endParaRPr>
            </a:p>
          </p:txBody>
        </p:sp>
        <p:sp>
          <p:nvSpPr>
            <p:cNvPr id="10" name="TextBox 9"/>
            <p:cNvSpPr txBox="1"/>
            <p:nvPr/>
          </p:nvSpPr>
          <p:spPr>
            <a:xfrm>
              <a:off x="2431012" y="2722602"/>
              <a:ext cx="889987"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Margin</a:t>
              </a:r>
            </a:p>
          </p:txBody>
        </p:sp>
      </p:grpSp>
      <p:sp>
        <p:nvSpPr>
          <p:cNvPr id="11" name="Right Brace 10"/>
          <p:cNvSpPr/>
          <p:nvPr/>
        </p:nvSpPr>
        <p:spPr>
          <a:xfrm rot="5400000">
            <a:off x="6781800" y="220618"/>
            <a:ext cx="304800" cy="4267200"/>
          </a:xfrm>
          <a:prstGeom prst="rightBrace">
            <a:avLst>
              <a:gd name="adj1" fmla="val 73148"/>
              <a:gd name="adj2" fmla="val 47128"/>
            </a:avLst>
          </a:prstGeom>
          <a:ln w="28575">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8000"/>
              </a:solidFill>
              <a:latin typeface="Arial" pitchFamily="34" charset="0"/>
              <a:cs typeface="Arial" pitchFamily="34" charset="0"/>
            </a:endParaRPr>
          </a:p>
        </p:txBody>
      </p:sp>
      <p:sp>
        <p:nvSpPr>
          <p:cNvPr id="12" name="TextBox 11"/>
          <p:cNvSpPr txBox="1"/>
          <p:nvPr/>
        </p:nvSpPr>
        <p:spPr>
          <a:xfrm>
            <a:off x="4343321" y="2516770"/>
            <a:ext cx="4899739"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Empirical </a:t>
            </a:r>
            <a:r>
              <a:rPr lang="en-US" b="1" dirty="0">
                <a:solidFill>
                  <a:srgbClr val="008000"/>
                </a:solidFill>
                <a:latin typeface="Arial" pitchFamily="34" charset="0"/>
                <a:cs typeface="Arial" pitchFamily="34" charset="0"/>
              </a:rPr>
              <a:t>loss</a:t>
            </a:r>
            <a:r>
              <a:rPr lang="en-US" dirty="0">
                <a:solidFill>
                  <a:srgbClr val="008000"/>
                </a:solidFill>
                <a:latin typeface="Arial" pitchFamily="34" charset="0"/>
                <a:cs typeface="Arial" pitchFamily="34" charset="0"/>
              </a:rPr>
              <a:t> </a:t>
            </a:r>
            <a:r>
              <a:rPr lang="en-US" b="1" dirty="0">
                <a:solidFill>
                  <a:srgbClr val="008000"/>
                </a:solidFill>
                <a:latin typeface="Arial" pitchFamily="34" charset="0"/>
                <a:cs typeface="Arial" pitchFamily="34" charset="0"/>
              </a:rPr>
              <a:t>L </a:t>
            </a:r>
            <a:r>
              <a:rPr lang="en-US" dirty="0">
                <a:solidFill>
                  <a:srgbClr val="008000"/>
                </a:solidFill>
                <a:latin typeface="Arial" pitchFamily="34" charset="0"/>
                <a:cs typeface="Arial" pitchFamily="34" charset="0"/>
              </a:rPr>
              <a:t>(how well we fit training data)</a:t>
            </a:r>
          </a:p>
        </p:txBody>
      </p:sp>
      <p:sp>
        <p:nvSpPr>
          <p:cNvPr id="13" name="TextBox 12"/>
          <p:cNvSpPr txBox="1"/>
          <p:nvPr/>
        </p:nvSpPr>
        <p:spPr>
          <a:xfrm>
            <a:off x="2772870" y="2576965"/>
            <a:ext cx="1659430" cy="646331"/>
          </a:xfrm>
          <a:prstGeom prst="rect">
            <a:avLst/>
          </a:prstGeom>
          <a:noFill/>
        </p:spPr>
        <p:txBody>
          <a:bodyPr wrap="none" rtlCol="0">
            <a:spAutoFit/>
          </a:bodyPr>
          <a:lstStyle/>
          <a:p>
            <a:pPr algn="ctr"/>
            <a:r>
              <a:rPr lang="en-US" dirty="0">
                <a:solidFill>
                  <a:srgbClr val="008000"/>
                </a:solidFill>
                <a:latin typeface="Arial" pitchFamily="34" charset="0"/>
                <a:cs typeface="Arial" pitchFamily="34" charset="0"/>
              </a:rPr>
              <a:t>Regularization</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parameter</a:t>
            </a:r>
          </a:p>
        </p:txBody>
      </p:sp>
      <p:cxnSp>
        <p:nvCxnSpPr>
          <p:cNvPr id="15" name="Straight Arrow Connector 14"/>
          <p:cNvCxnSpPr/>
          <p:nvPr/>
        </p:nvCxnSpPr>
        <p:spPr>
          <a:xfrm rot="5400000" flipH="1" flipV="1">
            <a:off x="3614990" y="2225986"/>
            <a:ext cx="533400" cy="76200"/>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grpSp>
        <p:nvGrpSpPr>
          <p:cNvPr id="14" name="Group 13"/>
          <p:cNvGrpSpPr/>
          <p:nvPr/>
        </p:nvGrpSpPr>
        <p:grpSpPr>
          <a:xfrm>
            <a:off x="907757" y="3727166"/>
            <a:ext cx="4495800" cy="2291678"/>
            <a:chOff x="990600" y="4337722"/>
            <a:chExt cx="4495800" cy="2291678"/>
          </a:xfrm>
        </p:grpSpPr>
        <p:cxnSp>
          <p:nvCxnSpPr>
            <p:cNvPr id="17" name="Straight Connector 16"/>
            <p:cNvCxnSpPr/>
            <p:nvPr/>
          </p:nvCxnSpPr>
          <p:spPr>
            <a:xfrm rot="10800000">
              <a:off x="990600" y="6256348"/>
              <a:ext cx="44958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2286000" y="5505502"/>
              <a:ext cx="1676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2857500" y="5980236"/>
              <a:ext cx="53340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2423532" y="6260068"/>
              <a:ext cx="1776448" cy="369332"/>
            </a:xfrm>
            <a:prstGeom prst="rect">
              <a:avLst/>
            </a:prstGeom>
            <a:noFill/>
          </p:spPr>
          <p:txBody>
            <a:bodyPr wrap="none" rtlCol="0">
              <a:spAutoFit/>
            </a:bodyPr>
            <a:lstStyle/>
            <a:p>
              <a:r>
                <a:rPr lang="en-US" dirty="0"/>
                <a:t>-1        0       1      2  </a:t>
              </a:r>
            </a:p>
          </p:txBody>
        </p:sp>
        <p:cxnSp>
          <p:nvCxnSpPr>
            <p:cNvPr id="26" name="Straight Connector 25"/>
            <p:cNvCxnSpPr/>
            <p:nvPr/>
          </p:nvCxnSpPr>
          <p:spPr>
            <a:xfrm>
              <a:off x="3124200" y="6256348"/>
              <a:ext cx="21116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1447800" y="5712583"/>
              <a:ext cx="1676400" cy="0"/>
            </a:xfrm>
            <a:prstGeom prst="line">
              <a:avLst/>
            </a:prstGeom>
            <a:ln w="38100"/>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295400" y="5341948"/>
              <a:ext cx="979755"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0/1 loss</a:t>
              </a:r>
            </a:p>
          </p:txBody>
        </p:sp>
        <p:sp>
          <p:nvSpPr>
            <p:cNvPr id="27" name="TextBox 26"/>
            <p:cNvSpPr txBox="1"/>
            <p:nvPr/>
          </p:nvSpPr>
          <p:spPr>
            <a:xfrm rot="16200000">
              <a:off x="2844637" y="4617286"/>
              <a:ext cx="928459" cy="369332"/>
            </a:xfrm>
            <a:prstGeom prst="rect">
              <a:avLst/>
            </a:prstGeom>
            <a:noFill/>
          </p:spPr>
          <p:txBody>
            <a:bodyPr wrap="none" rtlCol="0">
              <a:spAutoFit/>
            </a:bodyPr>
            <a:lstStyle/>
            <a:p>
              <a:r>
                <a:rPr lang="en-US" dirty="0">
                  <a:latin typeface="Arial" pitchFamily="34" charset="0"/>
                  <a:cs typeface="Arial" pitchFamily="34" charset="0"/>
                </a:rPr>
                <a:t>penalty</a:t>
              </a:r>
            </a:p>
          </p:txBody>
        </p:sp>
      </p:grpSp>
      <p:grpSp>
        <p:nvGrpSpPr>
          <p:cNvPr id="16" name="Group 15"/>
          <p:cNvGrpSpPr/>
          <p:nvPr/>
        </p:nvGrpSpPr>
        <p:grpSpPr>
          <a:xfrm>
            <a:off x="1974557" y="3816992"/>
            <a:ext cx="5073199" cy="2195502"/>
            <a:chOff x="2057400" y="4427548"/>
            <a:chExt cx="5073199" cy="2195502"/>
          </a:xfrm>
        </p:grpSpPr>
        <p:graphicFrame>
          <p:nvGraphicFramePr>
            <p:cNvPr id="25" name="Object 24"/>
            <p:cNvGraphicFramePr>
              <a:graphicFrameLocks noChangeAspect="1"/>
            </p:cNvGraphicFramePr>
            <p:nvPr/>
          </p:nvGraphicFramePr>
          <p:xfrm>
            <a:off x="4432300" y="6316663"/>
            <a:ext cx="1449388" cy="306387"/>
          </p:xfrm>
          <a:graphic>
            <a:graphicData uri="http://schemas.openxmlformats.org/presentationml/2006/ole">
              <mc:AlternateContent xmlns:mc="http://schemas.openxmlformats.org/markup-compatibility/2006">
                <mc:Choice xmlns:v="urn:schemas-microsoft-com:vml" Requires="v">
                  <p:oleObj spid="_x0000_s61510" name="Equation" r:id="rId3" imgW="1079280" imgH="228600" progId="Equation.3">
                    <p:embed/>
                  </p:oleObj>
                </mc:Choice>
                <mc:Fallback>
                  <p:oleObj name="Equation" r:id="rId3" imgW="1079280" imgH="228600" progId="Equation.3">
                    <p:embed/>
                    <p:pic>
                      <p:nvPicPr>
                        <p:cNvPr id="25" name="Object 24"/>
                        <p:cNvPicPr>
                          <a:picLocks noChangeAspect="1" noChangeArrowheads="1"/>
                        </p:cNvPicPr>
                        <p:nvPr/>
                      </p:nvPicPr>
                      <p:blipFill>
                        <a:blip r:embed="rId4"/>
                        <a:srcRect/>
                        <a:stretch>
                          <a:fillRect/>
                        </a:stretch>
                      </p:blipFill>
                      <p:spPr bwMode="auto">
                        <a:xfrm>
                          <a:off x="4432300" y="6316663"/>
                          <a:ext cx="1449388"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1" name="Straight Connector 30"/>
            <p:cNvCxnSpPr/>
            <p:nvPr/>
          </p:nvCxnSpPr>
          <p:spPr>
            <a:xfrm>
              <a:off x="3566770" y="6256348"/>
              <a:ext cx="2111655"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16200000" flipV="1">
              <a:off x="1905000" y="4579948"/>
              <a:ext cx="1828800" cy="15240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4419600" y="5875348"/>
              <a:ext cx="2710999"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Hinge loss: max{0, 1-z}</a:t>
              </a:r>
            </a:p>
          </p:txBody>
        </p:sp>
      </p:grpSp>
      <p:pic>
        <p:nvPicPr>
          <p:cNvPr id="4" name="Picture 3"/>
          <p:cNvPicPr>
            <a:picLocks noChangeAspect="1"/>
          </p:cNvPicPr>
          <p:nvPr/>
        </p:nvPicPr>
        <p:blipFill>
          <a:blip r:embed="rId5"/>
          <a:stretch>
            <a:fillRect/>
          </a:stretch>
        </p:blipFill>
        <p:spPr>
          <a:xfrm>
            <a:off x="670560" y="1308271"/>
            <a:ext cx="8267700" cy="1103002"/>
          </a:xfrm>
          <a:prstGeom prst="rect">
            <a:avLst/>
          </a:prstGeom>
        </p:spPr>
      </p:pic>
      <p:pic>
        <p:nvPicPr>
          <p:cNvPr id="8" name="Picture 7"/>
          <p:cNvPicPr>
            <a:picLocks noChangeAspect="1"/>
          </p:cNvPicPr>
          <p:nvPr/>
        </p:nvPicPr>
        <p:blipFill>
          <a:blip r:embed="rId6"/>
          <a:stretch>
            <a:fillRect/>
          </a:stretch>
        </p:blipFill>
        <p:spPr>
          <a:xfrm>
            <a:off x="4191000" y="3527140"/>
            <a:ext cx="3606800" cy="1371600"/>
          </a:xfrm>
          <a:prstGeom prst="rect">
            <a:avLst/>
          </a:prstGeom>
        </p:spPr>
      </p:pic>
      <p:sp>
        <p:nvSpPr>
          <p:cNvPr id="5" name="Slide Number Placeholder 4">
            <a:extLst>
              <a:ext uri="{FF2B5EF4-FFF2-40B4-BE49-F238E27FC236}">
                <a16:creationId xmlns:a16="http://schemas.microsoft.com/office/drawing/2014/main" id="{5D646A94-C60E-AC47-8CE6-88183270126E}"/>
              </a:ext>
            </a:extLst>
          </p:cNvPr>
          <p:cNvSpPr>
            <a:spLocks noGrp="1"/>
          </p:cNvSpPr>
          <p:nvPr>
            <p:ph type="sldNum" sz="quarter" idx="12"/>
          </p:nvPr>
        </p:nvSpPr>
        <p:spPr/>
        <p:txBody>
          <a:bodyPr/>
          <a:lstStyle/>
          <a:p>
            <a:fld id="{19B12225-5612-419B-A8D5-4B8EEE4C217E}" type="slidenum">
              <a:rPr lang="en-US" smtClean="0"/>
              <a:pPr/>
              <a:t>110</a:t>
            </a:fld>
            <a:endParaRPr lang="en-US"/>
          </a:p>
        </p:txBody>
      </p:sp>
    </p:spTree>
    <p:extLst>
      <p:ext uri="{BB962C8B-B14F-4D97-AF65-F5344CB8AC3E}">
        <p14:creationId xmlns:p14="http://schemas.microsoft.com/office/powerpoint/2010/main" val="35775873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20904"/>
            <a:ext cx="8077200" cy="1673352"/>
          </a:xfrm>
        </p:spPr>
        <p:txBody>
          <a:bodyPr/>
          <a:lstStyle/>
          <a:p>
            <a:r>
              <a:rPr lang="en-US" sz="4400" dirty="0"/>
              <a:t>Support Vector Machines:</a:t>
            </a:r>
            <a:br>
              <a:rPr lang="en-US" sz="4400" dirty="0"/>
            </a:br>
            <a:r>
              <a:rPr lang="en-US" sz="4400" dirty="0"/>
              <a:t>How to compute the margin?</a:t>
            </a:r>
            <a:endParaRPr lang="en-US" dirty="0"/>
          </a:p>
        </p:txBody>
      </p:sp>
    </p:spTree>
    <p:extLst>
      <p:ext uri="{BB962C8B-B14F-4D97-AF65-F5344CB8AC3E}">
        <p14:creationId xmlns:p14="http://schemas.microsoft.com/office/powerpoint/2010/main" val="1966304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derivative curve"/>
          <p:cNvPicPr>
            <a:picLocks noChangeAspect="1" noChangeArrowheads="1"/>
          </p:cNvPicPr>
          <p:nvPr/>
        </p:nvPicPr>
        <p:blipFill>
          <a:blip r:embed="rId3" cstate="print"/>
          <a:srcRect/>
          <a:stretch>
            <a:fillRect/>
          </a:stretch>
        </p:blipFill>
        <p:spPr bwMode="auto">
          <a:xfrm>
            <a:off x="6593625" y="3880802"/>
            <a:ext cx="2218905" cy="2205038"/>
          </a:xfrm>
          <a:prstGeom prst="rect">
            <a:avLst/>
          </a:prstGeom>
          <a:noFill/>
        </p:spPr>
      </p:pic>
      <p:sp>
        <p:nvSpPr>
          <p:cNvPr id="2" name="Title 1"/>
          <p:cNvSpPr>
            <a:spLocks noGrp="1"/>
          </p:cNvSpPr>
          <p:nvPr>
            <p:ph type="title"/>
          </p:nvPr>
        </p:nvSpPr>
        <p:spPr/>
        <p:txBody>
          <a:bodyPr/>
          <a:lstStyle/>
          <a:p>
            <a:r>
              <a:rPr lang="en-US" dirty="0"/>
              <a:t>SVM: How to estimate </a:t>
            </a:r>
            <a:r>
              <a:rPr lang="en-US" i="1" dirty="0"/>
              <a:t>w</a:t>
            </a:r>
            <a:r>
              <a:rPr lang="en-US" dirty="0"/>
              <a: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410200"/>
              </a:xfrm>
            </p:spPr>
            <p:txBody>
              <a:bodyPr>
                <a:normAutofit/>
              </a:bodyPr>
              <a:lstStyle/>
              <a:p>
                <a:r>
                  <a:rPr lang="en-US" b="1" dirty="0">
                    <a:solidFill>
                      <a:srgbClr val="0000FF"/>
                    </a:solidFill>
                  </a:rPr>
                  <a:t>Want to estimate w, b!</a:t>
                </a:r>
              </a:p>
              <a:p>
                <a:r>
                  <a:rPr lang="en-US" b="1" dirty="0">
                    <a:solidFill>
                      <a:srgbClr val="D60093"/>
                    </a:solidFill>
                  </a:rPr>
                  <a:t>Alternative approach:</a:t>
                </a:r>
              </a:p>
              <a:p>
                <a:pPr lvl="1"/>
                <a:r>
                  <a:rPr lang="en-US" b="1" dirty="0">
                    <a:solidFill>
                      <a:srgbClr val="008000"/>
                    </a:solidFill>
                  </a:rPr>
                  <a:t>Want to minimize</a:t>
                </a:r>
                <a:r>
                  <a:rPr lang="en-US" b="1" dirty="0">
                    <a:solidFill>
                      <a:schemeClr val="accent3"/>
                    </a:solidFill>
                  </a:rPr>
                  <a:t> </a:t>
                </a:r>
                <a:r>
                  <a:rPr lang="en-US" b="1" i="1" dirty="0"/>
                  <a:t>f(</a:t>
                </a:r>
                <a:r>
                  <a:rPr lang="en-US" b="1" i="1" dirty="0" err="1"/>
                  <a:t>w,b</a:t>
                </a:r>
                <a:r>
                  <a:rPr lang="en-US" b="1" i="1" dirty="0"/>
                  <a:t>)</a:t>
                </a:r>
                <a:r>
                  <a:rPr lang="en-US" i="1" dirty="0"/>
                  <a:t>:</a:t>
                </a:r>
                <a:endParaRPr lang="en-US" dirty="0">
                  <a:solidFill>
                    <a:schemeClr val="accent3"/>
                  </a:solidFill>
                </a:endParaRPr>
              </a:p>
              <a:p>
                <a:pPr lvl="1"/>
                <a:endParaRPr lang="en-US" dirty="0"/>
              </a:p>
              <a:p>
                <a:pPr lvl="1"/>
                <a:endParaRPr lang="en-US" dirty="0"/>
              </a:p>
              <a:p>
                <a:pPr lvl="1"/>
                <a:endParaRPr lang="en-US" b="1" dirty="0">
                  <a:solidFill>
                    <a:srgbClr val="008000"/>
                  </a:solidFill>
                </a:endParaRPr>
              </a:p>
              <a:p>
                <a:r>
                  <a:rPr lang="en-US" b="1" dirty="0"/>
                  <a:t>Side note:</a:t>
                </a:r>
              </a:p>
              <a:p>
                <a:pPr lvl="1"/>
                <a:r>
                  <a:rPr lang="en-US" b="1" dirty="0">
                    <a:solidFill>
                      <a:srgbClr val="008000"/>
                    </a:solidFill>
                  </a:rPr>
                  <a:t>How to minimize convex functions </a:t>
                </a:r>
                <a14:m>
                  <m:oMath xmlns:m="http://schemas.openxmlformats.org/officeDocument/2006/math">
                    <m:r>
                      <a:rPr lang="en-US" b="1" i="1" dirty="0" smtClean="0">
                        <a:solidFill>
                          <a:srgbClr val="008000"/>
                        </a:solidFill>
                        <a:latin typeface="Cambria Math"/>
                      </a:rPr>
                      <m:t>𝒈</m:t>
                    </m:r>
                    <m:r>
                      <a:rPr lang="en-US" b="1" i="1" dirty="0" smtClean="0">
                        <a:solidFill>
                          <a:srgbClr val="008000"/>
                        </a:solidFill>
                        <a:latin typeface="Cambria Math"/>
                      </a:rPr>
                      <m:t>(</m:t>
                    </m:r>
                    <m:r>
                      <a:rPr lang="en-US" b="1" i="1" dirty="0" smtClean="0">
                        <a:solidFill>
                          <a:srgbClr val="008000"/>
                        </a:solidFill>
                        <a:latin typeface="Cambria Math"/>
                      </a:rPr>
                      <m:t>𝒛</m:t>
                    </m:r>
                    <m:r>
                      <a:rPr lang="en-US" b="1" i="1" dirty="0" smtClean="0">
                        <a:solidFill>
                          <a:srgbClr val="008000"/>
                        </a:solidFill>
                        <a:latin typeface="Cambria Math"/>
                      </a:rPr>
                      <m:t>)</m:t>
                    </m:r>
                  </m:oMath>
                </a14:m>
                <a:r>
                  <a:rPr lang="en-US" b="1" dirty="0">
                    <a:solidFill>
                      <a:srgbClr val="008000"/>
                    </a:solidFill>
                  </a:rPr>
                  <a:t>?</a:t>
                </a:r>
              </a:p>
              <a:p>
                <a:pPr lvl="1"/>
                <a:r>
                  <a:rPr lang="en-US" dirty="0"/>
                  <a:t>Use gradient descent: </a:t>
                </a:r>
                <a:r>
                  <a:rPr lang="en-US" b="1" dirty="0" err="1"/>
                  <a:t>min</a:t>
                </a:r>
                <a:r>
                  <a:rPr lang="en-US" b="1" baseline="-25000" dirty="0" err="1"/>
                  <a:t>z</a:t>
                </a:r>
                <a:r>
                  <a:rPr lang="en-US" b="1" dirty="0"/>
                  <a:t> g(z)</a:t>
                </a:r>
              </a:p>
              <a:p>
                <a:pPr lvl="1"/>
                <a:r>
                  <a:rPr lang="en-US" dirty="0"/>
                  <a:t>Iterate: </a:t>
                </a:r>
                <a:r>
                  <a:rPr lang="en-US" b="1" dirty="0"/>
                  <a:t>z</a:t>
                </a:r>
                <a:r>
                  <a:rPr lang="en-US" b="1" baseline="-25000" dirty="0"/>
                  <a:t>t+1</a:t>
                </a:r>
                <a:r>
                  <a:rPr lang="en-US" b="1" dirty="0"/>
                  <a:t> </a:t>
                </a:r>
                <a:r>
                  <a:rPr lang="en-US" b="1" dirty="0">
                    <a:sym typeface="Symbol"/>
                  </a:rPr>
                  <a:t></a:t>
                </a:r>
                <a:r>
                  <a:rPr lang="en-US" b="1" dirty="0"/>
                  <a:t> </a:t>
                </a:r>
                <a:r>
                  <a:rPr lang="en-US" b="1" dirty="0" err="1"/>
                  <a:t>z</a:t>
                </a:r>
                <a:r>
                  <a:rPr lang="en-US" b="1" baseline="-25000" dirty="0" err="1"/>
                  <a:t>t</a:t>
                </a:r>
                <a:r>
                  <a:rPr lang="en-US" b="1" dirty="0"/>
                  <a:t> – </a:t>
                </a:r>
                <a:r>
                  <a:rPr lang="en-US" b="1" dirty="0">
                    <a:sym typeface="Symbol"/>
                  </a:rPr>
                  <a:t> </a:t>
                </a:r>
                <a:r>
                  <a:rPr lang="en-US" b="1" dirty="0"/>
                  <a:t>g(</a:t>
                </a:r>
                <a:r>
                  <a:rPr lang="en-US" b="1" dirty="0" err="1"/>
                  <a:t>z</a:t>
                </a:r>
                <a:r>
                  <a:rPr lang="en-US" b="1" baseline="-25000" dirty="0" err="1"/>
                  <a:t>t</a:t>
                </a:r>
                <a:r>
                  <a:rPr lang="en-US" b="1" dirty="0"/>
                  <a:t>)</a:t>
                </a: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410200"/>
              </a:xfrm>
              <a:blipFill rotWithShape="1">
                <a:blip r:embed="rId4"/>
                <a:stretch>
                  <a:fillRect t="-676"/>
                </a:stretch>
              </a:blipFill>
            </p:spPr>
            <p:txBody>
              <a:bodyPr/>
              <a:lstStyle/>
              <a:p>
                <a:r>
                  <a:rPr lang="en-US">
                    <a:noFill/>
                  </a:rPr>
                  <a:t> </a:t>
                </a:r>
              </a:p>
            </p:txBody>
          </p:sp>
        </mc:Fallback>
      </mc:AlternateContent>
      <p:sp>
        <p:nvSpPr>
          <p:cNvPr id="13" name="TextBox 12"/>
          <p:cNvSpPr txBox="1"/>
          <p:nvPr/>
        </p:nvSpPr>
        <p:spPr>
          <a:xfrm>
            <a:off x="6364929" y="4840452"/>
            <a:ext cx="546945" cy="369332"/>
          </a:xfrm>
          <a:prstGeom prst="rect">
            <a:avLst/>
          </a:prstGeom>
          <a:noFill/>
        </p:spPr>
        <p:txBody>
          <a:bodyPr wrap="none" rtlCol="0">
            <a:spAutoFit/>
          </a:bodyPr>
          <a:lstStyle/>
          <a:p>
            <a:r>
              <a:rPr lang="en-US" dirty="0"/>
              <a:t>g(z)</a:t>
            </a:r>
          </a:p>
        </p:txBody>
      </p:sp>
      <p:sp>
        <p:nvSpPr>
          <p:cNvPr id="14" name="TextBox 13"/>
          <p:cNvSpPr txBox="1"/>
          <p:nvPr/>
        </p:nvSpPr>
        <p:spPr>
          <a:xfrm>
            <a:off x="8001000" y="5574268"/>
            <a:ext cx="287258" cy="369332"/>
          </a:xfrm>
          <a:prstGeom prst="rect">
            <a:avLst/>
          </a:prstGeom>
          <a:noFill/>
        </p:spPr>
        <p:txBody>
          <a:bodyPr wrap="none" rtlCol="0">
            <a:spAutoFit/>
          </a:bodyPr>
          <a:lstStyle/>
          <a:p>
            <a:r>
              <a:rPr lang="en-US" dirty="0"/>
              <a:t>z</a:t>
            </a:r>
          </a:p>
        </p:txBody>
      </p:sp>
      <p:pic>
        <p:nvPicPr>
          <p:cNvPr id="4" name="Picture 3"/>
          <p:cNvPicPr>
            <a:picLocks noChangeAspect="1"/>
          </p:cNvPicPr>
          <p:nvPr/>
        </p:nvPicPr>
        <p:blipFill>
          <a:blip r:embed="rId5"/>
          <a:stretch>
            <a:fillRect/>
          </a:stretch>
        </p:blipFill>
        <p:spPr>
          <a:xfrm>
            <a:off x="5413795" y="1347300"/>
            <a:ext cx="3479800" cy="1346200"/>
          </a:xfrm>
          <a:prstGeom prst="rect">
            <a:avLst/>
          </a:prstGeom>
        </p:spPr>
      </p:pic>
      <p:pic>
        <p:nvPicPr>
          <p:cNvPr id="7" name="Picture 6"/>
          <p:cNvPicPr>
            <a:picLocks noChangeAspect="1"/>
          </p:cNvPicPr>
          <p:nvPr/>
        </p:nvPicPr>
        <p:blipFill>
          <a:blip r:embed="rId6"/>
          <a:stretch>
            <a:fillRect/>
          </a:stretch>
        </p:blipFill>
        <p:spPr>
          <a:xfrm>
            <a:off x="735428" y="2819400"/>
            <a:ext cx="7835900" cy="1181100"/>
          </a:xfrm>
          <a:prstGeom prst="rect">
            <a:avLst/>
          </a:prstGeom>
        </p:spPr>
      </p:pic>
      <p:sp>
        <p:nvSpPr>
          <p:cNvPr id="5" name="Slide Number Placeholder 4">
            <a:extLst>
              <a:ext uri="{FF2B5EF4-FFF2-40B4-BE49-F238E27FC236}">
                <a16:creationId xmlns:a16="http://schemas.microsoft.com/office/drawing/2014/main" id="{8EFBD603-87E5-F64D-A3F9-B02B33379270}"/>
              </a:ext>
            </a:extLst>
          </p:cNvPr>
          <p:cNvSpPr>
            <a:spLocks noGrp="1"/>
          </p:cNvSpPr>
          <p:nvPr>
            <p:ph type="sldNum" sz="quarter" idx="12"/>
          </p:nvPr>
        </p:nvSpPr>
        <p:spPr/>
        <p:txBody>
          <a:bodyPr/>
          <a:lstStyle/>
          <a:p>
            <a:fld id="{19B12225-5612-419B-A8D5-4B8EEE4C217E}" type="slidenum">
              <a:rPr lang="en-US" smtClean="0"/>
              <a:pPr/>
              <a:t>112</a:t>
            </a:fld>
            <a:endParaRPr lang="en-US"/>
          </a:p>
        </p:txBody>
      </p:sp>
    </p:spTree>
    <p:extLst>
      <p:ext uri="{BB962C8B-B14F-4D97-AF65-F5344CB8AC3E}">
        <p14:creationId xmlns:p14="http://schemas.microsoft.com/office/powerpoint/2010/main" val="4824902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p:txBody>
          <a:bodyPr>
            <a:normAutofit/>
          </a:bodyPr>
          <a:lstStyle/>
          <a:p>
            <a:r>
              <a:rPr lang="en-US" b="1" dirty="0">
                <a:solidFill>
                  <a:srgbClr val="D60093"/>
                </a:solidFill>
              </a:rPr>
              <a:t>Want to minimize</a:t>
            </a:r>
            <a:r>
              <a:rPr lang="en-US" b="1" dirty="0">
                <a:solidFill>
                  <a:schemeClr val="accent3"/>
                </a:solidFill>
              </a:rPr>
              <a:t> </a:t>
            </a:r>
            <a:r>
              <a:rPr lang="en-US" b="1" i="1" dirty="0"/>
              <a:t>f(</a:t>
            </a:r>
            <a:r>
              <a:rPr lang="en-US" b="1" i="1" dirty="0" err="1"/>
              <a:t>w,b</a:t>
            </a:r>
            <a:r>
              <a:rPr lang="en-US" b="1" i="1" dirty="0"/>
              <a:t>):</a:t>
            </a:r>
            <a:endParaRPr lang="en-US" b="1" dirty="0">
              <a:solidFill>
                <a:schemeClr val="accent3"/>
              </a:solidFill>
            </a:endParaRPr>
          </a:p>
          <a:p>
            <a:pPr lvl="4"/>
            <a:endParaRPr lang="en-US" dirty="0"/>
          </a:p>
          <a:p>
            <a:pPr lvl="3"/>
            <a:endParaRPr lang="en-US" dirty="0"/>
          </a:p>
          <a:p>
            <a:endParaRPr lang="en-US" b="1" dirty="0">
              <a:solidFill>
                <a:srgbClr val="0000FF"/>
              </a:solidFill>
            </a:endParaRPr>
          </a:p>
          <a:p>
            <a:endParaRPr lang="en-US" b="1" dirty="0">
              <a:solidFill>
                <a:srgbClr val="0000FF"/>
              </a:solidFill>
            </a:endParaRPr>
          </a:p>
          <a:p>
            <a:r>
              <a:rPr lang="en-US" b="1" dirty="0">
                <a:solidFill>
                  <a:srgbClr val="0000FF"/>
                </a:solidFill>
              </a:rPr>
              <a:t>Compute the gradient </a:t>
            </a:r>
            <a:r>
              <a:rPr lang="en-US" b="1" dirty="0">
                <a:solidFill>
                  <a:srgbClr val="0000FF"/>
                </a:solidFill>
                <a:sym typeface="Symbol"/>
              </a:rPr>
              <a:t>(j) </a:t>
            </a:r>
            <a:r>
              <a:rPr lang="en-US" b="1" dirty="0">
                <a:solidFill>
                  <a:srgbClr val="0000FF"/>
                </a:solidFill>
              </a:rPr>
              <a:t>w.r.t. </a:t>
            </a:r>
            <a:r>
              <a:rPr lang="en-US" b="1" i="1" dirty="0">
                <a:solidFill>
                  <a:srgbClr val="0000FF"/>
                </a:solidFill>
              </a:rPr>
              <a:t>w</a:t>
            </a:r>
            <a:r>
              <a:rPr lang="en-US" b="1" i="1" baseline="30000" dirty="0">
                <a:solidFill>
                  <a:srgbClr val="0000FF"/>
                </a:solidFill>
              </a:rPr>
              <a:t>(j)</a:t>
            </a:r>
            <a:endParaRPr lang="en-US" b="1" dirty="0">
              <a:solidFill>
                <a:srgbClr val="0000FF"/>
              </a:solidFill>
            </a:endParaRPr>
          </a:p>
          <a:p>
            <a:endParaRPr lang="en-US" dirty="0"/>
          </a:p>
          <a:p>
            <a:pPr lvl="1"/>
            <a:endParaRPr lang="en-US" dirty="0"/>
          </a:p>
        </p:txBody>
      </p:sp>
      <p:sp>
        <p:nvSpPr>
          <p:cNvPr id="11" name="Right Brace 10"/>
          <p:cNvSpPr/>
          <p:nvPr/>
        </p:nvSpPr>
        <p:spPr>
          <a:xfrm rot="5400000">
            <a:off x="6553200" y="515627"/>
            <a:ext cx="304800" cy="4267200"/>
          </a:xfrm>
          <a:prstGeom prst="rightBrace">
            <a:avLst>
              <a:gd name="adj1" fmla="val 73148"/>
              <a:gd name="adj2" fmla="val 50000"/>
            </a:avLst>
          </a:prstGeom>
          <a:ln w="28575">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8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5638800" y="2747259"/>
                <a:ext cx="2699713"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Empirical</a:t>
                </a:r>
                <a:r>
                  <a:rPr lang="en-US" dirty="0">
                    <a:solidFill>
                      <a:srgbClr val="008000"/>
                    </a:solidFill>
                    <a:latin typeface="Arial" pitchFamily="34" charset="0"/>
                    <a:cs typeface="Arial" pitchFamily="34" charset="0"/>
                  </a:rPr>
                  <a:t> </a:t>
                </a:r>
                <a:r>
                  <a:rPr lang="en-US" b="1" dirty="0">
                    <a:solidFill>
                      <a:srgbClr val="008000"/>
                    </a:solidFill>
                    <a:latin typeface="Arial" pitchFamily="34" charset="0"/>
                    <a:cs typeface="Arial" pitchFamily="34" charset="0"/>
                  </a:rPr>
                  <a:t>loss</a:t>
                </a:r>
                <a:r>
                  <a:rPr lang="en-US" dirty="0">
                    <a:solidFill>
                      <a:srgbClr val="008000"/>
                    </a:solidFill>
                    <a:latin typeface="Arial" pitchFamily="34" charset="0"/>
                    <a:cs typeface="Arial" pitchFamily="34" charset="0"/>
                  </a:rPr>
                  <a:t> </a:t>
                </a:r>
                <a14:m>
                  <m:oMath xmlns:m="http://schemas.openxmlformats.org/officeDocument/2006/math">
                    <m:r>
                      <a:rPr lang="en-US" b="1" i="1" dirty="0" smtClean="0">
                        <a:solidFill>
                          <a:srgbClr val="008000"/>
                        </a:solidFill>
                        <a:latin typeface="Cambria Math"/>
                        <a:cs typeface="Arial" pitchFamily="34" charset="0"/>
                      </a:rPr>
                      <m:t>𝑳</m:t>
                    </m:r>
                    <m:r>
                      <a:rPr lang="en-US" b="1" i="1" dirty="0" smtClean="0">
                        <a:solidFill>
                          <a:srgbClr val="008000"/>
                        </a:solidFill>
                        <a:latin typeface="Cambria Math"/>
                        <a:cs typeface="Arial" pitchFamily="34" charset="0"/>
                      </a:rPr>
                      <m:t>(</m:t>
                    </m:r>
                    <m:sSub>
                      <m:sSubPr>
                        <m:ctrlPr>
                          <a:rPr lang="en-US" b="1" i="1" dirty="0" smtClean="0">
                            <a:solidFill>
                              <a:srgbClr val="008000"/>
                            </a:solidFill>
                            <a:latin typeface="Cambria Math" panose="02040503050406030204" pitchFamily="18" charset="0"/>
                            <a:cs typeface="Arial" pitchFamily="34" charset="0"/>
                          </a:rPr>
                        </m:ctrlPr>
                      </m:sSubPr>
                      <m:e>
                        <m:r>
                          <a:rPr lang="en-US" b="1" i="1" dirty="0" smtClean="0">
                            <a:solidFill>
                              <a:srgbClr val="008000"/>
                            </a:solidFill>
                            <a:latin typeface="Cambria Math"/>
                            <a:cs typeface="Arial" pitchFamily="34" charset="0"/>
                          </a:rPr>
                          <m:t>𝒙</m:t>
                        </m:r>
                      </m:e>
                      <m:sub>
                        <m:r>
                          <a:rPr lang="en-US" b="1" i="1" dirty="0" smtClean="0">
                            <a:solidFill>
                              <a:srgbClr val="008000"/>
                            </a:solidFill>
                            <a:latin typeface="Cambria Math"/>
                            <a:cs typeface="Arial" pitchFamily="34" charset="0"/>
                          </a:rPr>
                          <m:t>𝒊</m:t>
                        </m:r>
                      </m:sub>
                    </m:sSub>
                    <m:r>
                      <a:rPr lang="en-US" b="1" i="1" dirty="0" smtClean="0">
                        <a:solidFill>
                          <a:srgbClr val="008000"/>
                        </a:solidFill>
                        <a:latin typeface="Cambria Math"/>
                        <a:cs typeface="Arial" pitchFamily="34" charset="0"/>
                      </a:rPr>
                      <m:t> </m:t>
                    </m:r>
                    <m:sSub>
                      <m:sSubPr>
                        <m:ctrlPr>
                          <a:rPr lang="en-US" b="1" i="1" dirty="0" smtClean="0">
                            <a:solidFill>
                              <a:srgbClr val="008000"/>
                            </a:solidFill>
                            <a:latin typeface="Cambria Math" panose="02040503050406030204" pitchFamily="18" charset="0"/>
                            <a:cs typeface="Arial" pitchFamily="34" charset="0"/>
                          </a:rPr>
                        </m:ctrlPr>
                      </m:sSubPr>
                      <m:e>
                        <m:r>
                          <a:rPr lang="en-US" b="1" i="1" dirty="0" err="1" smtClean="0">
                            <a:solidFill>
                              <a:srgbClr val="008000"/>
                            </a:solidFill>
                            <a:latin typeface="Cambria Math"/>
                            <a:cs typeface="Arial" pitchFamily="34" charset="0"/>
                          </a:rPr>
                          <m:t>𝒚</m:t>
                        </m:r>
                      </m:e>
                      <m:sub>
                        <m:r>
                          <a:rPr lang="en-US" b="1" i="1" dirty="0" smtClean="0">
                            <a:solidFill>
                              <a:srgbClr val="008000"/>
                            </a:solidFill>
                            <a:latin typeface="Cambria Math"/>
                            <a:cs typeface="Arial" pitchFamily="34" charset="0"/>
                          </a:rPr>
                          <m:t>𝒊</m:t>
                        </m:r>
                      </m:sub>
                    </m:sSub>
                    <m:r>
                      <a:rPr lang="en-US" b="1" i="1" dirty="0" smtClean="0">
                        <a:solidFill>
                          <a:srgbClr val="008000"/>
                        </a:solidFill>
                        <a:latin typeface="Cambria Math"/>
                        <a:cs typeface="Arial" pitchFamily="34" charset="0"/>
                      </a:rPr>
                      <m:t>)</m:t>
                    </m:r>
                  </m:oMath>
                </a14:m>
                <a:endParaRPr lang="en-US" b="1" dirty="0">
                  <a:solidFill>
                    <a:srgbClr val="008000"/>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38800" y="2747259"/>
                <a:ext cx="2699713" cy="369332"/>
              </a:xfrm>
              <a:prstGeom prst="rect">
                <a:avLst/>
              </a:prstGeom>
              <a:blipFill rotWithShape="0">
                <a:blip r:embed="rId2"/>
                <a:stretch>
                  <a:fillRect l="-1806" t="-96667" b="-1250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98195" y="1566434"/>
            <a:ext cx="7849870" cy="1106118"/>
          </a:xfrm>
          <a:prstGeom prst="rect">
            <a:avLst/>
          </a:prstGeom>
        </p:spPr>
      </p:pic>
      <p:pic>
        <p:nvPicPr>
          <p:cNvPr id="8" name="Picture 7"/>
          <p:cNvPicPr>
            <a:picLocks noChangeAspect="1"/>
          </p:cNvPicPr>
          <p:nvPr/>
        </p:nvPicPr>
        <p:blipFill>
          <a:blip r:embed="rId4"/>
          <a:stretch>
            <a:fillRect/>
          </a:stretch>
        </p:blipFill>
        <p:spPr>
          <a:xfrm>
            <a:off x="608330" y="3503707"/>
            <a:ext cx="8229600" cy="2590800"/>
          </a:xfrm>
          <a:prstGeom prst="rect">
            <a:avLst/>
          </a:prstGeom>
        </p:spPr>
      </p:pic>
      <p:sp>
        <p:nvSpPr>
          <p:cNvPr id="5" name="Slide Number Placeholder 4">
            <a:extLst>
              <a:ext uri="{FF2B5EF4-FFF2-40B4-BE49-F238E27FC236}">
                <a16:creationId xmlns:a16="http://schemas.microsoft.com/office/drawing/2014/main" id="{EC69F320-EB8C-5A43-973C-203E1A3E7336}"/>
              </a:ext>
            </a:extLst>
          </p:cNvPr>
          <p:cNvSpPr>
            <a:spLocks noGrp="1"/>
          </p:cNvSpPr>
          <p:nvPr>
            <p:ph type="sldNum" sz="quarter" idx="12"/>
          </p:nvPr>
        </p:nvSpPr>
        <p:spPr/>
        <p:txBody>
          <a:bodyPr/>
          <a:lstStyle/>
          <a:p>
            <a:fld id="{19B12225-5612-419B-A8D5-4B8EEE4C217E}" type="slidenum">
              <a:rPr lang="en-US" smtClean="0"/>
              <a:pPr/>
              <a:t>113</a:t>
            </a:fld>
            <a:endParaRPr lang="en-US"/>
          </a:p>
        </p:txBody>
      </p:sp>
    </p:spTree>
    <p:extLst>
      <p:ext uri="{BB962C8B-B14F-4D97-AF65-F5344CB8AC3E}">
        <p14:creationId xmlns:p14="http://schemas.microsoft.com/office/powerpoint/2010/main" val="2470233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9624" y="1905000"/>
            <a:ext cx="8105775" cy="2514600"/>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r>
              <a:rPr lang="en-US" sz="2800" b="1" dirty="0">
                <a:solidFill>
                  <a:srgbClr val="008000"/>
                </a:solidFill>
                <a:latin typeface="Arial" pitchFamily="34" charset="0"/>
                <a:cs typeface="Arial" pitchFamily="34" charset="0"/>
              </a:rPr>
              <a:t>Iterate until convergence:</a:t>
            </a:r>
          </a:p>
          <a:p>
            <a:pPr marL="285750" indent="-285750">
              <a:buFont typeface="Arial" pitchFamily="34" charset="0"/>
              <a:buChar char="•"/>
            </a:pPr>
            <a:r>
              <a:rPr lang="en-US" sz="2800" b="1" dirty="0">
                <a:latin typeface="Arial" pitchFamily="34" charset="0"/>
                <a:cs typeface="Arial" pitchFamily="34" charset="0"/>
              </a:rPr>
              <a:t>For j = 1 … d</a:t>
            </a:r>
          </a:p>
          <a:p>
            <a:pPr marL="742950" lvl="1" indent="-285750">
              <a:buFont typeface="Arial" pitchFamily="34" charset="0"/>
              <a:buChar char="•"/>
            </a:pPr>
            <a:r>
              <a:rPr lang="en-US" sz="2800" b="1" dirty="0">
                <a:solidFill>
                  <a:srgbClr val="008000"/>
                </a:solidFill>
                <a:latin typeface="Arial" pitchFamily="34" charset="0"/>
                <a:cs typeface="Arial" pitchFamily="34" charset="0"/>
              </a:rPr>
              <a:t>Evaluate:</a:t>
            </a:r>
            <a:r>
              <a:rPr lang="en-US" sz="2800" b="1" dirty="0">
                <a:latin typeface="Arial" pitchFamily="34" charset="0"/>
                <a:cs typeface="Arial" pitchFamily="34" charset="0"/>
              </a:rPr>
              <a:t> </a:t>
            </a:r>
          </a:p>
          <a:p>
            <a:pPr marL="742950" lvl="1" indent="-285750">
              <a:buFont typeface="Arial" pitchFamily="34" charset="0"/>
              <a:buChar char="•"/>
            </a:pPr>
            <a:r>
              <a:rPr lang="en-US" sz="2800" b="1" dirty="0">
                <a:solidFill>
                  <a:srgbClr val="008000"/>
                </a:solidFill>
                <a:latin typeface="Arial" pitchFamily="34" charset="0"/>
                <a:cs typeface="Arial" pitchFamily="34" charset="0"/>
              </a:rPr>
              <a:t>Update:</a:t>
            </a:r>
            <a:r>
              <a:rPr lang="en-US" sz="2800" b="1" dirty="0">
                <a:latin typeface="Arial" pitchFamily="34" charset="0"/>
                <a:cs typeface="Arial" pitchFamily="34" charset="0"/>
              </a:rPr>
              <a:t> </a:t>
            </a:r>
            <a:br>
              <a:rPr lang="en-US" sz="2800" b="1" dirty="0">
                <a:latin typeface="Arial" pitchFamily="34" charset="0"/>
                <a:cs typeface="Arial" pitchFamily="34" charset="0"/>
              </a:rPr>
            </a:br>
            <a:r>
              <a:rPr lang="en-US" sz="2800" b="1" dirty="0">
                <a:latin typeface="Arial" pitchFamily="34" charset="0"/>
                <a:cs typeface="Arial" pitchFamily="34" charset="0"/>
              </a:rPr>
              <a:t>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 </a:t>
            </a:r>
            <a:r>
              <a:rPr lang="en-US" sz="2800" b="1" dirty="0">
                <a:latin typeface="Arial" pitchFamily="34" charset="0"/>
                <a:cs typeface="Arial" pitchFamily="34" charset="0"/>
                <a:sym typeface="Symbol"/>
              </a:rPr>
              <a:t>f</a:t>
            </a:r>
            <a:r>
              <a:rPr lang="en-US" sz="2800" b="1" baseline="30000" dirty="0">
                <a:latin typeface="Arial" pitchFamily="34" charset="0"/>
                <a:cs typeface="Arial" pitchFamily="34" charset="0"/>
                <a:sym typeface="Symbol"/>
              </a:rPr>
              <a:t>(</a:t>
            </a:r>
            <a:r>
              <a:rPr lang="en-US" sz="2800" b="1" baseline="30000" dirty="0">
                <a:latin typeface="Arial" pitchFamily="34" charset="0"/>
                <a:cs typeface="Arial" pitchFamily="34" charset="0"/>
              </a:rPr>
              <a:t>j)</a:t>
            </a:r>
          </a:p>
        </p:txBody>
      </p:sp>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a:xfrm>
            <a:off x="457200" y="1295400"/>
            <a:ext cx="8305800" cy="5334000"/>
          </a:xfrm>
        </p:spPr>
        <p:txBody>
          <a:bodyPr>
            <a:normAutofit/>
          </a:bodyPr>
          <a:lstStyle/>
          <a:p>
            <a:r>
              <a:rPr lang="en-US" b="1" dirty="0">
                <a:solidFill>
                  <a:srgbClr val="0000FF"/>
                </a:solidFill>
              </a:rPr>
              <a:t>Gradient descent:</a:t>
            </a:r>
          </a:p>
          <a:p>
            <a:pPr marL="118872" indent="0">
              <a:lnSpc>
                <a:spcPct val="150000"/>
              </a:lnSpc>
              <a:buNone/>
            </a:pPr>
            <a:endParaRPr lang="en-US" dirty="0">
              <a:latin typeface="Arial" pitchFamily="34" charset="0"/>
              <a:cs typeface="Arial" pitchFamily="34" charset="0"/>
            </a:endParaRPr>
          </a:p>
          <a:p>
            <a:pPr marL="118872" indent="0">
              <a:lnSpc>
                <a:spcPct val="150000"/>
              </a:lnSpc>
              <a:buNone/>
            </a:pPr>
            <a:r>
              <a:rPr lang="en-US" dirty="0">
                <a:latin typeface="Arial" pitchFamily="34" charset="0"/>
                <a:cs typeface="Arial" pitchFamily="34" charset="0"/>
              </a:rPr>
              <a:t>    </a:t>
            </a: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sym typeface="Symbol"/>
            </a:endParaRPr>
          </a:p>
          <a:p>
            <a:r>
              <a:rPr lang="en-US" b="1" dirty="0">
                <a:solidFill>
                  <a:srgbClr val="CC0066"/>
                </a:solidFill>
                <a:sym typeface="Symbol"/>
              </a:rPr>
              <a:t>Problem:</a:t>
            </a:r>
          </a:p>
          <a:p>
            <a:pPr lvl="1"/>
            <a:r>
              <a:rPr lang="en-US" b="1" dirty="0">
                <a:sym typeface="Symbol"/>
              </a:rPr>
              <a:t>Computing f</a:t>
            </a:r>
            <a:r>
              <a:rPr lang="en-US" b="1" baseline="30000" dirty="0">
                <a:sym typeface="Symbol"/>
              </a:rPr>
              <a:t>(j)</a:t>
            </a:r>
            <a:r>
              <a:rPr lang="en-US" b="1" baseline="-25000" dirty="0">
                <a:sym typeface="Symbol"/>
              </a:rPr>
              <a:t> </a:t>
            </a:r>
            <a:r>
              <a:rPr lang="en-US" b="1" dirty="0">
                <a:sym typeface="Symbol"/>
              </a:rPr>
              <a:t>takes O(n) time!</a:t>
            </a:r>
          </a:p>
          <a:p>
            <a:pPr lvl="2"/>
            <a:r>
              <a:rPr lang="en-US" b="1" dirty="0">
                <a:sym typeface="Symbol"/>
              </a:rPr>
              <a:t>n</a:t>
            </a:r>
            <a:r>
              <a:rPr lang="en-US" dirty="0">
                <a:sym typeface="Symbol"/>
              </a:rPr>
              <a:t> … size of the training dataset</a:t>
            </a:r>
            <a:endParaRPr lang="en-US" dirty="0"/>
          </a:p>
        </p:txBody>
      </p:sp>
      <p:sp>
        <p:nvSpPr>
          <p:cNvPr id="10" name="TextBox 9"/>
          <p:cNvSpPr txBox="1"/>
          <p:nvPr/>
        </p:nvSpPr>
        <p:spPr>
          <a:xfrm>
            <a:off x="6172200" y="4419600"/>
            <a:ext cx="2825043" cy="584775"/>
          </a:xfrm>
          <a:prstGeom prst="rect">
            <a:avLst/>
          </a:prstGeom>
          <a:noFill/>
        </p:spPr>
        <p:txBody>
          <a:bodyPr wrap="square" rtlCol="0">
            <a:spAutoFit/>
          </a:bodyPr>
          <a:lstStyle/>
          <a:p>
            <a:r>
              <a:rPr lang="en-US" sz="1600" b="1" dirty="0">
                <a:solidFill>
                  <a:srgbClr val="008000"/>
                </a:solidFill>
                <a:latin typeface="Arial" pitchFamily="34" charset="0"/>
                <a:cs typeface="Arial" pitchFamily="34" charset="0"/>
                <a:sym typeface="Symbol"/>
              </a:rPr>
              <a:t></a:t>
            </a:r>
            <a:r>
              <a:rPr lang="en-US" sz="1600" dirty="0">
                <a:solidFill>
                  <a:srgbClr val="008000"/>
                </a:solidFill>
                <a:latin typeface="Arial" pitchFamily="34" charset="0"/>
                <a:cs typeface="Arial" pitchFamily="34" charset="0"/>
                <a:sym typeface="Symbol"/>
              </a:rPr>
              <a:t>…learning rate parameter </a:t>
            </a:r>
            <a:br>
              <a:rPr lang="en-US" sz="1600" dirty="0">
                <a:solidFill>
                  <a:srgbClr val="008000"/>
                </a:solidFill>
                <a:latin typeface="Arial" pitchFamily="34" charset="0"/>
                <a:cs typeface="Arial" pitchFamily="34" charset="0"/>
                <a:sym typeface="Symbol"/>
              </a:rPr>
            </a:br>
            <a:r>
              <a:rPr lang="en-US" sz="1600" b="1" dirty="0">
                <a:solidFill>
                  <a:srgbClr val="008000"/>
                </a:solidFill>
                <a:latin typeface="Arial" pitchFamily="34" charset="0"/>
                <a:cs typeface="Arial" pitchFamily="34" charset="0"/>
                <a:sym typeface="Symbol"/>
              </a:rPr>
              <a:t>C</a:t>
            </a:r>
            <a:r>
              <a:rPr lang="en-US" sz="1600" dirty="0">
                <a:solidFill>
                  <a:srgbClr val="008000"/>
                </a:solidFill>
                <a:latin typeface="Arial" pitchFamily="34" charset="0"/>
                <a:cs typeface="Arial" pitchFamily="34" charset="0"/>
                <a:sym typeface="Symbol"/>
              </a:rPr>
              <a:t>… regularization parameter</a:t>
            </a:r>
            <a:endParaRPr lang="en-US" sz="1600" dirty="0">
              <a:solidFill>
                <a:srgbClr val="008000"/>
              </a:solidFill>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3413123" y="2703576"/>
            <a:ext cx="5854700" cy="1066800"/>
          </a:xfrm>
          <a:prstGeom prst="rect">
            <a:avLst/>
          </a:prstGeom>
        </p:spPr>
      </p:pic>
      <p:sp>
        <p:nvSpPr>
          <p:cNvPr id="5" name="Slide Number Placeholder 4">
            <a:extLst>
              <a:ext uri="{FF2B5EF4-FFF2-40B4-BE49-F238E27FC236}">
                <a16:creationId xmlns:a16="http://schemas.microsoft.com/office/drawing/2014/main" id="{8AFCA83B-B16A-D34E-8210-1A8EC39A5E89}"/>
              </a:ext>
            </a:extLst>
          </p:cNvPr>
          <p:cNvSpPr>
            <a:spLocks noGrp="1"/>
          </p:cNvSpPr>
          <p:nvPr>
            <p:ph type="sldNum" sz="quarter" idx="12"/>
          </p:nvPr>
        </p:nvSpPr>
        <p:spPr/>
        <p:txBody>
          <a:bodyPr/>
          <a:lstStyle/>
          <a:p>
            <a:fld id="{19B12225-5612-419B-A8D5-4B8EEE4C217E}" type="slidenum">
              <a:rPr lang="en-US" smtClean="0"/>
              <a:pPr/>
              <a:t>114</a:t>
            </a:fld>
            <a:endParaRPr lang="en-US"/>
          </a:p>
        </p:txBody>
      </p:sp>
    </p:spTree>
    <p:extLst>
      <p:ext uri="{BB962C8B-B14F-4D97-AF65-F5344CB8AC3E}">
        <p14:creationId xmlns:p14="http://schemas.microsoft.com/office/powerpoint/2010/main" val="412289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a:xfrm>
            <a:off x="457200" y="1371600"/>
            <a:ext cx="8229600" cy="2971800"/>
          </a:xfrm>
        </p:spPr>
        <p:txBody>
          <a:bodyPr>
            <a:normAutofit/>
          </a:bodyPr>
          <a:lstStyle/>
          <a:p>
            <a:r>
              <a:rPr lang="en-US" b="1" dirty="0">
                <a:solidFill>
                  <a:srgbClr val="0000FF"/>
                </a:solidFill>
              </a:rPr>
              <a:t>Stochastic Gradient Descent</a:t>
            </a:r>
          </a:p>
          <a:p>
            <a:pPr lvl="1"/>
            <a:r>
              <a:rPr lang="en-US" dirty="0"/>
              <a:t>Instead of evaluating gradient over all examples evaluate it for each </a:t>
            </a:r>
            <a:r>
              <a:rPr lang="en-US" b="1" dirty="0"/>
              <a:t>individual</a:t>
            </a:r>
            <a:r>
              <a:rPr lang="en-US" dirty="0"/>
              <a:t> training example</a:t>
            </a:r>
          </a:p>
          <a:p>
            <a:pPr lvl="1"/>
            <a:endParaRPr lang="en-US" dirty="0"/>
          </a:p>
          <a:p>
            <a:pPr lvl="3"/>
            <a:endParaRPr lang="en-US" dirty="0"/>
          </a:p>
          <a:p>
            <a:r>
              <a:rPr lang="en-US" b="1" dirty="0">
                <a:solidFill>
                  <a:srgbClr val="CC0066"/>
                </a:solidFill>
              </a:rPr>
              <a:t>Stochastic gradient descent:</a:t>
            </a:r>
          </a:p>
        </p:txBody>
      </p:sp>
      <p:sp>
        <p:nvSpPr>
          <p:cNvPr id="12" name="TextBox 11"/>
          <p:cNvSpPr txBox="1"/>
          <p:nvPr/>
        </p:nvSpPr>
        <p:spPr>
          <a:xfrm>
            <a:off x="6745720" y="1143000"/>
            <a:ext cx="1552669"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We just had:</a:t>
            </a:r>
          </a:p>
        </p:txBody>
      </p:sp>
      <p:sp>
        <p:nvSpPr>
          <p:cNvPr id="13" name="Rectangle 12"/>
          <p:cNvSpPr/>
          <p:nvPr/>
        </p:nvSpPr>
        <p:spPr>
          <a:xfrm>
            <a:off x="838200" y="3878303"/>
            <a:ext cx="6581775" cy="2438400"/>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r>
              <a:rPr lang="en-US" sz="2800" b="1" dirty="0">
                <a:solidFill>
                  <a:srgbClr val="008000"/>
                </a:solidFill>
                <a:latin typeface="Arial" pitchFamily="34" charset="0"/>
                <a:cs typeface="Arial" pitchFamily="34" charset="0"/>
              </a:rPr>
              <a:t>Iterate until convergence:</a:t>
            </a:r>
          </a:p>
          <a:p>
            <a:pPr marL="285750" indent="-285750">
              <a:buFont typeface="Arial" pitchFamily="34" charset="0"/>
              <a:buChar char="•"/>
            </a:pPr>
            <a:r>
              <a:rPr lang="en-US" sz="2800" b="1" dirty="0">
                <a:latin typeface="Arial" pitchFamily="34" charset="0"/>
                <a:cs typeface="Arial" pitchFamily="34" charset="0"/>
              </a:rPr>
              <a:t>For </a:t>
            </a:r>
            <a:r>
              <a:rPr lang="en-US" sz="2800" b="1" dirty="0" err="1">
                <a:latin typeface="Arial" pitchFamily="34" charset="0"/>
                <a:cs typeface="Arial" pitchFamily="34" charset="0"/>
              </a:rPr>
              <a:t>i</a:t>
            </a:r>
            <a:r>
              <a:rPr lang="en-US" sz="2800" b="1" dirty="0">
                <a:latin typeface="Arial" pitchFamily="34" charset="0"/>
                <a:cs typeface="Arial" pitchFamily="34" charset="0"/>
              </a:rPr>
              <a:t> = 1 … n</a:t>
            </a:r>
          </a:p>
          <a:p>
            <a:pPr marL="742950" lvl="1" indent="-285750">
              <a:buFont typeface="Arial" pitchFamily="34" charset="0"/>
              <a:buChar char="•"/>
            </a:pPr>
            <a:r>
              <a:rPr lang="en-US" sz="2800" b="1" dirty="0">
                <a:latin typeface="Arial" pitchFamily="34" charset="0"/>
                <a:cs typeface="Arial" pitchFamily="34" charset="0"/>
              </a:rPr>
              <a:t>For j = 1 … d</a:t>
            </a:r>
          </a:p>
          <a:p>
            <a:pPr marL="1200150" lvl="2" indent="-285750">
              <a:buFont typeface="Arial" pitchFamily="34" charset="0"/>
              <a:buChar char="•"/>
            </a:pPr>
            <a:r>
              <a:rPr lang="en-US" sz="2800" b="1" dirty="0">
                <a:solidFill>
                  <a:srgbClr val="008000"/>
                </a:solidFill>
                <a:latin typeface="Arial" pitchFamily="34" charset="0"/>
                <a:cs typeface="Arial" pitchFamily="34" charset="0"/>
              </a:rPr>
              <a:t>Compute:</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f</a:t>
            </a:r>
            <a:r>
              <a:rPr lang="en-US" sz="2800" b="1" baseline="30000" dirty="0">
                <a:latin typeface="Arial" pitchFamily="34" charset="0"/>
                <a:cs typeface="Arial" pitchFamily="34" charset="0"/>
                <a:sym typeface="Symbol"/>
              </a:rPr>
              <a:t>(j)</a:t>
            </a:r>
            <a:r>
              <a:rPr lang="en-US" sz="2800" b="1" dirty="0">
                <a:latin typeface="Arial" pitchFamily="34" charset="0"/>
                <a:cs typeface="Arial" pitchFamily="34" charset="0"/>
                <a:sym typeface="Symbol"/>
              </a:rPr>
              <a:t>(x</a:t>
            </a:r>
            <a:r>
              <a:rPr lang="en-US" sz="2800" b="1" baseline="-25000" dirty="0">
                <a:latin typeface="Arial" pitchFamily="34" charset="0"/>
                <a:cs typeface="Arial" pitchFamily="34" charset="0"/>
              </a:rPr>
              <a:t>i</a:t>
            </a:r>
            <a:r>
              <a:rPr lang="en-US" sz="2800" b="1" dirty="0">
                <a:latin typeface="Arial" pitchFamily="34" charset="0"/>
                <a:cs typeface="Arial" pitchFamily="34" charset="0"/>
              </a:rPr>
              <a:t>)</a:t>
            </a:r>
          </a:p>
          <a:p>
            <a:pPr marL="1200150" lvl="2" indent="-285750">
              <a:buFont typeface="Arial" pitchFamily="34" charset="0"/>
              <a:buChar char="•"/>
            </a:pPr>
            <a:r>
              <a:rPr lang="en-US" sz="2800" b="1" dirty="0">
                <a:solidFill>
                  <a:srgbClr val="008000"/>
                </a:solidFill>
                <a:latin typeface="Arial" pitchFamily="34" charset="0"/>
                <a:cs typeface="Arial" pitchFamily="34" charset="0"/>
              </a:rPr>
              <a:t>Update:</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 </a:t>
            </a:r>
            <a:r>
              <a:rPr lang="en-US" sz="2800" b="1" dirty="0">
                <a:latin typeface="Arial" pitchFamily="34" charset="0"/>
                <a:cs typeface="Arial" pitchFamily="34" charset="0"/>
                <a:sym typeface="Symbol"/>
              </a:rPr>
              <a:t> f</a:t>
            </a:r>
            <a:r>
              <a:rPr lang="en-US" sz="2800" b="1" baseline="30000" dirty="0">
                <a:latin typeface="Arial" pitchFamily="34" charset="0"/>
                <a:cs typeface="Arial" pitchFamily="34" charset="0"/>
                <a:sym typeface="Symbol"/>
              </a:rPr>
              <a:t>(j)</a:t>
            </a:r>
            <a:r>
              <a:rPr lang="en-US" sz="2800" b="1" dirty="0">
                <a:latin typeface="Arial" pitchFamily="34" charset="0"/>
                <a:cs typeface="Arial" pitchFamily="34" charset="0"/>
                <a:sym typeface="Symbol"/>
              </a:rPr>
              <a:t>(x</a:t>
            </a:r>
            <a:r>
              <a:rPr lang="en-US" sz="2800" b="1" baseline="-25000" dirty="0">
                <a:latin typeface="Arial" pitchFamily="34" charset="0"/>
                <a:cs typeface="Arial" pitchFamily="34" charset="0"/>
              </a:rPr>
              <a:t>i</a:t>
            </a:r>
            <a:r>
              <a:rPr lang="en-US" sz="2800" b="1" dirty="0">
                <a:latin typeface="Arial" pitchFamily="34" charset="0"/>
                <a:cs typeface="Arial" pitchFamily="34" charset="0"/>
              </a:rPr>
              <a:t>)</a:t>
            </a:r>
          </a:p>
        </p:txBody>
      </p:sp>
      <p:cxnSp>
        <p:nvCxnSpPr>
          <p:cNvPr id="14" name="Straight Arrow Connector 13"/>
          <p:cNvCxnSpPr>
            <a:stCxn id="15" idx="1"/>
          </p:cNvCxnSpPr>
          <p:nvPr/>
        </p:nvCxnSpPr>
        <p:spPr>
          <a:xfrm flipH="1" flipV="1">
            <a:off x="6033525" y="3375460"/>
            <a:ext cx="740421" cy="61871"/>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773946" y="3114165"/>
            <a:ext cx="2416046" cy="646331"/>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Notice: no summation</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over </a:t>
            </a:r>
            <a:r>
              <a:rPr lang="en-US" b="1" i="1" dirty="0" err="1">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anymore</a:t>
            </a:r>
          </a:p>
        </p:txBody>
      </p:sp>
      <p:pic>
        <p:nvPicPr>
          <p:cNvPr id="4" name="Picture 3"/>
          <p:cNvPicPr>
            <a:picLocks noChangeAspect="1"/>
          </p:cNvPicPr>
          <p:nvPr/>
        </p:nvPicPr>
        <p:blipFill>
          <a:blip r:embed="rId2"/>
          <a:stretch>
            <a:fillRect/>
          </a:stretch>
        </p:blipFill>
        <p:spPr>
          <a:xfrm>
            <a:off x="6423660" y="1452350"/>
            <a:ext cx="2514600" cy="635000"/>
          </a:xfrm>
          <a:prstGeom prst="rect">
            <a:avLst/>
          </a:prstGeom>
        </p:spPr>
      </p:pic>
      <p:pic>
        <p:nvPicPr>
          <p:cNvPr id="7" name="Picture 6"/>
          <p:cNvPicPr>
            <a:picLocks noChangeAspect="1"/>
          </p:cNvPicPr>
          <p:nvPr/>
        </p:nvPicPr>
        <p:blipFill>
          <a:blip r:embed="rId3"/>
          <a:stretch>
            <a:fillRect/>
          </a:stretch>
        </p:blipFill>
        <p:spPr>
          <a:xfrm>
            <a:off x="1343154" y="2621357"/>
            <a:ext cx="4927600" cy="1092200"/>
          </a:xfrm>
          <a:prstGeom prst="rect">
            <a:avLst/>
          </a:prstGeom>
        </p:spPr>
      </p:pic>
      <p:sp>
        <p:nvSpPr>
          <p:cNvPr id="5" name="Slide Number Placeholder 4">
            <a:extLst>
              <a:ext uri="{FF2B5EF4-FFF2-40B4-BE49-F238E27FC236}">
                <a16:creationId xmlns:a16="http://schemas.microsoft.com/office/drawing/2014/main" id="{2E1C4E5A-9E96-2946-820A-A99BD8BC1C7D}"/>
              </a:ext>
            </a:extLst>
          </p:cNvPr>
          <p:cNvSpPr>
            <a:spLocks noGrp="1"/>
          </p:cNvSpPr>
          <p:nvPr>
            <p:ph type="sldNum" sz="quarter" idx="12"/>
          </p:nvPr>
        </p:nvSpPr>
        <p:spPr/>
        <p:txBody>
          <a:bodyPr/>
          <a:lstStyle/>
          <a:p>
            <a:fld id="{19B12225-5612-419B-A8D5-4B8EEE4C217E}" type="slidenum">
              <a:rPr lang="en-US" smtClean="0"/>
              <a:pPr/>
              <a:t>115</a:t>
            </a:fld>
            <a:endParaRPr lang="en-US"/>
          </a:p>
        </p:txBody>
      </p:sp>
    </p:spTree>
    <p:extLst>
      <p:ext uri="{BB962C8B-B14F-4D97-AF65-F5344CB8AC3E}">
        <p14:creationId xmlns:p14="http://schemas.microsoft.com/office/powerpoint/2010/main" val="33941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22237" y="144162"/>
            <a:ext cx="9144000" cy="838200"/>
          </a:xfrm>
          <a:noFill/>
        </p:spPr>
        <p:txBody>
          <a:bodyPr lIns="92075" tIns="46038" rIns="92075" bIns="46038">
            <a:normAutofit fontScale="90000"/>
          </a:bodyPr>
          <a:lstStyle/>
          <a:p>
            <a:pPr eaLnBrk="1" hangingPunct="1"/>
            <a:r>
              <a:rPr lang="en-US" dirty="0">
                <a:solidFill>
                  <a:srgbClr val="4D4D4D"/>
                </a:solidFill>
                <a:latin typeface="Berlin Sans FB Demi" charset="0"/>
                <a:ea typeface="MS PGothic" charset="0"/>
              </a:rPr>
              <a:t>Decision Tree Induction: An Example</a:t>
            </a:r>
            <a:endParaRPr lang="en-US" i="1" dirty="0">
              <a:solidFill>
                <a:srgbClr val="4D4D4D"/>
              </a:solidFill>
              <a:latin typeface="Berlin Sans FB Demi" charset="0"/>
              <a:ea typeface="MS PGothic" charset="0"/>
            </a:endParaRPr>
          </a:p>
        </p:txBody>
      </p:sp>
      <p:grpSp>
        <p:nvGrpSpPr>
          <p:cNvPr id="43010" name="Group 63"/>
          <p:cNvGrpSpPr>
            <a:grpSpLocks/>
          </p:cNvGrpSpPr>
          <p:nvPr/>
        </p:nvGrpSpPr>
        <p:grpSpPr bwMode="auto">
          <a:xfrm>
            <a:off x="228600" y="2506362"/>
            <a:ext cx="6130925" cy="3609975"/>
            <a:chOff x="815" y="1152"/>
            <a:chExt cx="3862" cy="2274"/>
          </a:xfrm>
        </p:grpSpPr>
        <p:sp>
          <p:nvSpPr>
            <p:cNvPr id="43014" name="Rectangle 3"/>
            <p:cNvSpPr>
              <a:spLocks noChangeArrowheads="1"/>
            </p:cNvSpPr>
            <p:nvPr/>
          </p:nvSpPr>
          <p:spPr bwMode="auto">
            <a:xfrm>
              <a:off x="2477" y="1152"/>
              <a:ext cx="296" cy="162"/>
            </a:xfrm>
            <a:prstGeom prst="rect">
              <a:avLst/>
            </a:prstGeom>
            <a:solidFill>
              <a:srgbClr val="00CCFF"/>
            </a:solidFill>
            <a:ln w="12700">
              <a:solidFill>
                <a:schemeClr val="tx1"/>
              </a:solidFill>
              <a:miter lim="800000"/>
              <a:headEnd/>
              <a:tailEnd/>
            </a:ln>
          </p:spPr>
          <p:txBody>
            <a:bodyPr wrap="none" lIns="92075" tIns="46038" rIns="92075" bIns="46038">
              <a:spAutoFit/>
            </a:bodyPr>
            <a:lstStyle/>
            <a:p>
              <a:pPr algn="ctr"/>
              <a:r>
                <a:rPr lang="en-US">
                  <a:solidFill>
                    <a:srgbClr val="4D4D4D"/>
                  </a:solidFill>
                  <a:latin typeface="Times New Roman" charset="0"/>
                </a:rPr>
                <a:t>age?</a:t>
              </a:r>
            </a:p>
          </p:txBody>
        </p:sp>
        <p:sp>
          <p:nvSpPr>
            <p:cNvPr id="43015" name="Rectangle 4"/>
            <p:cNvSpPr>
              <a:spLocks noChangeArrowheads="1"/>
            </p:cNvSpPr>
            <p:nvPr/>
          </p:nvSpPr>
          <p:spPr bwMode="auto">
            <a:xfrm>
              <a:off x="2402" y="1766"/>
              <a:ext cx="441"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overcast</a:t>
              </a:r>
            </a:p>
          </p:txBody>
        </p:sp>
        <p:sp>
          <p:nvSpPr>
            <p:cNvPr id="43016" name="Rectangle 5"/>
            <p:cNvSpPr>
              <a:spLocks noChangeArrowheads="1"/>
            </p:cNvSpPr>
            <p:nvPr/>
          </p:nvSpPr>
          <p:spPr bwMode="auto">
            <a:xfrm>
              <a:off x="1390" y="2342"/>
              <a:ext cx="441" cy="162"/>
            </a:xfrm>
            <a:prstGeom prst="rect">
              <a:avLst/>
            </a:prstGeom>
            <a:solidFill>
              <a:srgbClr val="00FFCC"/>
            </a:solidFill>
            <a:ln w="12700">
              <a:solidFill>
                <a:schemeClr val="tx1"/>
              </a:solidFill>
              <a:miter lim="800000"/>
              <a:headEnd/>
              <a:tailEnd/>
            </a:ln>
          </p:spPr>
          <p:txBody>
            <a:bodyPr wrap="none" lIns="92075" tIns="46038" rIns="92075" bIns="46038">
              <a:spAutoFit/>
            </a:bodyPr>
            <a:lstStyle/>
            <a:p>
              <a:pPr algn="ctr"/>
              <a:r>
                <a:rPr lang="en-US" dirty="0">
                  <a:solidFill>
                    <a:srgbClr val="4D4D4D"/>
                  </a:solidFill>
                  <a:latin typeface="Times New Roman" charset="0"/>
                </a:rPr>
                <a:t>student?</a:t>
              </a:r>
            </a:p>
          </p:txBody>
        </p:sp>
        <p:sp>
          <p:nvSpPr>
            <p:cNvPr id="43017" name="Rectangle 6"/>
            <p:cNvSpPr>
              <a:spLocks noChangeArrowheads="1"/>
            </p:cNvSpPr>
            <p:nvPr/>
          </p:nvSpPr>
          <p:spPr bwMode="auto">
            <a:xfrm>
              <a:off x="3373" y="2358"/>
              <a:ext cx="634" cy="162"/>
            </a:xfrm>
            <a:prstGeom prst="rect">
              <a:avLst/>
            </a:prstGeom>
            <a:solidFill>
              <a:srgbClr val="99CCFF"/>
            </a:solidFill>
            <a:ln w="12700">
              <a:solidFill>
                <a:schemeClr val="tx1"/>
              </a:solidFill>
              <a:miter lim="800000"/>
              <a:headEnd/>
              <a:tailEnd/>
            </a:ln>
          </p:spPr>
          <p:txBody>
            <a:bodyPr wrap="none" lIns="92075" tIns="46038" rIns="92075" bIns="46038">
              <a:spAutoFit/>
            </a:bodyPr>
            <a:lstStyle/>
            <a:p>
              <a:pPr algn="ctr"/>
              <a:r>
                <a:rPr lang="en-US">
                  <a:solidFill>
                    <a:srgbClr val="4D4D4D"/>
                  </a:solidFill>
                  <a:latin typeface="Times New Roman" charset="0"/>
                </a:rPr>
                <a:t>credit rating?</a:t>
              </a:r>
            </a:p>
          </p:txBody>
        </p:sp>
        <p:sp>
          <p:nvSpPr>
            <p:cNvPr id="43018" name="Line 11"/>
            <p:cNvSpPr>
              <a:spLocks noChangeShapeType="1"/>
            </p:cNvSpPr>
            <p:nvPr/>
          </p:nvSpPr>
          <p:spPr bwMode="auto">
            <a:xfrm flipH="1">
              <a:off x="1619" y="1462"/>
              <a:ext cx="625" cy="83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19" name="Line 12"/>
            <p:cNvSpPr>
              <a:spLocks noChangeShapeType="1"/>
            </p:cNvSpPr>
            <p:nvPr/>
          </p:nvSpPr>
          <p:spPr bwMode="auto">
            <a:xfrm flipH="1">
              <a:off x="2622" y="1491"/>
              <a:ext cx="1" cy="3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0" name="Line 13"/>
            <p:cNvSpPr>
              <a:spLocks noChangeShapeType="1"/>
            </p:cNvSpPr>
            <p:nvPr/>
          </p:nvSpPr>
          <p:spPr bwMode="auto">
            <a:xfrm>
              <a:off x="2928" y="1440"/>
              <a:ext cx="892" cy="86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1" name="Rectangle 14"/>
            <p:cNvSpPr>
              <a:spLocks noChangeArrowheads="1"/>
            </p:cNvSpPr>
            <p:nvPr/>
          </p:nvSpPr>
          <p:spPr bwMode="auto">
            <a:xfrm>
              <a:off x="1617" y="1730"/>
              <a:ext cx="325" cy="162"/>
            </a:xfrm>
            <a:prstGeom prst="rect">
              <a:avLst/>
            </a:prstGeom>
            <a:solidFill>
              <a:srgbClr val="FFFF00"/>
            </a:solidFill>
            <a:ln w="12700">
              <a:solidFill>
                <a:schemeClr val="bg1"/>
              </a:solidFill>
              <a:miter lim="800000"/>
              <a:headEnd/>
              <a:tailEnd/>
            </a:ln>
          </p:spPr>
          <p:txBody>
            <a:bodyPr wrap="none" lIns="92075" tIns="46038" rIns="92075" bIns="46038">
              <a:spAutoFit/>
            </a:bodyPr>
            <a:lstStyle/>
            <a:p>
              <a:pPr algn="ctr"/>
              <a:r>
                <a:rPr lang="en-US" b="1">
                  <a:solidFill>
                    <a:srgbClr val="4D4D4D"/>
                  </a:solidFill>
                  <a:latin typeface="Times New Roman" charset="0"/>
                </a:rPr>
                <a:t>&lt;=30</a:t>
              </a:r>
              <a:endParaRPr lang="en-US">
                <a:solidFill>
                  <a:srgbClr val="4D4D4D"/>
                </a:solidFill>
                <a:latin typeface="Times New Roman" charset="0"/>
              </a:endParaRPr>
            </a:p>
          </p:txBody>
        </p:sp>
        <p:sp>
          <p:nvSpPr>
            <p:cNvPr id="43022" name="Rectangle 15"/>
            <p:cNvSpPr>
              <a:spLocks noChangeArrowheads="1"/>
            </p:cNvSpPr>
            <p:nvPr/>
          </p:nvSpPr>
          <p:spPr bwMode="auto">
            <a:xfrm>
              <a:off x="3438" y="1804"/>
              <a:ext cx="270" cy="1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b="1">
                  <a:solidFill>
                    <a:srgbClr val="4D4D4D"/>
                  </a:solidFill>
                  <a:latin typeface="Times New Roman" charset="0"/>
                </a:rPr>
                <a:t>&gt;40</a:t>
              </a:r>
              <a:endParaRPr lang="en-US">
                <a:solidFill>
                  <a:srgbClr val="4D4D4D"/>
                </a:solidFill>
                <a:latin typeface="Times New Roman" charset="0"/>
              </a:endParaRPr>
            </a:p>
          </p:txBody>
        </p:sp>
        <p:sp>
          <p:nvSpPr>
            <p:cNvPr id="43023" name="Line 16"/>
            <p:cNvSpPr>
              <a:spLocks noChangeShapeType="1"/>
            </p:cNvSpPr>
            <p:nvPr/>
          </p:nvSpPr>
          <p:spPr bwMode="auto">
            <a:xfrm flipH="1">
              <a:off x="960" y="2640"/>
              <a:ext cx="528" cy="6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4" name="Line 17"/>
            <p:cNvSpPr>
              <a:spLocks noChangeShapeType="1"/>
            </p:cNvSpPr>
            <p:nvPr/>
          </p:nvSpPr>
          <p:spPr bwMode="auto">
            <a:xfrm>
              <a:off x="1728" y="2640"/>
              <a:ext cx="480" cy="6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5" name="Line 18"/>
            <p:cNvSpPr>
              <a:spLocks noChangeShapeType="1"/>
            </p:cNvSpPr>
            <p:nvPr/>
          </p:nvSpPr>
          <p:spPr bwMode="auto">
            <a:xfrm flipH="1">
              <a:off x="3360" y="2640"/>
              <a:ext cx="480" cy="57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6" name="Line 19"/>
            <p:cNvSpPr>
              <a:spLocks noChangeShapeType="1"/>
            </p:cNvSpPr>
            <p:nvPr/>
          </p:nvSpPr>
          <p:spPr bwMode="auto">
            <a:xfrm>
              <a:off x="4128" y="2640"/>
              <a:ext cx="432" cy="57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7" name="Line 24"/>
            <p:cNvSpPr>
              <a:spLocks noChangeShapeType="1"/>
            </p:cNvSpPr>
            <p:nvPr/>
          </p:nvSpPr>
          <p:spPr bwMode="auto">
            <a:xfrm>
              <a:off x="2623" y="2029"/>
              <a:ext cx="0" cy="27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srgbClr val="4D4D4D"/>
                </a:solidFill>
              </a:endParaRPr>
            </a:p>
          </p:txBody>
        </p:sp>
        <p:sp>
          <p:nvSpPr>
            <p:cNvPr id="43028" name="Rectangle 25"/>
            <p:cNvSpPr>
              <a:spLocks noChangeArrowheads="1"/>
            </p:cNvSpPr>
            <p:nvPr/>
          </p:nvSpPr>
          <p:spPr bwMode="auto">
            <a:xfrm>
              <a:off x="815" y="3264"/>
              <a:ext cx="214" cy="1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no</a:t>
              </a:r>
            </a:p>
          </p:txBody>
        </p:sp>
        <p:sp>
          <p:nvSpPr>
            <p:cNvPr id="43029" name="Rectangle 27"/>
            <p:cNvSpPr>
              <a:spLocks noChangeArrowheads="1"/>
            </p:cNvSpPr>
            <p:nvPr/>
          </p:nvSpPr>
          <p:spPr bwMode="auto">
            <a:xfrm>
              <a:off x="2091" y="3264"/>
              <a:ext cx="246" cy="162"/>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yes</a:t>
              </a:r>
            </a:p>
          </p:txBody>
        </p:sp>
        <p:sp>
          <p:nvSpPr>
            <p:cNvPr id="43030" name="Rectangle 28"/>
            <p:cNvSpPr>
              <a:spLocks noChangeArrowheads="1"/>
            </p:cNvSpPr>
            <p:nvPr/>
          </p:nvSpPr>
          <p:spPr bwMode="auto">
            <a:xfrm>
              <a:off x="4431" y="3216"/>
              <a:ext cx="246" cy="162"/>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yes</a:t>
              </a:r>
            </a:p>
          </p:txBody>
        </p:sp>
        <p:sp>
          <p:nvSpPr>
            <p:cNvPr id="43031" name="Rectangle 29"/>
            <p:cNvSpPr>
              <a:spLocks noChangeArrowheads="1"/>
            </p:cNvSpPr>
            <p:nvPr/>
          </p:nvSpPr>
          <p:spPr bwMode="auto">
            <a:xfrm>
              <a:off x="2500" y="2344"/>
              <a:ext cx="246" cy="162"/>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yes</a:t>
              </a:r>
            </a:p>
          </p:txBody>
        </p:sp>
        <p:sp>
          <p:nvSpPr>
            <p:cNvPr id="43032" name="Rectangle 30"/>
            <p:cNvSpPr>
              <a:spLocks noChangeArrowheads="1"/>
            </p:cNvSpPr>
            <p:nvPr/>
          </p:nvSpPr>
          <p:spPr bwMode="auto">
            <a:xfrm>
              <a:off x="2256" y="1824"/>
              <a:ext cx="672" cy="19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a:r>
                <a:rPr lang="en-US" sz="2000" b="1">
                  <a:solidFill>
                    <a:srgbClr val="4D4D4D"/>
                  </a:solidFill>
                  <a:latin typeface="Times New Roman" charset="0"/>
                </a:rPr>
                <a:t>31..40</a:t>
              </a:r>
              <a:endParaRPr lang="en-US">
                <a:solidFill>
                  <a:srgbClr val="4D4D4D"/>
                </a:solidFill>
                <a:latin typeface="Times New Roman" charset="0"/>
              </a:endParaRPr>
            </a:p>
          </p:txBody>
        </p:sp>
        <p:sp>
          <p:nvSpPr>
            <p:cNvPr id="43033" name="Rectangle 62"/>
            <p:cNvSpPr>
              <a:spLocks noChangeArrowheads="1"/>
            </p:cNvSpPr>
            <p:nvPr/>
          </p:nvSpPr>
          <p:spPr bwMode="auto">
            <a:xfrm>
              <a:off x="3215" y="3216"/>
              <a:ext cx="214" cy="1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no</a:t>
              </a:r>
            </a:p>
          </p:txBody>
        </p:sp>
        <p:sp>
          <p:nvSpPr>
            <p:cNvPr id="43034" name="Rectangle 9"/>
            <p:cNvSpPr>
              <a:spLocks noChangeArrowheads="1"/>
            </p:cNvSpPr>
            <p:nvPr/>
          </p:nvSpPr>
          <p:spPr bwMode="auto">
            <a:xfrm>
              <a:off x="4241" y="2784"/>
              <a:ext cx="252" cy="1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fair</a:t>
              </a:r>
            </a:p>
          </p:txBody>
        </p:sp>
        <p:sp>
          <p:nvSpPr>
            <p:cNvPr id="43035" name="Rectangle 10"/>
            <p:cNvSpPr>
              <a:spLocks noChangeArrowheads="1"/>
            </p:cNvSpPr>
            <p:nvPr/>
          </p:nvSpPr>
          <p:spPr bwMode="auto">
            <a:xfrm>
              <a:off x="3241" y="2784"/>
              <a:ext cx="470" cy="1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excellent</a:t>
              </a:r>
            </a:p>
          </p:txBody>
        </p:sp>
        <p:sp>
          <p:nvSpPr>
            <p:cNvPr id="43036" name="Rectangle 8"/>
            <p:cNvSpPr>
              <a:spLocks noChangeArrowheads="1"/>
            </p:cNvSpPr>
            <p:nvPr/>
          </p:nvSpPr>
          <p:spPr bwMode="auto">
            <a:xfrm>
              <a:off x="1935" y="2832"/>
              <a:ext cx="246" cy="1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a:r>
                <a:rPr lang="en-US">
                  <a:solidFill>
                    <a:srgbClr val="4D4D4D"/>
                  </a:solidFill>
                  <a:latin typeface="Times New Roman" charset="0"/>
                </a:rPr>
                <a:t>yes</a:t>
              </a:r>
            </a:p>
          </p:txBody>
        </p:sp>
        <p:sp>
          <p:nvSpPr>
            <p:cNvPr id="43037" name="Rectangle 7"/>
            <p:cNvSpPr>
              <a:spLocks noChangeArrowheads="1"/>
            </p:cNvSpPr>
            <p:nvPr/>
          </p:nvSpPr>
          <p:spPr bwMode="auto">
            <a:xfrm>
              <a:off x="960" y="2832"/>
              <a:ext cx="432" cy="1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ctr"/>
              <a:r>
                <a:rPr lang="en-US">
                  <a:solidFill>
                    <a:srgbClr val="4D4D4D"/>
                  </a:solidFill>
                  <a:latin typeface="Times New Roman" charset="0"/>
                </a:rPr>
                <a:t>no</a:t>
              </a:r>
            </a:p>
          </p:txBody>
        </p:sp>
      </p:grpSp>
      <p:graphicFrame>
        <p:nvGraphicFramePr>
          <p:cNvPr id="43011" name="Object 1024"/>
          <p:cNvGraphicFramePr>
            <a:graphicFrameLocks/>
          </p:cNvGraphicFramePr>
          <p:nvPr/>
        </p:nvGraphicFramePr>
        <p:xfrm>
          <a:off x="5137150" y="1007762"/>
          <a:ext cx="3951287" cy="3429000"/>
        </p:xfrm>
        <a:graphic>
          <a:graphicData uri="http://schemas.openxmlformats.org/presentationml/2006/ole">
            <mc:AlternateContent xmlns:mc="http://schemas.openxmlformats.org/markup-compatibility/2006">
              <mc:Choice xmlns:v="urn:schemas-microsoft-com:vml" Requires="v">
                <p:oleObj spid="_x0000_s49264" name="Worksheet" r:id="rId4" imgW="5778500" imgH="4470400" progId="Excel.Sheet.8">
                  <p:embed/>
                </p:oleObj>
              </mc:Choice>
              <mc:Fallback>
                <p:oleObj name="Worksheet" r:id="rId4" imgW="5778500" imgH="447040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150" y="1007762"/>
                        <a:ext cx="395128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3012" name="Rectangle 1"/>
          <p:cNvSpPr>
            <a:spLocks noChangeArrowheads="1"/>
          </p:cNvSpPr>
          <p:nvPr/>
        </p:nvSpPr>
        <p:spPr bwMode="auto">
          <a:xfrm>
            <a:off x="161131" y="1153531"/>
            <a:ext cx="5173663" cy="1037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gn="l">
              <a:buClr>
                <a:srgbClr val="170981"/>
              </a:buClr>
              <a:buSzPct val="75000"/>
              <a:buFont typeface="Arial" charset="0"/>
              <a:buChar char="•"/>
            </a:pPr>
            <a:r>
              <a:rPr lang="en-US" sz="1800" dirty="0">
                <a:solidFill>
                  <a:srgbClr val="4D4D4D"/>
                </a:solidFill>
                <a:latin typeface="Calibri" charset="0"/>
              </a:rPr>
              <a:t>Training data set: </a:t>
            </a:r>
            <a:r>
              <a:rPr lang="en-US" sz="1800" dirty="0" err="1">
                <a:solidFill>
                  <a:srgbClr val="4D4D4D"/>
                </a:solidFill>
                <a:latin typeface="Calibri" charset="0"/>
              </a:rPr>
              <a:t>Buys_computer</a:t>
            </a:r>
            <a:endParaRPr lang="en-US" sz="1800" dirty="0">
              <a:solidFill>
                <a:srgbClr val="4D4D4D"/>
              </a:solidFill>
              <a:latin typeface="Calibri" charset="0"/>
            </a:endParaRPr>
          </a:p>
          <a:p>
            <a:pPr marL="285750" indent="-285750" algn="l">
              <a:buClr>
                <a:srgbClr val="170981"/>
              </a:buClr>
              <a:buSzPct val="75000"/>
              <a:buFont typeface="Arial" charset="0"/>
              <a:buChar char="•"/>
            </a:pPr>
            <a:r>
              <a:rPr lang="en-US" sz="1800" dirty="0">
                <a:solidFill>
                  <a:srgbClr val="4D4D4D"/>
                </a:solidFill>
                <a:latin typeface="Calibri" charset="0"/>
              </a:rPr>
              <a:t>The data set follows an example </a:t>
            </a:r>
            <a:r>
              <a:rPr lang="en-US" altLang="ja-JP" sz="1800" dirty="0">
                <a:solidFill>
                  <a:srgbClr val="4D4D4D"/>
                </a:solidFill>
                <a:latin typeface="Calibri" charset="0"/>
              </a:rPr>
              <a:t>ID3</a:t>
            </a:r>
          </a:p>
          <a:p>
            <a:pPr marL="285750" indent="-285750" algn="l">
              <a:buClr>
                <a:srgbClr val="170981"/>
              </a:buClr>
              <a:buSzPct val="75000"/>
              <a:buFont typeface="Arial" charset="0"/>
              <a:buChar char="•"/>
            </a:pPr>
            <a:r>
              <a:rPr lang="en-US" sz="1800" dirty="0">
                <a:solidFill>
                  <a:srgbClr val="4D4D4D"/>
                </a:solidFill>
                <a:latin typeface="Calibri" charset="0"/>
              </a:rPr>
              <a:t>Resulting tree:</a:t>
            </a:r>
          </a:p>
        </p:txBody>
      </p:sp>
      <p:sp>
        <p:nvSpPr>
          <p:cNvPr id="2" name="Slide Number Placeholder 1">
            <a:extLst>
              <a:ext uri="{FF2B5EF4-FFF2-40B4-BE49-F238E27FC236}">
                <a16:creationId xmlns:a16="http://schemas.microsoft.com/office/drawing/2014/main" id="{BD5B4CE9-932D-E44E-9257-78EC378F619B}"/>
              </a:ext>
            </a:extLst>
          </p:cNvPr>
          <p:cNvSpPr>
            <a:spLocks noGrp="1"/>
          </p:cNvSpPr>
          <p:nvPr>
            <p:ph type="sldNum" sz="quarter" idx="12"/>
          </p:nvPr>
        </p:nvSpPr>
        <p:spPr/>
        <p:txBody>
          <a:bodyPr/>
          <a:lstStyle/>
          <a:p>
            <a:fld id="{19B12225-5612-419B-A8D5-4B8EEE4C217E}" type="slidenum">
              <a:rPr lang="en-US" smtClean="0"/>
              <a:pPr/>
              <a:t>116</a:t>
            </a:fld>
            <a:endParaRPr lang="en-US"/>
          </a:p>
        </p:txBody>
      </p:sp>
    </p:spTree>
    <p:extLst>
      <p:ext uri="{BB962C8B-B14F-4D97-AF65-F5344CB8AC3E}">
        <p14:creationId xmlns:p14="http://schemas.microsoft.com/office/powerpoint/2010/main" val="1301446418"/>
      </p:ext>
    </p:extLst>
  </p:cSld>
  <p:clrMapOvr>
    <a:masterClrMapping/>
  </p:clrMapOvr>
  <p:transition spd="slow" advTm="301161"/>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Selecting Informative Attributes</a:t>
            </a:r>
          </a:p>
        </p:txBody>
      </p:sp>
      <p:sp>
        <p:nvSpPr>
          <p:cNvPr id="3" name="Content Placeholder 2"/>
          <p:cNvSpPr>
            <a:spLocks noGrp="1"/>
          </p:cNvSpPr>
          <p:nvPr>
            <p:ph idx="1"/>
          </p:nvPr>
        </p:nvSpPr>
        <p:spPr/>
        <p:txBody>
          <a:bodyPr/>
          <a:lstStyle/>
          <a:p>
            <a:r>
              <a:rPr lang="en-US" dirty="0"/>
              <a:t>Objective: Based on customer attributes, partition the customers into subgroups that are less impure – with respect to the class (i.e., such that in each group as many instances as possible belong to the same class)</a:t>
            </a:r>
          </a:p>
          <a:p>
            <a:r>
              <a:rPr lang="en-US" dirty="0"/>
              <a:t>How?</a:t>
            </a:r>
          </a:p>
          <a:p>
            <a:endParaRPr lang="en-US" dirty="0"/>
          </a:p>
          <a:p>
            <a:endParaRPr lang="en-US" dirty="0"/>
          </a:p>
        </p:txBody>
      </p:sp>
      <p:grpSp>
        <p:nvGrpSpPr>
          <p:cNvPr id="4" name="Group 2"/>
          <p:cNvGrpSpPr>
            <a:grpSpLocks/>
          </p:cNvGrpSpPr>
          <p:nvPr/>
        </p:nvGrpSpPr>
        <p:grpSpPr bwMode="auto">
          <a:xfrm>
            <a:off x="569026" y="4616532"/>
            <a:ext cx="990600" cy="1447800"/>
            <a:chOff x="816" y="1728"/>
            <a:chExt cx="624" cy="912"/>
          </a:xfrm>
        </p:grpSpPr>
        <p:sp>
          <p:nvSpPr>
            <p:cNvPr id="5"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4"/>
            <p:cNvSpPr>
              <a:spLocks noChangeArrowheads="1"/>
            </p:cNvSpPr>
            <p:nvPr/>
          </p:nvSpPr>
          <p:spPr bwMode="auto">
            <a:xfrm>
              <a:off x="1008" y="1968"/>
              <a:ext cx="240"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16"/>
          <p:cNvSpPr txBox="1">
            <a:spLocks noChangeArrowheads="1"/>
          </p:cNvSpPr>
          <p:nvPr/>
        </p:nvSpPr>
        <p:spPr bwMode="auto">
          <a:xfrm>
            <a:off x="893968" y="4342407"/>
            <a:ext cx="3978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No</a:t>
            </a:r>
          </a:p>
        </p:txBody>
      </p:sp>
      <p:grpSp>
        <p:nvGrpSpPr>
          <p:cNvPr id="12" name="Group 2"/>
          <p:cNvGrpSpPr>
            <a:grpSpLocks/>
          </p:cNvGrpSpPr>
          <p:nvPr/>
        </p:nvGrpSpPr>
        <p:grpSpPr bwMode="auto">
          <a:xfrm>
            <a:off x="1576426" y="4602682"/>
            <a:ext cx="990600" cy="1447800"/>
            <a:chOff x="816" y="1728"/>
            <a:chExt cx="624" cy="912"/>
          </a:xfrm>
        </p:grpSpPr>
        <p:sp>
          <p:nvSpPr>
            <p:cNvPr id="13" name="Oval 3"/>
            <p:cNvSpPr>
              <a:spLocks noChangeArrowheads="1"/>
            </p:cNvSpPr>
            <p:nvPr/>
          </p:nvSpPr>
          <p:spPr bwMode="auto">
            <a:xfrm>
              <a:off x="1008" y="1728"/>
              <a:ext cx="240" cy="24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4"/>
            <p:cNvSpPr>
              <a:spLocks noChangeArrowheads="1"/>
            </p:cNvSpPr>
            <p:nvPr/>
          </p:nvSpPr>
          <p:spPr bwMode="auto">
            <a:xfrm>
              <a:off x="1008" y="1968"/>
              <a:ext cx="240" cy="336"/>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Text Box 16"/>
          <p:cNvSpPr txBox="1">
            <a:spLocks noChangeArrowheads="1"/>
          </p:cNvSpPr>
          <p:nvPr/>
        </p:nvSpPr>
        <p:spPr bwMode="auto">
          <a:xfrm>
            <a:off x="1847963" y="4340432"/>
            <a:ext cx="4571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Yes</a:t>
            </a:r>
          </a:p>
        </p:txBody>
      </p:sp>
      <p:grpSp>
        <p:nvGrpSpPr>
          <p:cNvPr id="20" name="Group 2"/>
          <p:cNvGrpSpPr>
            <a:grpSpLocks/>
          </p:cNvGrpSpPr>
          <p:nvPr/>
        </p:nvGrpSpPr>
        <p:grpSpPr bwMode="auto">
          <a:xfrm>
            <a:off x="2583826" y="4600707"/>
            <a:ext cx="990600" cy="1447800"/>
            <a:chOff x="816" y="1728"/>
            <a:chExt cx="624" cy="912"/>
          </a:xfrm>
        </p:grpSpPr>
        <p:sp>
          <p:nvSpPr>
            <p:cNvPr id="21"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4"/>
            <p:cNvSpPr>
              <a:spLocks noChangeArrowheads="1"/>
            </p:cNvSpPr>
            <p:nvPr/>
          </p:nvSpPr>
          <p:spPr bwMode="auto">
            <a:xfrm>
              <a:off x="1008" y="1968"/>
              <a:ext cx="240"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 name="Group 2"/>
          <p:cNvGrpSpPr>
            <a:grpSpLocks/>
          </p:cNvGrpSpPr>
          <p:nvPr/>
        </p:nvGrpSpPr>
        <p:grpSpPr bwMode="auto">
          <a:xfrm>
            <a:off x="3583301" y="4614557"/>
            <a:ext cx="990600" cy="1447800"/>
            <a:chOff x="816" y="1728"/>
            <a:chExt cx="624" cy="912"/>
          </a:xfrm>
        </p:grpSpPr>
        <p:sp>
          <p:nvSpPr>
            <p:cNvPr id="28"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4"/>
            <p:cNvSpPr>
              <a:spLocks noChangeArrowheads="1"/>
            </p:cNvSpPr>
            <p:nvPr/>
          </p:nvSpPr>
          <p:spPr bwMode="auto">
            <a:xfrm>
              <a:off x="1008" y="1968"/>
              <a:ext cx="240" cy="336"/>
            </a:xfrm>
            <a:prstGeom prst="rect">
              <a:avLst/>
            </a:prstGeom>
            <a:solidFill>
              <a:srgbClr val="671E9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 name="Group 2"/>
          <p:cNvGrpSpPr>
            <a:grpSpLocks/>
          </p:cNvGrpSpPr>
          <p:nvPr/>
        </p:nvGrpSpPr>
        <p:grpSpPr bwMode="auto">
          <a:xfrm>
            <a:off x="4590701" y="4600707"/>
            <a:ext cx="990600" cy="1447800"/>
            <a:chOff x="816" y="1728"/>
            <a:chExt cx="624" cy="912"/>
          </a:xfrm>
        </p:grpSpPr>
        <p:sp>
          <p:nvSpPr>
            <p:cNvPr id="35"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4"/>
            <p:cNvSpPr>
              <a:spLocks noChangeArrowheads="1"/>
            </p:cNvSpPr>
            <p:nvPr/>
          </p:nvSpPr>
          <p:spPr bwMode="auto">
            <a:xfrm>
              <a:off x="1008" y="1968"/>
              <a:ext cx="240" cy="336"/>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2"/>
          <p:cNvGrpSpPr>
            <a:grpSpLocks/>
          </p:cNvGrpSpPr>
          <p:nvPr/>
        </p:nvGrpSpPr>
        <p:grpSpPr bwMode="auto">
          <a:xfrm>
            <a:off x="5598101" y="4598732"/>
            <a:ext cx="990600" cy="1447800"/>
            <a:chOff x="816" y="1728"/>
            <a:chExt cx="624" cy="912"/>
          </a:xfrm>
        </p:grpSpPr>
        <p:sp>
          <p:nvSpPr>
            <p:cNvPr id="42" name="Oval 3"/>
            <p:cNvSpPr>
              <a:spLocks noChangeArrowheads="1"/>
            </p:cNvSpPr>
            <p:nvPr/>
          </p:nvSpPr>
          <p:spPr bwMode="auto">
            <a:xfrm>
              <a:off x="1008" y="1728"/>
              <a:ext cx="240" cy="24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4"/>
            <p:cNvSpPr>
              <a:spLocks noChangeArrowheads="1"/>
            </p:cNvSpPr>
            <p:nvPr/>
          </p:nvSpPr>
          <p:spPr bwMode="auto">
            <a:xfrm>
              <a:off x="1008" y="1968"/>
              <a:ext cx="240"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 name="Group 2"/>
          <p:cNvGrpSpPr>
            <a:grpSpLocks/>
          </p:cNvGrpSpPr>
          <p:nvPr/>
        </p:nvGrpSpPr>
        <p:grpSpPr bwMode="auto">
          <a:xfrm>
            <a:off x="6609451" y="4624457"/>
            <a:ext cx="990600" cy="1447800"/>
            <a:chOff x="816" y="1728"/>
            <a:chExt cx="624" cy="912"/>
          </a:xfrm>
        </p:grpSpPr>
        <p:sp>
          <p:nvSpPr>
            <p:cNvPr id="49"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Rectangle 4"/>
            <p:cNvSpPr>
              <a:spLocks noChangeArrowheads="1"/>
            </p:cNvSpPr>
            <p:nvPr/>
          </p:nvSpPr>
          <p:spPr bwMode="auto">
            <a:xfrm>
              <a:off x="1008" y="1968"/>
              <a:ext cx="240" cy="336"/>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 name="Group 2"/>
          <p:cNvGrpSpPr>
            <a:grpSpLocks/>
          </p:cNvGrpSpPr>
          <p:nvPr/>
        </p:nvGrpSpPr>
        <p:grpSpPr bwMode="auto">
          <a:xfrm>
            <a:off x="7616851" y="4610607"/>
            <a:ext cx="990600" cy="1447800"/>
            <a:chOff x="816" y="1728"/>
            <a:chExt cx="624" cy="912"/>
          </a:xfrm>
        </p:grpSpPr>
        <p:sp>
          <p:nvSpPr>
            <p:cNvPr id="56" name="Oval 3"/>
            <p:cNvSpPr>
              <a:spLocks noChangeArrowheads="1"/>
            </p:cNvSpPr>
            <p:nvPr/>
          </p:nvSpPr>
          <p:spPr bwMode="auto">
            <a:xfrm>
              <a:off x="1008" y="17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4"/>
            <p:cNvSpPr>
              <a:spLocks noChangeArrowheads="1"/>
            </p:cNvSpPr>
            <p:nvPr/>
          </p:nvSpPr>
          <p:spPr bwMode="auto">
            <a:xfrm>
              <a:off x="1008" y="1968"/>
              <a:ext cx="240" cy="3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5"/>
            <p:cNvSpPr>
              <a:spLocks noChangeShapeType="1"/>
            </p:cNvSpPr>
            <p:nvPr/>
          </p:nvSpPr>
          <p:spPr bwMode="auto">
            <a:xfrm flipV="1">
              <a:off x="816"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6"/>
            <p:cNvSpPr>
              <a:spLocks noChangeShapeType="1"/>
            </p:cNvSpPr>
            <p:nvPr/>
          </p:nvSpPr>
          <p:spPr bwMode="auto">
            <a:xfrm flipH="1" flipV="1">
              <a:off x="1248" y="2016"/>
              <a:ext cx="192"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7"/>
            <p:cNvSpPr>
              <a:spLocks noChangeShapeType="1"/>
            </p:cNvSpPr>
            <p:nvPr/>
          </p:nvSpPr>
          <p:spPr bwMode="auto">
            <a:xfrm flipV="1">
              <a:off x="1008" y="2304"/>
              <a:ext cx="96"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8"/>
            <p:cNvSpPr>
              <a:spLocks noChangeShapeType="1"/>
            </p:cNvSpPr>
            <p:nvPr/>
          </p:nvSpPr>
          <p:spPr bwMode="auto">
            <a:xfrm flipH="1" flipV="1">
              <a:off x="1200" y="2304"/>
              <a:ext cx="48" cy="3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9" name="Text Box 16"/>
          <p:cNvSpPr txBox="1">
            <a:spLocks noChangeArrowheads="1"/>
          </p:cNvSpPr>
          <p:nvPr/>
        </p:nvSpPr>
        <p:spPr bwMode="auto">
          <a:xfrm>
            <a:off x="2867238" y="4326582"/>
            <a:ext cx="4571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Yes</a:t>
            </a:r>
          </a:p>
        </p:txBody>
      </p:sp>
      <p:sp>
        <p:nvSpPr>
          <p:cNvPr id="70" name="Text Box 16"/>
          <p:cNvSpPr txBox="1">
            <a:spLocks noChangeArrowheads="1"/>
          </p:cNvSpPr>
          <p:nvPr/>
        </p:nvSpPr>
        <p:spPr bwMode="auto">
          <a:xfrm>
            <a:off x="3854838" y="4340432"/>
            <a:ext cx="4571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Yes</a:t>
            </a:r>
          </a:p>
        </p:txBody>
      </p:sp>
      <p:sp>
        <p:nvSpPr>
          <p:cNvPr id="71" name="Text Box 16"/>
          <p:cNvSpPr txBox="1">
            <a:spLocks noChangeArrowheads="1"/>
          </p:cNvSpPr>
          <p:nvPr/>
        </p:nvSpPr>
        <p:spPr bwMode="auto">
          <a:xfrm>
            <a:off x="4838488" y="4338457"/>
            <a:ext cx="4571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Yes</a:t>
            </a:r>
          </a:p>
        </p:txBody>
      </p:sp>
      <p:sp>
        <p:nvSpPr>
          <p:cNvPr id="72" name="Text Box 16"/>
          <p:cNvSpPr txBox="1">
            <a:spLocks noChangeArrowheads="1"/>
          </p:cNvSpPr>
          <p:nvPr/>
        </p:nvSpPr>
        <p:spPr bwMode="auto">
          <a:xfrm>
            <a:off x="5887418" y="4324607"/>
            <a:ext cx="3978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No</a:t>
            </a:r>
          </a:p>
        </p:txBody>
      </p:sp>
      <p:sp>
        <p:nvSpPr>
          <p:cNvPr id="73" name="Text Box 16"/>
          <p:cNvSpPr txBox="1">
            <a:spLocks noChangeArrowheads="1"/>
          </p:cNvSpPr>
          <p:nvPr/>
        </p:nvSpPr>
        <p:spPr bwMode="auto">
          <a:xfrm>
            <a:off x="6880988" y="4338457"/>
            <a:ext cx="4571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Yes</a:t>
            </a:r>
          </a:p>
        </p:txBody>
      </p:sp>
      <p:sp>
        <p:nvSpPr>
          <p:cNvPr id="74" name="Text Box 16"/>
          <p:cNvSpPr txBox="1">
            <a:spLocks noChangeArrowheads="1"/>
          </p:cNvSpPr>
          <p:nvPr/>
        </p:nvSpPr>
        <p:spPr bwMode="auto">
          <a:xfrm>
            <a:off x="7894293" y="4336482"/>
            <a:ext cx="3978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dirty="0">
                <a:latin typeface="Tahoma" pitchFamily="34" charset="0"/>
                <a:cs typeface="Arial" charset="0"/>
              </a:rPr>
              <a:t>No</a:t>
            </a:r>
          </a:p>
        </p:txBody>
      </p:sp>
      <p:sp>
        <p:nvSpPr>
          <p:cNvPr id="63" name="Slide Number Placeholder 62">
            <a:extLst>
              <a:ext uri="{FF2B5EF4-FFF2-40B4-BE49-F238E27FC236}">
                <a16:creationId xmlns:a16="http://schemas.microsoft.com/office/drawing/2014/main" id="{10AAE4D2-7EBE-4B4D-9C76-36F35149FB0D}"/>
              </a:ext>
            </a:extLst>
          </p:cNvPr>
          <p:cNvSpPr>
            <a:spLocks noGrp="1"/>
          </p:cNvSpPr>
          <p:nvPr>
            <p:ph type="sldNum" sz="quarter" idx="12"/>
          </p:nvPr>
        </p:nvSpPr>
        <p:spPr/>
        <p:txBody>
          <a:bodyPr/>
          <a:lstStyle/>
          <a:p>
            <a:fld id="{19B12225-5612-419B-A8D5-4B8EEE4C217E}" type="slidenum">
              <a:rPr lang="en-US" smtClean="0"/>
              <a:pPr/>
              <a:t>117</a:t>
            </a:fld>
            <a:endParaRPr lang="en-US"/>
          </a:p>
        </p:txBody>
      </p:sp>
    </p:spTree>
    <p:extLst>
      <p:ext uri="{BB962C8B-B14F-4D97-AF65-F5344CB8AC3E}">
        <p14:creationId xmlns:p14="http://schemas.microsoft.com/office/powerpoint/2010/main" val="21956820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38" y="26894"/>
            <a:ext cx="8229600" cy="1143000"/>
          </a:xfrm>
        </p:spPr>
        <p:txBody>
          <a:bodyPr/>
          <a:lstStyle/>
          <a:p>
            <a:r>
              <a:rPr lang="en-US" dirty="0"/>
              <a:t>Selecting Informative Attributes</a:t>
            </a:r>
          </a:p>
        </p:txBody>
      </p:sp>
      <mc:AlternateContent xmlns:mc="http://schemas.openxmlformats.org/markup-compatibility/2006" xmlns:a14="http://schemas.microsoft.com/office/drawing/2010/main">
        <mc:Choice Requires="a14">
          <p:sp>
            <p:nvSpPr>
              <p:cNvPr id="3" name="Content Placeholder 2"/>
              <p:cNvSpPr>
                <a:spLocks noGrp="1"/>
              </p:cNvSpPr>
              <p:nvPr>
                <p:ph sz="half" idx="2"/>
              </p:nvPr>
            </p:nvSpPr>
            <p:spPr>
              <a:xfrm>
                <a:off x="3962400" y="1071975"/>
                <a:ext cx="4953000" cy="4906963"/>
              </a:xfrm>
            </p:spPr>
            <p:txBody>
              <a:bodyPr>
                <a:normAutofit fontScale="85000" lnSpcReduction="20000"/>
              </a:bodyPr>
              <a:lstStyle/>
              <a:p>
                <a:pPr>
                  <a:buFont typeface="Arial" panose="020B0604020202020204" pitchFamily="34" charset="0"/>
                  <a:buChar char="•"/>
                </a:pPr>
                <a:r>
                  <a:rPr lang="en-US" dirty="0"/>
                  <a:t>The most common splitting criterion is called </a:t>
                </a:r>
                <a:r>
                  <a:rPr lang="en-US" b="1" dirty="0"/>
                  <a:t>information gain </a:t>
                </a:r>
                <a:r>
                  <a:rPr lang="en-US" dirty="0"/>
                  <a:t>(IG)</a:t>
                </a:r>
              </a:p>
              <a:p>
                <a:pPr lvl="2">
                  <a:buFont typeface="Arial" panose="020B0604020202020204" pitchFamily="34" charset="0"/>
                  <a:buChar char="•"/>
                </a:pPr>
                <a:r>
                  <a:rPr lang="en-US" dirty="0"/>
                  <a:t>It is based on a </a:t>
                </a:r>
                <a:r>
                  <a:rPr lang="en-US" b="1" dirty="0"/>
                  <a:t>purity measure </a:t>
                </a:r>
                <a:r>
                  <a:rPr lang="en-US" dirty="0"/>
                  <a:t>called </a:t>
                </a:r>
                <a:r>
                  <a:rPr lang="en-US" b="1" dirty="0"/>
                  <a:t>entropy</a:t>
                </a:r>
              </a:p>
              <a:p>
                <a:pPr lvl="2">
                  <a:buFont typeface="Arial" panose="020B0604020202020204" pitchFamily="34" charset="0"/>
                  <a:buChar char="•"/>
                </a:pPr>
                <a14:m>
                  <m:oMath xmlns:m="http://schemas.openxmlformats.org/officeDocument/2006/math">
                    <m:r>
                      <a:rPr lang="en-US" i="1" dirty="0" smtClean="0">
                        <a:latin typeface="Cambria Math"/>
                      </a:rPr>
                      <m:t>𝑒𝑛𝑡𝑟𝑜𝑝𝑦</m:t>
                    </m:r>
                    <m:r>
                      <a:rPr lang="en-US" i="1" dirty="0" smtClean="0">
                        <a:latin typeface="Cambria Math"/>
                      </a:rPr>
                      <m:t> =</m:t>
                    </m:r>
                    <m:r>
                      <a:rPr lang="en-US" b="0" i="0" dirty="0" smtClean="0">
                        <a:latin typeface="Cambria Math"/>
                      </a:rPr>
                      <m:t>−</m:t>
                    </m:r>
                    <m:sSub>
                      <m:sSubPr>
                        <m:ctrlPr>
                          <a:rPr lang="en-US" b="0" i="1" dirty="0" smtClean="0">
                            <a:latin typeface="Cambria Math" panose="02040503050406030204" pitchFamily="18" charset="0"/>
                          </a:rPr>
                        </m:ctrlPr>
                      </m:sSubPr>
                      <m:e>
                        <m:r>
                          <m:rPr>
                            <m:sty m:val="p"/>
                          </m:rPr>
                          <a:rPr lang="en-US" b="0" i="0" dirty="0" smtClean="0">
                            <a:latin typeface="Cambria Math"/>
                          </a:rPr>
                          <m:t>p</m:t>
                        </m:r>
                      </m:e>
                      <m:sub>
                        <m:r>
                          <a:rPr lang="en-US" b="0" i="0" dirty="0" smtClean="0">
                            <a:latin typeface="Cambria Math"/>
                          </a:rPr>
                          <m:t>1</m:t>
                        </m:r>
                      </m:sub>
                    </m:sSub>
                    <m:func>
                      <m:funcPr>
                        <m:ctrlPr>
                          <a:rPr lang="en-US" b="0" i="1" dirty="0" smtClean="0">
                            <a:latin typeface="Cambria Math" panose="02040503050406030204" pitchFamily="18" charset="0"/>
                          </a:rPr>
                        </m:ctrlPr>
                      </m:funcPr>
                      <m:fName>
                        <m:sSub>
                          <m:sSubPr>
                            <m:ctrlPr>
                              <a:rPr lang="en-US" b="0" i="1" dirty="0" smtClean="0">
                                <a:latin typeface="Cambria Math" panose="02040503050406030204" pitchFamily="18" charset="0"/>
                              </a:rPr>
                            </m:ctrlPr>
                          </m:sSubPr>
                          <m:e>
                            <m:r>
                              <m:rPr>
                                <m:sty m:val="p"/>
                              </m:rPr>
                              <a:rPr lang="en-US" b="0" i="0" dirty="0" smtClean="0">
                                <a:latin typeface="Cambria Math"/>
                              </a:rPr>
                              <m:t>log</m:t>
                            </m:r>
                          </m:e>
                          <m:sub>
                            <m:r>
                              <a:rPr lang="en-US" b="0" i="1" dirty="0" smtClean="0">
                                <a:latin typeface="Cambria Math"/>
                              </a:rPr>
                              <m:t>2</m:t>
                            </m:r>
                          </m:sub>
                        </m:sSub>
                      </m:fName>
                      <m:e>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a:rPr>
                                  <m:t>𝑝</m:t>
                                </m:r>
                              </m:e>
                              <m:sub>
                                <m:r>
                                  <a:rPr lang="en-US" b="0" i="1" dirty="0" smtClean="0">
                                    <a:latin typeface="Cambria Math"/>
                                  </a:rPr>
                                  <m:t>1</m:t>
                                </m:r>
                              </m:sub>
                            </m:sSub>
                          </m:e>
                        </m:d>
                      </m:e>
                    </m:func>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𝑝</m:t>
                        </m:r>
                      </m:e>
                      <m:sub>
                        <m:r>
                          <a:rPr lang="en-US" b="0" i="1" dirty="0" smtClean="0">
                            <a:latin typeface="Cambria Math"/>
                          </a:rPr>
                          <m:t>2</m:t>
                        </m:r>
                      </m:sub>
                    </m:sSub>
                    <m:func>
                      <m:funcPr>
                        <m:ctrlPr>
                          <a:rPr lang="en-US" b="0" i="1" dirty="0" smtClean="0">
                            <a:latin typeface="Cambria Math" panose="02040503050406030204" pitchFamily="18" charset="0"/>
                          </a:rPr>
                        </m:ctrlPr>
                      </m:funcPr>
                      <m:fName>
                        <m:sSub>
                          <m:sSubPr>
                            <m:ctrlPr>
                              <a:rPr lang="en-US" b="0" i="1" dirty="0" smtClean="0">
                                <a:latin typeface="Cambria Math" panose="02040503050406030204" pitchFamily="18" charset="0"/>
                              </a:rPr>
                            </m:ctrlPr>
                          </m:sSubPr>
                          <m:e>
                            <m:r>
                              <m:rPr>
                                <m:sty m:val="p"/>
                              </m:rPr>
                              <a:rPr lang="en-US" b="0" i="0" dirty="0" smtClean="0">
                                <a:latin typeface="Cambria Math"/>
                              </a:rPr>
                              <m:t>log</m:t>
                            </m:r>
                          </m:e>
                          <m:sub>
                            <m:r>
                              <a:rPr lang="en-US" b="0" i="1" dirty="0" smtClean="0">
                                <a:latin typeface="Cambria Math"/>
                              </a:rPr>
                              <m:t>2</m:t>
                            </m:r>
                          </m:sub>
                        </m:sSub>
                      </m:fName>
                      <m:e>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a:rPr>
                                  <m:t>𝑝</m:t>
                                </m:r>
                              </m:e>
                              <m:sub>
                                <m:r>
                                  <a:rPr lang="en-US" b="0" i="1" dirty="0" smtClean="0">
                                    <a:latin typeface="Cambria Math"/>
                                  </a:rPr>
                                  <m:t>2</m:t>
                                </m:r>
                              </m:sub>
                            </m:sSub>
                          </m:e>
                        </m:d>
                      </m:e>
                    </m:func>
                    <m:r>
                      <a:rPr lang="en-US" b="0" i="1" dirty="0" smtClean="0">
                        <a:latin typeface="Cambria Math"/>
                      </a:rPr>
                      <m:t>− ..</m:t>
                    </m:r>
                  </m:oMath>
                </a14:m>
                <a:endParaRPr lang="en-US" dirty="0"/>
              </a:p>
              <a:p>
                <a:pPr lvl="2">
                  <a:buFont typeface="Arial" panose="020B0604020202020204" pitchFamily="34" charset="0"/>
                  <a:buChar char="•"/>
                </a:pPr>
                <a:r>
                  <a:rPr lang="en-US" dirty="0"/>
                  <a:t>Measures the general disorder of a set    -(½ log2_ (2^-1) + ½ (log (1/2) )) = 1</a:t>
                </a:r>
              </a:p>
              <a:p>
                <a:pPr lvl="2">
                  <a:buFont typeface="Arial" panose="020B0604020202020204" pitchFamily="34" charset="0"/>
                  <a:buChar char="•"/>
                </a:pPr>
                <a:endParaRPr lang="en-US" dirty="0"/>
              </a:p>
              <a:p>
                <a:pPr lvl="2">
                  <a:buFont typeface="Arial" panose="020B0604020202020204" pitchFamily="34" charset="0"/>
                  <a:buChar char="•"/>
                </a:pPr>
                <a:r>
                  <a:rPr lang="en-US" dirty="0"/>
                  <a:t>Eight items , each item belongs to a different group,   we have eight classes. What is the entropy </a:t>
                </a:r>
              </a:p>
              <a:p>
                <a:pPr lvl="2">
                  <a:buFont typeface="Arial" panose="020B0604020202020204" pitchFamily="34" charset="0"/>
                  <a:buChar char="•"/>
                </a:pPr>
                <a14:m>
                  <m:oMath xmlns:m="http://schemas.openxmlformats.org/officeDocument/2006/math">
                    <m:r>
                      <a:rPr lang="en-US" b="0" i="1" smtClean="0">
                        <a:latin typeface="Cambria Math" charset="0"/>
                      </a:rPr>
                      <m:t>−</m:t>
                    </m:r>
                    <m:nary>
                      <m:naryPr>
                        <m:chr m:val="∑"/>
                        <m:ctrlPr>
                          <a:rPr lang="en-US" b="0" i="1" smtClean="0">
                            <a:latin typeface="Cambria Math" panose="02040503050406030204" pitchFamily="18" charset="0"/>
                          </a:rPr>
                        </m:ctrlPr>
                      </m:naryPr>
                      <m:sub>
                        <m:r>
                          <a:rPr lang="en-US" b="0" i="1" smtClean="0">
                            <a:latin typeface="Cambria Math" charset="0"/>
                          </a:rPr>
                          <m:t>𝑖</m:t>
                        </m:r>
                        <m:r>
                          <a:rPr lang="en-US" b="0" i="1" smtClean="0">
                            <a:latin typeface="Cambria Math" charset="0"/>
                          </a:rPr>
                          <m:t>=</m:t>
                        </m:r>
                        <m:r>
                          <a:rPr lang="en-US" b="0" i="1" smtClean="0">
                            <a:latin typeface="Cambria Math" charset="0"/>
                          </a:rPr>
                          <m:t>1</m:t>
                        </m:r>
                      </m:sub>
                      <m:sup>
                        <m:r>
                          <a:rPr lang="en-US" b="0" i="1" smtClean="0">
                            <a:latin typeface="Cambria Math" charset="0"/>
                          </a:rPr>
                          <m:t>8</m:t>
                        </m:r>
                      </m:sup>
                      <m:e>
                        <m:sSub>
                          <m:sSubPr>
                            <m:ctrlPr>
                              <a:rPr lang="en-US" b="0" i="1" smtClean="0">
                                <a:latin typeface="Cambria Math" panose="02040503050406030204" pitchFamily="18" charset="0"/>
                              </a:rPr>
                            </m:ctrlPr>
                          </m:sSubPr>
                          <m:e>
                            <m:r>
                              <a:rPr lang="en-US" b="0" i="1" smtClean="0">
                                <a:latin typeface="Cambria Math" charset="0"/>
                              </a:rPr>
                              <m:t>𝑝</m:t>
                            </m:r>
                          </m:e>
                          <m:sub>
                            <m:r>
                              <a:rPr lang="en-US" b="0" i="1" smtClean="0">
                                <a:latin typeface="Cambria Math" charset="0"/>
                              </a:rPr>
                              <m:t>𝑖</m:t>
                            </m:r>
                          </m:sub>
                        </m:sSub>
                      </m:e>
                    </m:nary>
                    <m:r>
                      <m:rPr>
                        <m:sty m:val="p"/>
                      </m:rPr>
                      <a:rPr lang="en-US" b="0" i="1" smtClean="0">
                        <a:latin typeface="Cambria Math" charset="0"/>
                      </a:rPr>
                      <m:t>log</m:t>
                    </m:r>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𝑝</m:t>
                        </m:r>
                      </m:e>
                      <m:sub>
                        <m:r>
                          <a:rPr lang="en-US" b="0" i="1" smtClean="0">
                            <a:latin typeface="Cambria Math" charset="0"/>
                          </a:rPr>
                          <m:t>𝑖</m:t>
                        </m:r>
                      </m:sub>
                    </m:sSub>
                  </m:oMath>
                </a14:m>
                <a:r>
                  <a:rPr lang="en-US" dirty="0"/>
                  <a:t>=-</a:t>
                </a:r>
                <a14:m>
                  <m:oMath xmlns:m="http://schemas.openxmlformats.org/officeDocument/2006/math">
                    <m:nary>
                      <m:naryPr>
                        <m:chr m:val="∑"/>
                        <m:ctrlPr>
                          <a:rPr lang="en-US" i="1">
                            <a:latin typeface="Cambria Math" panose="02040503050406030204" pitchFamily="18" charset="0"/>
                          </a:rPr>
                        </m:ctrlPr>
                      </m:naryPr>
                      <m:sub>
                        <m:r>
                          <a:rPr lang="en-US" i="1">
                            <a:latin typeface="Cambria Math" charset="0"/>
                          </a:rPr>
                          <m:t>𝑖</m:t>
                        </m:r>
                        <m:r>
                          <a:rPr lang="en-US" i="1">
                            <a:latin typeface="Cambria Math" charset="0"/>
                          </a:rPr>
                          <m:t>=</m:t>
                        </m:r>
                        <m:r>
                          <a:rPr lang="en-US" i="1">
                            <a:latin typeface="Cambria Math" charset="0"/>
                          </a:rPr>
                          <m:t>1</m:t>
                        </m:r>
                      </m:sub>
                      <m:sup>
                        <m:r>
                          <a:rPr lang="en-US" i="1">
                            <a:latin typeface="Cambria Math" charset="0"/>
                          </a:rPr>
                          <m:t>8</m:t>
                        </m:r>
                      </m:sup>
                      <m:e>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8</m:t>
                            </m:r>
                          </m:den>
                        </m:f>
                      </m:e>
                    </m:nary>
                    <m:r>
                      <m:rPr>
                        <m:sty m:val="p"/>
                      </m:rPr>
                      <a:rPr lang="en-US" i="1">
                        <a:latin typeface="Cambria Math" charset="0"/>
                      </a:rPr>
                      <m:t>log</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8</m:t>
                        </m:r>
                      </m:den>
                    </m:f>
                  </m:oMath>
                </a14:m>
                <a:r>
                  <a:rPr lang="en-US" dirty="0"/>
                  <a:t>= 3</a:t>
                </a:r>
              </a:p>
            </p:txBody>
          </p:sp>
        </mc:Choice>
        <mc:Fallback xmlns="">
          <p:sp>
            <p:nvSpPr>
              <p:cNvPr id="3" name="Content Placeholder 2"/>
              <p:cNvSpPr>
                <a:spLocks noGrp="1" noRot="1" noChangeAspect="1" noMove="1" noResize="1" noEditPoints="1" noAdjustHandles="1" noChangeArrowheads="1" noChangeShapeType="1" noTextEdit="1"/>
              </p:cNvSpPr>
              <p:nvPr>
                <p:ph sz="half" idx="2"/>
              </p:nvPr>
            </p:nvSpPr>
            <p:spPr>
              <a:xfrm>
                <a:off x="3962400" y="1071975"/>
                <a:ext cx="4953000" cy="4906963"/>
              </a:xfrm>
              <a:blipFill rotWithShape="0">
                <a:blip r:embed="rId3"/>
                <a:stretch>
                  <a:fillRect t="-1615" r="-2214" b="-6584"/>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828800"/>
            <a:ext cx="4388938" cy="3393314"/>
          </a:xfrm>
          <a:prstGeom prst="rect">
            <a:avLst/>
          </a:prstGeom>
        </p:spPr>
      </p:pic>
      <p:sp>
        <p:nvSpPr>
          <p:cNvPr id="6" name="Slide Number Placeholder 5">
            <a:extLst>
              <a:ext uri="{FF2B5EF4-FFF2-40B4-BE49-F238E27FC236}">
                <a16:creationId xmlns:a16="http://schemas.microsoft.com/office/drawing/2014/main" id="{16B90181-E617-4542-B7D6-B3E31AC37645}"/>
              </a:ext>
            </a:extLst>
          </p:cNvPr>
          <p:cNvSpPr>
            <a:spLocks noGrp="1"/>
          </p:cNvSpPr>
          <p:nvPr>
            <p:ph type="sldNum" sz="quarter" idx="12"/>
          </p:nvPr>
        </p:nvSpPr>
        <p:spPr/>
        <p:txBody>
          <a:bodyPr/>
          <a:lstStyle/>
          <a:p>
            <a:fld id="{39826768-8FCE-4417-A22B-1D26CD2A846A}" type="slidenum">
              <a:rPr lang="en-US" smtClean="0"/>
              <a:pPr/>
              <a:t>118</a:t>
            </a:fld>
            <a:endParaRPr lang="en-US"/>
          </a:p>
        </p:txBody>
      </p:sp>
    </p:spTree>
    <p:extLst>
      <p:ext uri="{BB962C8B-B14F-4D97-AF65-F5344CB8AC3E}">
        <p14:creationId xmlns:p14="http://schemas.microsoft.com/office/powerpoint/2010/main" val="19895859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 Selection</a:t>
            </a:r>
          </a:p>
        </p:txBody>
      </p:sp>
      <p:sp>
        <p:nvSpPr>
          <p:cNvPr id="3" name="Content Placeholder 2"/>
          <p:cNvSpPr>
            <a:spLocks noGrp="1"/>
          </p:cNvSpPr>
          <p:nvPr>
            <p:ph idx="1"/>
          </p:nvPr>
        </p:nvSpPr>
        <p:spPr/>
        <p:txBody>
          <a:bodyPr/>
          <a:lstStyle/>
          <a:p>
            <a:r>
              <a:rPr lang="en-US" dirty="0"/>
              <a:t>Reasons for selecting only a subset of attributes:</a:t>
            </a:r>
          </a:p>
          <a:p>
            <a:pPr lvl="1">
              <a:buFont typeface="Arial" panose="020B0604020202020204" pitchFamily="34" charset="0"/>
              <a:buChar char="•"/>
            </a:pPr>
            <a:r>
              <a:rPr lang="en-US" dirty="0"/>
              <a:t>Better insights and business understanding</a:t>
            </a:r>
          </a:p>
          <a:p>
            <a:pPr lvl="1">
              <a:buFont typeface="Arial" panose="020B0604020202020204" pitchFamily="34" charset="0"/>
              <a:buChar char="•"/>
            </a:pPr>
            <a:r>
              <a:rPr lang="en-US" dirty="0"/>
              <a:t>Better explanations and more tractable models</a:t>
            </a:r>
          </a:p>
          <a:p>
            <a:pPr lvl="1">
              <a:buFont typeface="Arial" panose="020B0604020202020204" pitchFamily="34" charset="0"/>
              <a:buChar char="•"/>
            </a:pPr>
            <a:r>
              <a:rPr lang="en-US" dirty="0"/>
              <a:t>Reduced cost</a:t>
            </a:r>
          </a:p>
          <a:p>
            <a:pPr lvl="1">
              <a:buFont typeface="Arial" panose="020B0604020202020204" pitchFamily="34" charset="0"/>
              <a:buChar char="•"/>
            </a:pPr>
            <a:r>
              <a:rPr lang="en-US" dirty="0"/>
              <a:t>Faster predictions</a:t>
            </a:r>
          </a:p>
          <a:p>
            <a:pPr lvl="1">
              <a:buFont typeface="Arial" panose="020B0604020202020204" pitchFamily="34" charset="0"/>
              <a:buChar char="•"/>
            </a:pPr>
            <a:r>
              <a:rPr lang="en-US" dirty="0"/>
              <a:t>Better predictions!</a:t>
            </a:r>
          </a:p>
          <a:p>
            <a:pPr lvl="3">
              <a:buFont typeface="Arial" panose="020B0604020202020204" pitchFamily="34" charset="0"/>
              <a:buChar char="•"/>
            </a:pPr>
            <a:r>
              <a:rPr lang="en-US" dirty="0"/>
              <a:t>Over-fitting (</a:t>
            </a:r>
            <a:r>
              <a:rPr lang="en-US" i="1" dirty="0"/>
              <a:t>to be continued</a:t>
            </a:r>
            <a:r>
              <a:rPr lang="en-US" dirty="0"/>
              <a:t>..)</a:t>
            </a:r>
          </a:p>
          <a:p>
            <a:pPr lvl="2">
              <a:buFont typeface="Arial" panose="020B0604020202020204" pitchFamily="34" charset="0"/>
              <a:buChar char="•"/>
            </a:pPr>
            <a:endParaRPr lang="en-US" dirty="0"/>
          </a:p>
          <a:p>
            <a:pPr marL="0" lvl="2" indent="0">
              <a:buNone/>
            </a:pPr>
            <a:r>
              <a:rPr lang="en-US" sz="2000" dirty="0"/>
              <a:t>and also determining the most informative attributes..</a:t>
            </a:r>
          </a:p>
        </p:txBody>
      </p:sp>
      <p:sp>
        <p:nvSpPr>
          <p:cNvPr id="5" name="Slide Number Placeholder 4">
            <a:extLst>
              <a:ext uri="{FF2B5EF4-FFF2-40B4-BE49-F238E27FC236}">
                <a16:creationId xmlns:a16="http://schemas.microsoft.com/office/drawing/2014/main" id="{28A9D22C-872B-DB41-B56D-AD0FC76B9421}"/>
              </a:ext>
            </a:extLst>
          </p:cNvPr>
          <p:cNvSpPr>
            <a:spLocks noGrp="1"/>
          </p:cNvSpPr>
          <p:nvPr>
            <p:ph type="sldNum" sz="quarter" idx="12"/>
          </p:nvPr>
        </p:nvSpPr>
        <p:spPr/>
        <p:txBody>
          <a:bodyPr/>
          <a:lstStyle/>
          <a:p>
            <a:fld id="{19B12225-5612-419B-A8D5-4B8EEE4C217E}" type="slidenum">
              <a:rPr lang="en-US" smtClean="0"/>
              <a:pPr/>
              <a:t>119</a:t>
            </a:fld>
            <a:endParaRPr lang="en-US"/>
          </a:p>
        </p:txBody>
      </p:sp>
    </p:spTree>
    <p:extLst>
      <p:ext uri="{BB962C8B-B14F-4D97-AF65-F5344CB8AC3E}">
        <p14:creationId xmlns:p14="http://schemas.microsoft.com/office/powerpoint/2010/main" val="400713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b="1" dirty="0">
                <a:solidFill>
                  <a:srgbClr val="7030A0"/>
                </a:solidFill>
              </a:rPr>
              <a:t>General Learning Goals for Data Scientist</a:t>
            </a:r>
          </a:p>
        </p:txBody>
      </p:sp>
      <p:sp>
        <p:nvSpPr>
          <p:cNvPr id="3" name="Content Placeholder 2"/>
          <p:cNvSpPr>
            <a:spLocks noGrp="1"/>
          </p:cNvSpPr>
          <p:nvPr>
            <p:ph idx="1"/>
          </p:nvPr>
        </p:nvSpPr>
        <p:spPr>
          <a:xfrm>
            <a:off x="457200" y="1295400"/>
            <a:ext cx="8229600" cy="3962400"/>
          </a:xfrm>
        </p:spPr>
        <p:txBody>
          <a:bodyPr>
            <a:normAutofit fontScale="92500"/>
          </a:bodyPr>
          <a:lstStyle/>
          <a:p>
            <a:pPr>
              <a:buFont typeface="Arial" panose="020B0604020202020204" pitchFamily="34" charset="0"/>
              <a:buChar char="•"/>
            </a:pPr>
            <a:r>
              <a:rPr lang="en-US" sz="3600" dirty="0"/>
              <a:t>Approach Real Problems data-analytically</a:t>
            </a:r>
          </a:p>
          <a:p>
            <a:pPr>
              <a:buFont typeface="Arial" panose="020B0604020202020204" pitchFamily="34" charset="0"/>
              <a:buChar char="•"/>
            </a:pPr>
            <a:r>
              <a:rPr lang="en-US" sz="3600" dirty="0"/>
              <a:t>Hands-on experience mining data</a:t>
            </a:r>
          </a:p>
          <a:p>
            <a:pPr lvl="1">
              <a:buFont typeface="Arial" panose="020B0604020202020204" pitchFamily="34" charset="0"/>
              <a:buChar char="•"/>
            </a:pPr>
            <a:r>
              <a:rPr lang="en-US" sz="3200" dirty="0"/>
              <a:t>Every good chemist has to be a competent lab technician</a:t>
            </a:r>
          </a:p>
          <a:p>
            <a:pPr lvl="1">
              <a:buFont typeface="Arial" panose="020B0604020202020204" pitchFamily="34" charset="0"/>
              <a:buChar char="•"/>
            </a:pPr>
            <a:r>
              <a:rPr lang="en-US" sz="3200" dirty="0"/>
              <a:t>A good data scientist (business)  must be proficient with certain languages, tools and software system. </a:t>
            </a:r>
          </a:p>
          <a:p>
            <a:endParaRPr lang="en-US" sz="3600" dirty="0"/>
          </a:p>
        </p:txBody>
      </p:sp>
      <p:sp>
        <p:nvSpPr>
          <p:cNvPr id="4" name="Slide Number Placeholder 3">
            <a:extLst>
              <a:ext uri="{FF2B5EF4-FFF2-40B4-BE49-F238E27FC236}">
                <a16:creationId xmlns:a16="http://schemas.microsoft.com/office/drawing/2014/main" id="{E1EEE51F-8EE6-604B-8EB2-1501526DD546}"/>
              </a:ext>
            </a:extLst>
          </p:cNvPr>
          <p:cNvSpPr>
            <a:spLocks noGrp="1"/>
          </p:cNvSpPr>
          <p:nvPr>
            <p:ph type="sldNum" sz="quarter" idx="12"/>
          </p:nvPr>
        </p:nvSpPr>
        <p:spPr/>
        <p:txBody>
          <a:bodyPr/>
          <a:lstStyle/>
          <a:p>
            <a:fld id="{19B12225-5612-419B-A8D5-4B8EEE4C217E}" type="slidenum">
              <a:rPr lang="en-US" smtClean="0"/>
              <a:pPr/>
              <a:t>12</a:t>
            </a:fld>
            <a:endParaRPr lang="en-US"/>
          </a:p>
        </p:txBody>
      </p:sp>
    </p:spTree>
    <p:extLst>
      <p:ext uri="{BB962C8B-B14F-4D97-AF65-F5344CB8AC3E}">
        <p14:creationId xmlns:p14="http://schemas.microsoft.com/office/powerpoint/2010/main" val="12468929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189623" cy="474663"/>
          </a:xfrm>
        </p:spPr>
        <p:txBody>
          <a:bodyPr>
            <a:noAutofit/>
          </a:bodyPr>
          <a:lstStyle/>
          <a:p>
            <a:r>
              <a:rPr lang="en-US" sz="2400" dirty="0"/>
              <a:t>Example: Attribution Selection with Information Gain</a:t>
            </a:r>
          </a:p>
        </p:txBody>
      </p:sp>
      <p:sp>
        <p:nvSpPr>
          <p:cNvPr id="3" name="Content Placeholder 2"/>
          <p:cNvSpPr>
            <a:spLocks noGrp="1"/>
          </p:cNvSpPr>
          <p:nvPr>
            <p:ph idx="1"/>
          </p:nvPr>
        </p:nvSpPr>
        <p:spPr>
          <a:xfrm>
            <a:off x="76200" y="990600"/>
            <a:ext cx="8610600" cy="5029200"/>
          </a:xfrm>
        </p:spPr>
        <p:txBody>
          <a:bodyPr/>
          <a:lstStyle/>
          <a:p>
            <a:pPr>
              <a:buFont typeface="Arial" panose="020B0604020202020204" pitchFamily="34" charset="0"/>
              <a:buChar char="•"/>
            </a:pPr>
            <a:r>
              <a:rPr lang="en-US" dirty="0"/>
              <a:t>This dataset includes descriptions of hypothetical samples corresponding to 23 species of gilled mushrooms in the </a:t>
            </a:r>
            <a:r>
              <a:rPr lang="en-US" dirty="0" err="1"/>
              <a:t>Agaricus</a:t>
            </a:r>
            <a:r>
              <a:rPr lang="en-US" dirty="0"/>
              <a:t> and </a:t>
            </a:r>
            <a:r>
              <a:rPr lang="en-US" dirty="0" err="1"/>
              <a:t>Lepiota</a:t>
            </a:r>
            <a:r>
              <a:rPr lang="en-US" dirty="0"/>
              <a:t> Family</a:t>
            </a:r>
          </a:p>
          <a:p>
            <a:pPr>
              <a:buFont typeface="Arial" panose="020B0604020202020204" pitchFamily="34" charset="0"/>
              <a:buChar char="•"/>
            </a:pPr>
            <a:r>
              <a:rPr lang="en-US" dirty="0"/>
              <a:t>Each species is identified as definitely edible, definitely poisonous, or of unknown edibility and not recommended</a:t>
            </a:r>
          </a:p>
          <a:p>
            <a:pPr lvl="2">
              <a:buFont typeface="Arial" panose="020B0604020202020204" pitchFamily="34" charset="0"/>
              <a:buChar char="•"/>
            </a:pPr>
            <a:r>
              <a:rPr lang="en-US" dirty="0"/>
              <a:t>This latter class was combined with the poisonous one</a:t>
            </a:r>
          </a:p>
          <a:p>
            <a:pPr>
              <a:buFont typeface="Arial" panose="020B0604020202020204" pitchFamily="34" charset="0"/>
              <a:buChar char="•"/>
            </a:pPr>
            <a:r>
              <a:rPr lang="en-US" dirty="0"/>
              <a:t>The Guide clearly states that there is no simple rule for determining the edibility of a mushroom; no rule like “leaflets three, let it be” for Poisonous Oak and Ivy</a:t>
            </a:r>
          </a:p>
        </p:txBody>
      </p:sp>
      <p:sp>
        <p:nvSpPr>
          <p:cNvPr id="5" name="Slide Number Placeholder 4">
            <a:extLst>
              <a:ext uri="{FF2B5EF4-FFF2-40B4-BE49-F238E27FC236}">
                <a16:creationId xmlns:a16="http://schemas.microsoft.com/office/drawing/2014/main" id="{89E29247-B46A-A943-B8B3-23277F3FE7D8}"/>
              </a:ext>
            </a:extLst>
          </p:cNvPr>
          <p:cNvSpPr>
            <a:spLocks noGrp="1"/>
          </p:cNvSpPr>
          <p:nvPr>
            <p:ph type="sldNum" sz="quarter" idx="12"/>
          </p:nvPr>
        </p:nvSpPr>
        <p:spPr/>
        <p:txBody>
          <a:bodyPr/>
          <a:lstStyle/>
          <a:p>
            <a:fld id="{19B12225-5612-419B-A8D5-4B8EEE4C217E}" type="slidenum">
              <a:rPr lang="en-US" smtClean="0"/>
              <a:pPr/>
              <a:t>120</a:t>
            </a:fld>
            <a:endParaRPr lang="en-US"/>
          </a:p>
        </p:txBody>
      </p:sp>
    </p:spTree>
    <p:extLst>
      <p:ext uri="{BB962C8B-B14F-4D97-AF65-F5344CB8AC3E}">
        <p14:creationId xmlns:p14="http://schemas.microsoft.com/office/powerpoint/2010/main" val="29102593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272751" cy="474663"/>
          </a:xfrm>
        </p:spPr>
        <p:txBody>
          <a:bodyPr>
            <a:noAutofit/>
          </a:bodyPr>
          <a:lstStyle/>
          <a:p>
            <a:r>
              <a:rPr lang="en-US" sz="2400" dirty="0"/>
              <a:t>Example: Attribution Selection with Information Gain</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6887" y="1235034"/>
            <a:ext cx="7992094" cy="305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3135" y="4263243"/>
            <a:ext cx="8027721" cy="212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F03D0908-0C80-EF4D-A21E-0DF98E136093}"/>
              </a:ext>
            </a:extLst>
          </p:cNvPr>
          <p:cNvSpPr>
            <a:spLocks noGrp="1"/>
          </p:cNvSpPr>
          <p:nvPr>
            <p:ph type="sldNum" sz="quarter" idx="12"/>
          </p:nvPr>
        </p:nvSpPr>
        <p:spPr/>
        <p:txBody>
          <a:bodyPr/>
          <a:lstStyle/>
          <a:p>
            <a:fld id="{19B12225-5612-419B-A8D5-4B8EEE4C217E}" type="slidenum">
              <a:rPr lang="en-US" smtClean="0"/>
              <a:pPr/>
              <a:t>121</a:t>
            </a:fld>
            <a:endParaRPr lang="en-US"/>
          </a:p>
        </p:txBody>
      </p:sp>
    </p:spTree>
    <p:extLst>
      <p:ext uri="{BB962C8B-B14F-4D97-AF65-F5344CB8AC3E}">
        <p14:creationId xmlns:p14="http://schemas.microsoft.com/office/powerpoint/2010/main" val="3095308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225249" cy="474663"/>
          </a:xfrm>
        </p:spPr>
        <p:txBody>
          <a:bodyPr>
            <a:noAutofit/>
          </a:bodyPr>
          <a:lstStyle/>
          <a:p>
            <a:r>
              <a:rPr lang="en-US" sz="2400" dirty="0"/>
              <a:t>Example: Attribution Selection with Information Gain</a:t>
            </a:r>
          </a:p>
        </p:txBody>
      </p:sp>
      <p:pic>
        <p:nvPicPr>
          <p:cNvPr id="2050" name="Picture 2" descr="E:\Dropbox\NYU\2014 Spring\Data Mining for Business Analytics\Lectures\2014\Figures\DSB-figures\dsfb_03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478" y="1246900"/>
            <a:ext cx="6089045"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9A73339-7169-5B48-B1DC-6734512BE09A}"/>
              </a:ext>
            </a:extLst>
          </p:cNvPr>
          <p:cNvSpPr>
            <a:spLocks noGrp="1"/>
          </p:cNvSpPr>
          <p:nvPr>
            <p:ph type="sldNum" sz="quarter" idx="12"/>
          </p:nvPr>
        </p:nvSpPr>
        <p:spPr/>
        <p:txBody>
          <a:bodyPr/>
          <a:lstStyle/>
          <a:p>
            <a:fld id="{19B12225-5612-419B-A8D5-4B8EEE4C217E}" type="slidenum">
              <a:rPr lang="en-US" smtClean="0"/>
              <a:pPr/>
              <a:t>122</a:t>
            </a:fld>
            <a:endParaRPr lang="en-US"/>
          </a:p>
        </p:txBody>
      </p:sp>
    </p:spTree>
    <p:extLst>
      <p:ext uri="{BB962C8B-B14F-4D97-AF65-F5344CB8AC3E}">
        <p14:creationId xmlns:p14="http://schemas.microsoft.com/office/powerpoint/2010/main" val="3838578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249000" cy="474663"/>
          </a:xfrm>
        </p:spPr>
        <p:txBody>
          <a:bodyPr>
            <a:noAutofit/>
          </a:bodyPr>
          <a:lstStyle/>
          <a:p>
            <a:r>
              <a:rPr lang="en-US" sz="2400" dirty="0"/>
              <a:t>Example: Attribution Selection with Information Gain</a:t>
            </a:r>
          </a:p>
        </p:txBody>
      </p:sp>
      <p:pic>
        <p:nvPicPr>
          <p:cNvPr id="3074" name="Picture 2" descr="E:\Dropbox\NYU\2014 Spring\Data Mining for Business Analytics\Lectures\2014\Figures\DSB-figures\dsfb_03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480" y="1235025"/>
            <a:ext cx="6089041"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7B87D14-5320-BB4D-93BC-0EB4476FC61F}"/>
              </a:ext>
            </a:extLst>
          </p:cNvPr>
          <p:cNvSpPr>
            <a:spLocks noGrp="1"/>
          </p:cNvSpPr>
          <p:nvPr>
            <p:ph type="sldNum" sz="quarter" idx="12"/>
          </p:nvPr>
        </p:nvSpPr>
        <p:spPr/>
        <p:txBody>
          <a:bodyPr/>
          <a:lstStyle/>
          <a:p>
            <a:fld id="{19B12225-5612-419B-A8D5-4B8EEE4C217E}" type="slidenum">
              <a:rPr lang="en-US" smtClean="0"/>
              <a:pPr/>
              <a:t>123</a:t>
            </a:fld>
            <a:endParaRPr lang="en-US"/>
          </a:p>
        </p:txBody>
      </p:sp>
    </p:spTree>
    <p:extLst>
      <p:ext uri="{BB962C8B-B14F-4D97-AF65-F5344CB8AC3E}">
        <p14:creationId xmlns:p14="http://schemas.microsoft.com/office/powerpoint/2010/main" val="604761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249000" cy="474663"/>
          </a:xfrm>
        </p:spPr>
        <p:txBody>
          <a:bodyPr>
            <a:noAutofit/>
          </a:bodyPr>
          <a:lstStyle/>
          <a:p>
            <a:r>
              <a:rPr lang="en-US" sz="2400" dirty="0"/>
              <a:t>Example: Attribution Selection with Information Gain</a:t>
            </a:r>
          </a:p>
        </p:txBody>
      </p:sp>
      <p:pic>
        <p:nvPicPr>
          <p:cNvPr id="4098" name="Picture 2" descr="E:\Dropbox\NYU\2014 Spring\Data Mining for Business Analytics\Lectures\2014\Figures\DSB-figures\dsfb_03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480" y="1104400"/>
            <a:ext cx="608904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8BED4A2-0C4B-8641-B9C7-9B1DE64DC614}"/>
              </a:ext>
            </a:extLst>
          </p:cNvPr>
          <p:cNvSpPr>
            <a:spLocks noGrp="1"/>
          </p:cNvSpPr>
          <p:nvPr>
            <p:ph type="sldNum" sz="quarter" idx="12"/>
          </p:nvPr>
        </p:nvSpPr>
        <p:spPr/>
        <p:txBody>
          <a:bodyPr/>
          <a:lstStyle/>
          <a:p>
            <a:fld id="{19B12225-5612-419B-A8D5-4B8EEE4C217E}" type="slidenum">
              <a:rPr lang="en-US" smtClean="0"/>
              <a:pPr/>
              <a:t>124</a:t>
            </a:fld>
            <a:endParaRPr lang="en-US"/>
          </a:p>
        </p:txBody>
      </p:sp>
    </p:spTree>
    <p:extLst>
      <p:ext uri="{BB962C8B-B14F-4D97-AF65-F5344CB8AC3E}">
        <p14:creationId xmlns:p14="http://schemas.microsoft.com/office/powerpoint/2010/main" val="10039650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839200" cy="987552"/>
          </a:xfrm>
        </p:spPr>
        <p:txBody>
          <a:bodyPr>
            <a:normAutofit fontScale="90000"/>
          </a:bodyPr>
          <a:lstStyle/>
          <a:p>
            <a:r>
              <a:rPr lang="en-US" dirty="0"/>
              <a:t>Multivariate Supervised Segmentation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If we select the </a:t>
            </a:r>
            <a:r>
              <a:rPr lang="en-US" i="1" dirty="0"/>
              <a:t>single</a:t>
            </a:r>
            <a:r>
              <a:rPr lang="en-US" dirty="0"/>
              <a:t> variable that gives the most information gain, we create a very </a:t>
            </a:r>
            <a:r>
              <a:rPr lang="en-US" i="1" dirty="0"/>
              <a:t>simple</a:t>
            </a:r>
            <a:r>
              <a:rPr lang="en-US" dirty="0"/>
              <a:t> segmentation</a:t>
            </a:r>
          </a:p>
          <a:p>
            <a:pPr>
              <a:buFont typeface="Arial" panose="020B0604020202020204" pitchFamily="34" charset="0"/>
              <a:buChar char="•"/>
            </a:pPr>
            <a:r>
              <a:rPr lang="en-US" dirty="0"/>
              <a:t>If we select multiple attributes each giving some information gain, how do we put them together?</a:t>
            </a:r>
          </a:p>
        </p:txBody>
      </p:sp>
      <p:sp>
        <p:nvSpPr>
          <p:cNvPr id="5" name="Slide Number Placeholder 4">
            <a:extLst>
              <a:ext uri="{FF2B5EF4-FFF2-40B4-BE49-F238E27FC236}">
                <a16:creationId xmlns:a16="http://schemas.microsoft.com/office/drawing/2014/main" id="{55AF1A88-F444-274C-9D27-1E1D2E7ABBC6}"/>
              </a:ext>
            </a:extLst>
          </p:cNvPr>
          <p:cNvSpPr>
            <a:spLocks noGrp="1"/>
          </p:cNvSpPr>
          <p:nvPr>
            <p:ph type="sldNum" sz="quarter" idx="12"/>
          </p:nvPr>
        </p:nvSpPr>
        <p:spPr/>
        <p:txBody>
          <a:bodyPr/>
          <a:lstStyle/>
          <a:p>
            <a:fld id="{19B12225-5612-419B-A8D5-4B8EEE4C217E}" type="slidenum">
              <a:rPr lang="en-US" smtClean="0"/>
              <a:pPr/>
              <a:t>125</a:t>
            </a:fld>
            <a:endParaRPr lang="en-US"/>
          </a:p>
        </p:txBody>
      </p:sp>
    </p:spTree>
    <p:extLst>
      <p:ext uri="{BB962C8B-B14F-4D97-AF65-F5344CB8AC3E}">
        <p14:creationId xmlns:p14="http://schemas.microsoft.com/office/powerpoint/2010/main" val="3091247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Tree-Structured Models</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451" y="1965960"/>
            <a:ext cx="3994649" cy="2926080"/>
          </a:xfrm>
        </p:spPr>
      </p:pic>
      <p:pic>
        <p:nvPicPr>
          <p:cNvPr id="5122" name="Picture 2" descr="E:\Dropbox\NYU\2014 Spring\Data Mining for Business Analytics\Lectures\2014\Figures\DSB-figures\dsfb_03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975" y="1965960"/>
            <a:ext cx="4417364" cy="29260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9EBD9A9-41FF-AB48-A7DF-929B462A53A4}"/>
              </a:ext>
            </a:extLst>
          </p:cNvPr>
          <p:cNvSpPr>
            <a:spLocks noGrp="1"/>
          </p:cNvSpPr>
          <p:nvPr>
            <p:ph type="sldNum" sz="quarter" idx="12"/>
          </p:nvPr>
        </p:nvSpPr>
        <p:spPr/>
        <p:txBody>
          <a:bodyPr/>
          <a:lstStyle/>
          <a:p>
            <a:fld id="{19B12225-5612-419B-A8D5-4B8EEE4C217E}" type="slidenum">
              <a:rPr lang="en-US" smtClean="0"/>
              <a:pPr/>
              <a:t>126</a:t>
            </a:fld>
            <a:endParaRPr lang="en-US"/>
          </a:p>
        </p:txBody>
      </p:sp>
    </p:spTree>
    <p:extLst>
      <p:ext uri="{BB962C8B-B14F-4D97-AF65-F5344CB8AC3E}">
        <p14:creationId xmlns:p14="http://schemas.microsoft.com/office/powerpoint/2010/main" val="790512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Tree-Structured Models</a:t>
            </a:r>
          </a:p>
        </p:txBody>
      </p:sp>
      <p:sp>
        <p:nvSpPr>
          <p:cNvPr id="5" name="Content Placeholder 4"/>
          <p:cNvSpPr>
            <a:spLocks noGrp="1"/>
          </p:cNvSpPr>
          <p:nvPr>
            <p:ph idx="1"/>
          </p:nvPr>
        </p:nvSpPr>
        <p:spPr/>
        <p:txBody>
          <a:bodyPr/>
          <a:lstStyle/>
          <a:p>
            <a:pPr>
              <a:buFont typeface="Arial" panose="020B0604020202020204" pitchFamily="34" charset="0"/>
              <a:buChar char="•"/>
            </a:pPr>
            <a:r>
              <a:rPr lang="en-US" dirty="0"/>
              <a:t>Classify ‘John Doe’</a:t>
            </a:r>
          </a:p>
          <a:p>
            <a:pPr lvl="2">
              <a:buFont typeface="Arial" panose="020B0604020202020204" pitchFamily="34" charset="0"/>
              <a:buChar char="•"/>
            </a:pPr>
            <a:r>
              <a:rPr lang="en-US" dirty="0"/>
              <a:t>Balance=115K, Employed=No, and Age=40</a:t>
            </a:r>
          </a:p>
          <a:p>
            <a:pPr lvl="1">
              <a:buFont typeface="Arial" panose="020B0604020202020204" pitchFamily="34" charset="0"/>
              <a:buChar char="•"/>
            </a:pPr>
            <a:endParaRPr lang="en-US" dirty="0"/>
          </a:p>
        </p:txBody>
      </p:sp>
      <p:pic>
        <p:nvPicPr>
          <p:cNvPr id="7" name="Picture 2" descr="E:\Dropbox\NYU\2014 Spring\Data Mining for Business Analytics\Lectures\2014\Figures\DSB-figures\dsfb_03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039" y="2155350"/>
            <a:ext cx="6211923"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7763075-A39B-9148-B0D5-7F546ABD2156}"/>
              </a:ext>
            </a:extLst>
          </p:cNvPr>
          <p:cNvSpPr>
            <a:spLocks noGrp="1"/>
          </p:cNvSpPr>
          <p:nvPr>
            <p:ph type="sldNum" sz="quarter" idx="12"/>
          </p:nvPr>
        </p:nvSpPr>
        <p:spPr/>
        <p:txBody>
          <a:bodyPr/>
          <a:lstStyle/>
          <a:p>
            <a:fld id="{19B12225-5612-419B-A8D5-4B8EEE4C217E}" type="slidenum">
              <a:rPr lang="en-US" smtClean="0"/>
              <a:pPr/>
              <a:t>127</a:t>
            </a:fld>
            <a:endParaRPr lang="en-US"/>
          </a:p>
        </p:txBody>
      </p:sp>
    </p:spTree>
    <p:extLst>
      <p:ext uri="{BB962C8B-B14F-4D97-AF65-F5344CB8AC3E}">
        <p14:creationId xmlns:p14="http://schemas.microsoft.com/office/powerpoint/2010/main" val="17247491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Tree-Structured Models: “Rules”</a:t>
            </a:r>
          </a:p>
        </p:txBody>
      </p:sp>
      <p:sp>
        <p:nvSpPr>
          <p:cNvPr id="7" name="Content Placeholder 6"/>
          <p:cNvSpPr>
            <a:spLocks noGrp="1"/>
          </p:cNvSpPr>
          <p:nvPr>
            <p:ph idx="1"/>
          </p:nvPr>
        </p:nvSpPr>
        <p:spPr/>
        <p:txBody>
          <a:bodyPr>
            <a:normAutofit/>
          </a:bodyPr>
          <a:lstStyle/>
          <a:p>
            <a:pPr>
              <a:buFont typeface="Arial" panose="020B0604020202020204" pitchFamily="34" charset="0"/>
              <a:buChar char="•"/>
            </a:pPr>
            <a:r>
              <a:rPr lang="en-US" sz="3600" dirty="0"/>
              <a:t>No two parents share descendants </a:t>
            </a:r>
          </a:p>
          <a:p>
            <a:pPr>
              <a:buFont typeface="Arial" panose="020B0604020202020204" pitchFamily="34" charset="0"/>
              <a:buChar char="•"/>
            </a:pPr>
            <a:r>
              <a:rPr lang="en-US" sz="3600" dirty="0"/>
              <a:t>There are no cycles</a:t>
            </a:r>
          </a:p>
          <a:p>
            <a:pPr>
              <a:buFont typeface="Arial" panose="020B0604020202020204" pitchFamily="34" charset="0"/>
              <a:buChar char="•"/>
            </a:pPr>
            <a:r>
              <a:rPr lang="en-US" sz="3600" dirty="0"/>
              <a:t>The branches always “point downwards” </a:t>
            </a:r>
          </a:p>
          <a:p>
            <a:pPr>
              <a:buFont typeface="Arial" panose="020B0604020202020204" pitchFamily="34" charset="0"/>
              <a:buChar char="•"/>
            </a:pPr>
            <a:r>
              <a:rPr lang="en-US" sz="3600" dirty="0"/>
              <a:t>Every example always ends up at a leaf node with some specific class determination</a:t>
            </a:r>
          </a:p>
          <a:p>
            <a:pPr lvl="2">
              <a:buFont typeface="Arial" panose="020B0604020202020204" pitchFamily="34" charset="0"/>
              <a:buChar char="•"/>
            </a:pPr>
            <a:r>
              <a:rPr lang="en-US" sz="2800" dirty="0"/>
              <a:t>Probability estimation trees, regression trees (</a:t>
            </a:r>
            <a:r>
              <a:rPr lang="en-US" sz="2800" i="1" dirty="0"/>
              <a:t>to be continued</a:t>
            </a:r>
            <a:r>
              <a:rPr lang="en-US" sz="2800" dirty="0"/>
              <a:t>..)</a:t>
            </a:r>
          </a:p>
        </p:txBody>
      </p:sp>
      <p:sp>
        <p:nvSpPr>
          <p:cNvPr id="3" name="Slide Number Placeholder 2">
            <a:extLst>
              <a:ext uri="{FF2B5EF4-FFF2-40B4-BE49-F238E27FC236}">
                <a16:creationId xmlns:a16="http://schemas.microsoft.com/office/drawing/2014/main" id="{4BAB4BFA-390F-D147-94C6-D64724AA663C}"/>
              </a:ext>
            </a:extLst>
          </p:cNvPr>
          <p:cNvSpPr>
            <a:spLocks noGrp="1"/>
          </p:cNvSpPr>
          <p:nvPr>
            <p:ph type="sldNum" sz="quarter" idx="12"/>
          </p:nvPr>
        </p:nvSpPr>
        <p:spPr/>
        <p:txBody>
          <a:bodyPr/>
          <a:lstStyle/>
          <a:p>
            <a:fld id="{19B12225-5612-419B-A8D5-4B8EEE4C217E}" type="slidenum">
              <a:rPr lang="en-US" smtClean="0"/>
              <a:pPr/>
              <a:t>128</a:t>
            </a:fld>
            <a:endParaRPr lang="en-US"/>
          </a:p>
        </p:txBody>
      </p:sp>
    </p:spTree>
    <p:extLst>
      <p:ext uri="{BB962C8B-B14F-4D97-AF65-F5344CB8AC3E}">
        <p14:creationId xmlns:p14="http://schemas.microsoft.com/office/powerpoint/2010/main" val="21212237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Induction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How do we create a classification tree from data?</a:t>
            </a:r>
          </a:p>
          <a:p>
            <a:pPr lvl="2">
              <a:buFont typeface="Arial" panose="020B0604020202020204" pitchFamily="34" charset="0"/>
              <a:buChar char="•"/>
            </a:pPr>
            <a:r>
              <a:rPr lang="en-US" sz="2400" b="1" dirty="0"/>
              <a:t>divide-and-conquer</a:t>
            </a:r>
            <a:r>
              <a:rPr lang="en-US" sz="2400" dirty="0"/>
              <a:t> approach</a:t>
            </a:r>
          </a:p>
          <a:p>
            <a:pPr lvl="2">
              <a:buFont typeface="Arial" panose="020B0604020202020204" pitchFamily="34" charset="0"/>
              <a:buChar char="•"/>
            </a:pPr>
            <a:r>
              <a:rPr lang="en-US" sz="2400" dirty="0"/>
              <a:t>take each data subset and </a:t>
            </a:r>
            <a:r>
              <a:rPr lang="en-US" sz="2400" b="1" i="1" dirty="0"/>
              <a:t>recursively</a:t>
            </a:r>
            <a:r>
              <a:rPr lang="en-US" sz="2400" dirty="0"/>
              <a:t> apply attribute selection to find the best attribute to partition it</a:t>
            </a:r>
          </a:p>
          <a:p>
            <a:pPr>
              <a:buFont typeface="Arial" panose="020B0604020202020204" pitchFamily="34" charset="0"/>
              <a:buChar char="•"/>
            </a:pPr>
            <a:r>
              <a:rPr lang="en-US" sz="3200" dirty="0"/>
              <a:t>When do we stop?</a:t>
            </a:r>
          </a:p>
          <a:p>
            <a:pPr lvl="2">
              <a:buFont typeface="Arial" panose="020B0604020202020204" pitchFamily="34" charset="0"/>
              <a:buChar char="•"/>
            </a:pPr>
            <a:r>
              <a:rPr lang="en-US" sz="2400" dirty="0"/>
              <a:t>The nodes are pure,</a:t>
            </a:r>
          </a:p>
          <a:p>
            <a:pPr lvl="2">
              <a:buFont typeface="Arial" panose="020B0604020202020204" pitchFamily="34" charset="0"/>
              <a:buChar char="•"/>
            </a:pPr>
            <a:r>
              <a:rPr lang="en-US" sz="2400" dirty="0"/>
              <a:t>there are no more variables, or</a:t>
            </a:r>
          </a:p>
          <a:p>
            <a:pPr lvl="2">
              <a:buFont typeface="Arial" panose="020B0604020202020204" pitchFamily="34" charset="0"/>
              <a:buChar char="•"/>
            </a:pPr>
            <a:r>
              <a:rPr lang="en-US" sz="2400" dirty="0"/>
              <a:t>even earlier (over-fitting – </a:t>
            </a:r>
            <a:r>
              <a:rPr lang="en-US" sz="2400" i="1" dirty="0"/>
              <a:t>to be continued</a:t>
            </a:r>
            <a:r>
              <a:rPr lang="en-US" sz="2400" dirty="0"/>
              <a:t>..)</a:t>
            </a:r>
          </a:p>
        </p:txBody>
      </p:sp>
      <p:sp>
        <p:nvSpPr>
          <p:cNvPr id="5" name="Slide Number Placeholder 4">
            <a:extLst>
              <a:ext uri="{FF2B5EF4-FFF2-40B4-BE49-F238E27FC236}">
                <a16:creationId xmlns:a16="http://schemas.microsoft.com/office/drawing/2014/main" id="{C420BA34-D65A-3449-AFF5-62D108ADDBBC}"/>
              </a:ext>
            </a:extLst>
          </p:cNvPr>
          <p:cNvSpPr>
            <a:spLocks noGrp="1"/>
          </p:cNvSpPr>
          <p:nvPr>
            <p:ph type="sldNum" sz="quarter" idx="12"/>
          </p:nvPr>
        </p:nvSpPr>
        <p:spPr/>
        <p:txBody>
          <a:bodyPr/>
          <a:lstStyle/>
          <a:p>
            <a:fld id="{19B12225-5612-419B-A8D5-4B8EEE4C217E}" type="slidenum">
              <a:rPr lang="en-US" smtClean="0"/>
              <a:pPr/>
              <a:t>129</a:t>
            </a:fld>
            <a:endParaRPr lang="en-US"/>
          </a:p>
        </p:txBody>
      </p:sp>
    </p:spTree>
    <p:extLst>
      <p:ext uri="{BB962C8B-B14F-4D97-AF65-F5344CB8AC3E}">
        <p14:creationId xmlns:p14="http://schemas.microsoft.com/office/powerpoint/2010/main" val="70631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Roles in Data Mining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63638"/>
                <a:ext cx="8229600" cy="4530725"/>
              </a:xfrm>
            </p:spPr>
            <p:txBody>
              <a:bodyPr>
                <a:normAutofit fontScale="92500"/>
              </a:bodyPr>
              <a:lstStyle/>
              <a:p>
                <a:pPr>
                  <a:buFont typeface="Arial" panose="020B0604020202020204" pitchFamily="34" charset="0"/>
                  <a:buChar char="•"/>
                  <a:defRPr/>
                </a:pPr>
                <a:r>
                  <a:rPr lang="en-US" dirty="0"/>
                  <a:t>“Data Scientist” (Geek?)</a:t>
                </a:r>
              </a:p>
              <a:p>
                <a:pPr lvl="2">
                  <a:defRPr/>
                </a:pPr>
                <a:r>
                  <a:rPr lang="en-US" dirty="0"/>
                  <a:t>can do the actual modeling </a:t>
                </a:r>
              </a:p>
              <a:p>
                <a:pPr lvl="2">
                  <a:defRPr/>
                </a:pPr>
                <a:r>
                  <a:rPr lang="en-US" dirty="0"/>
                  <a:t>applied statistician </a:t>
                </a:r>
                <a14:m>
                  <m:oMath xmlns:m="http://schemas.openxmlformats.org/officeDocument/2006/math">
                    <m:r>
                      <a:rPr lang="en-US" b="0" i="1" smtClean="0">
                        <a:latin typeface="Cambria Math"/>
                      </a:rPr>
                      <m:t>×</m:t>
                    </m:r>
                  </m:oMath>
                </a14:m>
                <a:r>
                  <a:rPr lang="en-US" dirty="0"/>
                  <a:t> computer scientist</a:t>
                </a:r>
              </a:p>
              <a:p>
                <a:pPr>
                  <a:buFont typeface="Arial" panose="020B0604020202020204" pitchFamily="34" charset="0"/>
                  <a:buChar char="•"/>
                  <a:defRPr/>
                </a:pPr>
                <a:r>
                  <a:rPr lang="en-US" dirty="0"/>
                  <a:t>Collaborator in a data-centric project</a:t>
                </a:r>
              </a:p>
              <a:p>
                <a:pPr lvl="2">
                  <a:defRPr/>
                </a:pPr>
                <a:r>
                  <a:rPr lang="en-US" dirty="0"/>
                  <a:t>can translate from business to the execution</a:t>
                </a:r>
              </a:p>
              <a:p>
                <a:pPr>
                  <a:buFont typeface="Arial" panose="020B0604020202020204" pitchFamily="34" charset="0"/>
                  <a:buChar char="•"/>
                  <a:defRPr/>
                </a:pPr>
                <a:r>
                  <a:rPr lang="en-US" dirty="0"/>
                  <a:t>Managing a data-mining project</a:t>
                </a:r>
              </a:p>
              <a:p>
                <a:pPr lvl="2">
                  <a:defRPr/>
                </a:pPr>
                <a:r>
                  <a:rPr lang="en-US" dirty="0"/>
                  <a:t>understanding the potential</a:t>
                </a:r>
              </a:p>
              <a:p>
                <a:pPr lvl="2">
                  <a:defRPr/>
                </a:pPr>
                <a:r>
                  <a:rPr lang="en-US" dirty="0"/>
                  <a:t>ability to evaluate a proposal and execution</a:t>
                </a:r>
              </a:p>
              <a:p>
                <a:pPr lvl="2">
                  <a:defRPr/>
                </a:pPr>
                <a:r>
                  <a:rPr lang="en-US" dirty="0"/>
                  <a:t>ability to interface with a broad variety of people</a:t>
                </a:r>
              </a:p>
              <a:p>
                <a:pPr>
                  <a:buFont typeface="Arial" panose="020B0604020202020204" pitchFamily="34" charset="0"/>
                  <a:buChar char="•"/>
                  <a:defRPr/>
                </a:pPr>
                <a:r>
                  <a:rPr lang="en-US" dirty="0"/>
                  <a:t>Strategist, Investor, …</a:t>
                </a:r>
              </a:p>
              <a:p>
                <a:pPr lvl="2">
                  <a:defRPr/>
                </a:pPr>
                <a:r>
                  <a:rPr lang="en-US" dirty="0"/>
                  <a:t>envision opportunities, come up with novel ideas, evaluate the promise of new ideas, design data science projects / companies conceptually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63638"/>
                <a:ext cx="8229600" cy="4530725"/>
              </a:xfrm>
              <a:blipFill rotWithShape="0">
                <a:blip r:embed="rId3"/>
                <a:stretch>
                  <a:fillRect t="-135" r="-222" b="-4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8E721A-823E-4B40-9275-4B5F96AF0A28}"/>
              </a:ext>
            </a:extLst>
          </p:cNvPr>
          <p:cNvSpPr>
            <a:spLocks noGrp="1"/>
          </p:cNvSpPr>
          <p:nvPr>
            <p:ph type="sldNum" sz="quarter" idx="12"/>
          </p:nvPr>
        </p:nvSpPr>
        <p:spPr/>
        <p:txBody>
          <a:bodyPr/>
          <a:lstStyle/>
          <a:p>
            <a:fld id="{19B12225-5612-419B-A8D5-4B8EEE4C217E}" type="slidenum">
              <a:rPr lang="en-US" smtClean="0"/>
              <a:pPr/>
              <a:t>13</a:t>
            </a:fld>
            <a:endParaRPr lang="en-US"/>
          </a:p>
        </p:txBody>
      </p:sp>
    </p:spTree>
    <p:extLst>
      <p:ext uri="{BB962C8B-B14F-4D97-AF65-F5344CB8AC3E}">
        <p14:creationId xmlns:p14="http://schemas.microsoft.com/office/powerpoint/2010/main" val="12663774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Why trees?</a:t>
            </a:r>
          </a:p>
        </p:txBody>
      </p:sp>
      <p:sp>
        <p:nvSpPr>
          <p:cNvPr id="37891" name="Rectangle 3"/>
          <p:cNvSpPr>
            <a:spLocks noGrp="1" noChangeArrowheads="1"/>
          </p:cNvSpPr>
          <p:nvPr>
            <p:ph idx="1"/>
          </p:nvPr>
        </p:nvSpPr>
        <p:spPr>
          <a:xfrm>
            <a:off x="457200" y="1211280"/>
            <a:ext cx="8229600" cy="5011387"/>
          </a:xfrm>
        </p:spPr>
        <p:txBody>
          <a:bodyPr/>
          <a:lstStyle/>
          <a:p>
            <a:pPr>
              <a:lnSpc>
                <a:spcPct val="80000"/>
              </a:lnSpc>
              <a:buFont typeface="Arial" panose="020B0604020202020204" pitchFamily="34" charset="0"/>
              <a:buChar char="•"/>
            </a:pPr>
            <a:r>
              <a:rPr lang="en-US" altLang="en-US" dirty="0"/>
              <a:t>Decision trees (DTs), or classification trees, are one of the most popular data mining tools </a:t>
            </a:r>
          </a:p>
          <a:p>
            <a:pPr lvl="2">
              <a:lnSpc>
                <a:spcPct val="80000"/>
              </a:lnSpc>
              <a:buFont typeface="Arial" panose="020B0604020202020204" pitchFamily="34" charset="0"/>
              <a:buChar char="•"/>
            </a:pPr>
            <a:r>
              <a:rPr lang="en-US" altLang="en-US" dirty="0"/>
              <a:t>(along with linear and logistic regression)</a:t>
            </a:r>
          </a:p>
          <a:p>
            <a:pPr>
              <a:lnSpc>
                <a:spcPct val="80000"/>
              </a:lnSpc>
              <a:buFont typeface="Arial" panose="020B0604020202020204" pitchFamily="34" charset="0"/>
              <a:buChar char="•"/>
            </a:pPr>
            <a:r>
              <a:rPr lang="en-US" altLang="en-US" dirty="0"/>
              <a:t>They are:</a:t>
            </a:r>
          </a:p>
          <a:p>
            <a:pPr lvl="2">
              <a:lnSpc>
                <a:spcPct val="80000"/>
              </a:lnSpc>
              <a:buFont typeface="Arial" panose="020B0604020202020204" pitchFamily="34" charset="0"/>
              <a:buChar char="•"/>
            </a:pPr>
            <a:r>
              <a:rPr lang="en-US" altLang="en-US" dirty="0"/>
              <a:t>Easy to understand</a:t>
            </a:r>
          </a:p>
          <a:p>
            <a:pPr lvl="2">
              <a:lnSpc>
                <a:spcPct val="80000"/>
              </a:lnSpc>
              <a:buFont typeface="Arial" panose="020B0604020202020204" pitchFamily="34" charset="0"/>
              <a:buChar char="•"/>
            </a:pPr>
            <a:r>
              <a:rPr lang="en-US" altLang="en-US" dirty="0"/>
              <a:t>Easy to implement</a:t>
            </a:r>
          </a:p>
          <a:p>
            <a:pPr lvl="2">
              <a:lnSpc>
                <a:spcPct val="80000"/>
              </a:lnSpc>
              <a:buFont typeface="Arial" panose="020B0604020202020204" pitchFamily="34" charset="0"/>
              <a:buChar char="•"/>
            </a:pPr>
            <a:r>
              <a:rPr lang="en-US" altLang="en-US" dirty="0"/>
              <a:t>Easy to use</a:t>
            </a:r>
          </a:p>
          <a:p>
            <a:pPr lvl="2">
              <a:lnSpc>
                <a:spcPct val="80000"/>
              </a:lnSpc>
              <a:buFont typeface="Arial" panose="020B0604020202020204" pitchFamily="34" charset="0"/>
              <a:buChar char="•"/>
            </a:pPr>
            <a:r>
              <a:rPr lang="en-US" altLang="en-US" dirty="0"/>
              <a:t>Computationally cheap</a:t>
            </a:r>
          </a:p>
          <a:p>
            <a:pPr>
              <a:lnSpc>
                <a:spcPct val="80000"/>
              </a:lnSpc>
              <a:buFont typeface="Arial" panose="020B0604020202020204" pitchFamily="34" charset="0"/>
              <a:buChar char="•"/>
            </a:pPr>
            <a:r>
              <a:rPr lang="en-US" altLang="en-US" dirty="0"/>
              <a:t>Almost all data mining packages include DTs</a:t>
            </a:r>
          </a:p>
          <a:p>
            <a:pPr>
              <a:lnSpc>
                <a:spcPct val="80000"/>
              </a:lnSpc>
              <a:buFont typeface="Arial" panose="020B0604020202020204" pitchFamily="34" charset="0"/>
              <a:buChar char="•"/>
            </a:pPr>
            <a:r>
              <a:rPr lang="en-US" altLang="en-US" dirty="0"/>
              <a:t>They have advantages for model comprehensibility, which is important for:</a:t>
            </a:r>
          </a:p>
          <a:p>
            <a:pPr lvl="2">
              <a:lnSpc>
                <a:spcPct val="80000"/>
              </a:lnSpc>
              <a:buFont typeface="Arial" panose="020B0604020202020204" pitchFamily="34" charset="0"/>
              <a:buChar char="•"/>
            </a:pPr>
            <a:r>
              <a:rPr lang="en-US" altLang="en-US" dirty="0"/>
              <a:t>model evaluation</a:t>
            </a:r>
          </a:p>
          <a:p>
            <a:pPr lvl="2">
              <a:lnSpc>
                <a:spcPct val="80000"/>
              </a:lnSpc>
              <a:buFont typeface="Arial" panose="020B0604020202020204" pitchFamily="34" charset="0"/>
              <a:buChar char="•"/>
            </a:pPr>
            <a:r>
              <a:rPr lang="en-US" altLang="en-US" dirty="0"/>
              <a:t>communication to non-DM-savvy stakeholders</a:t>
            </a:r>
          </a:p>
        </p:txBody>
      </p:sp>
      <p:sp>
        <p:nvSpPr>
          <p:cNvPr id="3" name="Slide Number Placeholder 2">
            <a:extLst>
              <a:ext uri="{FF2B5EF4-FFF2-40B4-BE49-F238E27FC236}">
                <a16:creationId xmlns:a16="http://schemas.microsoft.com/office/drawing/2014/main" id="{F93C9738-B2B5-EB48-9671-A72489C3123E}"/>
              </a:ext>
            </a:extLst>
          </p:cNvPr>
          <p:cNvSpPr>
            <a:spLocks noGrp="1"/>
          </p:cNvSpPr>
          <p:nvPr>
            <p:ph type="sldNum" sz="quarter" idx="12"/>
          </p:nvPr>
        </p:nvSpPr>
        <p:spPr/>
        <p:txBody>
          <a:bodyPr/>
          <a:lstStyle/>
          <a:p>
            <a:fld id="{19B12225-5612-419B-A8D5-4B8EEE4C217E}" type="slidenum">
              <a:rPr lang="en-US" smtClean="0"/>
              <a:pPr/>
              <a:t>130</a:t>
            </a:fld>
            <a:endParaRPr lang="en-US"/>
          </a:p>
        </p:txBody>
      </p:sp>
    </p:spTree>
    <p:extLst>
      <p:ext uri="{BB962C8B-B14F-4D97-AF65-F5344CB8AC3E}">
        <p14:creationId xmlns:p14="http://schemas.microsoft.com/office/powerpoint/2010/main" val="41512077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Segmentations</a:t>
            </a:r>
          </a:p>
        </p:txBody>
      </p:sp>
      <p:pic>
        <p:nvPicPr>
          <p:cNvPr id="12290" name="Picture 2" descr="E:\Dropbox\NYU\2014 Spring\Data Mining for Business Analytics\Lectures\2014\Figures\DSB-figures\dsfb_0315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3" y="1493910"/>
            <a:ext cx="7879075" cy="42976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3AF16F8-97AF-C540-9A57-03A86B01FAA8}"/>
              </a:ext>
            </a:extLst>
          </p:cNvPr>
          <p:cNvSpPr>
            <a:spLocks noGrp="1"/>
          </p:cNvSpPr>
          <p:nvPr>
            <p:ph type="sldNum" sz="quarter" idx="12"/>
          </p:nvPr>
        </p:nvSpPr>
        <p:spPr/>
        <p:txBody>
          <a:bodyPr/>
          <a:lstStyle/>
          <a:p>
            <a:fld id="{19B12225-5612-419B-A8D5-4B8EEE4C217E}" type="slidenum">
              <a:rPr lang="en-US" smtClean="0"/>
              <a:pPr/>
              <a:t>131</a:t>
            </a:fld>
            <a:endParaRPr lang="en-US"/>
          </a:p>
        </p:txBody>
      </p:sp>
    </p:spTree>
    <p:extLst>
      <p:ext uri="{BB962C8B-B14F-4D97-AF65-F5344CB8AC3E}">
        <p14:creationId xmlns:p14="http://schemas.microsoft.com/office/powerpoint/2010/main" val="16385879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Segmentations</a:t>
            </a:r>
          </a:p>
        </p:txBody>
      </p:sp>
      <p:pic>
        <p:nvPicPr>
          <p:cNvPr id="11266" name="Picture 2" descr="E:\Dropbox\NYU\2014 Spring\Data Mining for Business Analytics\Lectures\2014\Figures\DSB-figures\dsfb_0315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780" y="1246900"/>
            <a:ext cx="615844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56A903-F372-3249-BBE0-93CCC1024238}"/>
              </a:ext>
            </a:extLst>
          </p:cNvPr>
          <p:cNvSpPr>
            <a:spLocks noGrp="1"/>
          </p:cNvSpPr>
          <p:nvPr>
            <p:ph type="sldNum" sz="quarter" idx="12"/>
          </p:nvPr>
        </p:nvSpPr>
        <p:spPr/>
        <p:txBody>
          <a:bodyPr/>
          <a:lstStyle/>
          <a:p>
            <a:fld id="{19B12225-5612-419B-A8D5-4B8EEE4C217E}" type="slidenum">
              <a:rPr lang="en-US" smtClean="0"/>
              <a:pPr/>
              <a:t>132</a:t>
            </a:fld>
            <a:endParaRPr lang="en-US"/>
          </a:p>
        </p:txBody>
      </p:sp>
    </p:spTree>
    <p:extLst>
      <p:ext uri="{BB962C8B-B14F-4D97-AF65-F5344CB8AC3E}">
        <p14:creationId xmlns:p14="http://schemas.microsoft.com/office/powerpoint/2010/main" val="26276749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Trees as Sets of Rules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The classification tree is equivalent to this rule set</a:t>
            </a:r>
          </a:p>
          <a:p>
            <a:pPr>
              <a:buFont typeface="Arial" panose="020B0604020202020204" pitchFamily="34" charset="0"/>
              <a:buChar char="•"/>
            </a:pPr>
            <a:r>
              <a:rPr lang="en-US" dirty="0"/>
              <a:t>Each rule consists of the attribute tests along the path connected with </a:t>
            </a:r>
            <a:r>
              <a:rPr lang="en-US" b="1" dirty="0"/>
              <a:t>AND</a:t>
            </a:r>
          </a:p>
        </p:txBody>
      </p:sp>
      <p:sp>
        <p:nvSpPr>
          <p:cNvPr id="5" name="Slide Number Placeholder 4">
            <a:extLst>
              <a:ext uri="{FF2B5EF4-FFF2-40B4-BE49-F238E27FC236}">
                <a16:creationId xmlns:a16="http://schemas.microsoft.com/office/drawing/2014/main" id="{745080E4-2570-244E-909A-9176AC9E1221}"/>
              </a:ext>
            </a:extLst>
          </p:cNvPr>
          <p:cNvSpPr>
            <a:spLocks noGrp="1"/>
          </p:cNvSpPr>
          <p:nvPr>
            <p:ph type="sldNum" sz="quarter" idx="12"/>
          </p:nvPr>
        </p:nvSpPr>
        <p:spPr/>
        <p:txBody>
          <a:bodyPr/>
          <a:lstStyle/>
          <a:p>
            <a:fld id="{19B12225-5612-419B-A8D5-4B8EEE4C217E}" type="slidenum">
              <a:rPr lang="en-US" smtClean="0"/>
              <a:pPr/>
              <a:t>133</a:t>
            </a:fld>
            <a:endParaRPr lang="en-US"/>
          </a:p>
        </p:txBody>
      </p:sp>
    </p:spTree>
    <p:extLst>
      <p:ext uri="{BB962C8B-B14F-4D97-AF65-F5344CB8AC3E}">
        <p14:creationId xmlns:p14="http://schemas.microsoft.com/office/powerpoint/2010/main" val="29765461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Trees as Sets of Rules</a:t>
            </a:r>
          </a:p>
        </p:txBody>
      </p:sp>
      <p:sp>
        <p:nvSpPr>
          <p:cNvPr id="3" name="Content Placeholder 2"/>
          <p:cNvSpPr>
            <a:spLocks noGrp="1"/>
          </p:cNvSpPr>
          <p:nvPr>
            <p:ph idx="1"/>
          </p:nvPr>
        </p:nvSpPr>
        <p:spPr>
          <a:xfrm>
            <a:off x="457200" y="4358244"/>
            <a:ext cx="8229600" cy="1918731"/>
          </a:xfrm>
        </p:spPr>
        <p:txBody>
          <a:bodyPr/>
          <a:lstStyle/>
          <a:p>
            <a:pPr>
              <a:buFont typeface="Arial" panose="020B0604020202020204" pitchFamily="34" charset="0"/>
              <a:buChar char="•"/>
            </a:pPr>
            <a:r>
              <a:rPr lang="en-US" sz="1600" dirty="0"/>
              <a:t>IF (Employed = Yes) THEN Class=No Write-off</a:t>
            </a:r>
          </a:p>
          <a:p>
            <a:pPr>
              <a:buFont typeface="Arial" panose="020B0604020202020204" pitchFamily="34" charset="0"/>
              <a:buChar char="•"/>
            </a:pPr>
            <a:r>
              <a:rPr lang="en-US" sz="1600" dirty="0"/>
              <a:t>IF (Employed = No) AND (Balance &lt; 50k) THEN Class=No Write-off</a:t>
            </a:r>
          </a:p>
          <a:p>
            <a:pPr>
              <a:buFont typeface="Arial" panose="020B0604020202020204" pitchFamily="34" charset="0"/>
              <a:buChar char="•"/>
            </a:pPr>
            <a:r>
              <a:rPr lang="en-US" sz="1600" dirty="0"/>
              <a:t>IF (Employed = No) AND (Balance ≥ 50k) AND (Age &lt; 45) THEN Class=No Write-off</a:t>
            </a:r>
          </a:p>
          <a:p>
            <a:pPr>
              <a:buFont typeface="Arial" panose="020B0604020202020204" pitchFamily="34" charset="0"/>
              <a:buChar char="•"/>
            </a:pPr>
            <a:r>
              <a:rPr lang="en-US" sz="1600" dirty="0"/>
              <a:t>IF (Employed = No) AND (Balance ≥ 50k) AND (Age ≥ 45) THEN Class=Write-off</a:t>
            </a:r>
          </a:p>
        </p:txBody>
      </p:sp>
      <p:pic>
        <p:nvPicPr>
          <p:cNvPr id="4" name="Picture 2" descr="E:\Dropbox\NYU\2014 Spring\Data Mining for Business Analytics\Lectures\2014\Figures\DSB-figures\dsfb_03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254" y="955975"/>
            <a:ext cx="4831493"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E8A92E3-BA54-6941-9EA7-2BDB89C70F3F}"/>
              </a:ext>
            </a:extLst>
          </p:cNvPr>
          <p:cNvSpPr>
            <a:spLocks noGrp="1"/>
          </p:cNvSpPr>
          <p:nvPr>
            <p:ph type="sldNum" sz="quarter" idx="12"/>
          </p:nvPr>
        </p:nvSpPr>
        <p:spPr/>
        <p:txBody>
          <a:bodyPr/>
          <a:lstStyle/>
          <a:p>
            <a:fld id="{19B12225-5612-419B-A8D5-4B8EEE4C217E}" type="slidenum">
              <a:rPr lang="en-US" smtClean="0"/>
              <a:pPr/>
              <a:t>134</a:t>
            </a:fld>
            <a:endParaRPr lang="en-US"/>
          </a:p>
        </p:txBody>
      </p:sp>
    </p:spTree>
    <p:extLst>
      <p:ext uri="{BB962C8B-B14F-4D97-AF65-F5344CB8AC3E}">
        <p14:creationId xmlns:p14="http://schemas.microsoft.com/office/powerpoint/2010/main" val="22657801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347" name="Oval 83"/>
          <p:cNvSpPr>
            <a:spLocks noChangeArrowheads="1"/>
          </p:cNvSpPr>
          <p:nvPr/>
        </p:nvSpPr>
        <p:spPr bwMode="auto">
          <a:xfrm>
            <a:off x="6477000" y="4381064"/>
            <a:ext cx="12192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a:latin typeface="Tahoma" pitchFamily="34" charset="0"/>
                <a:cs typeface="Arial" charset="0"/>
              </a:rPr>
              <a:t>NO</a:t>
            </a:r>
          </a:p>
        </p:txBody>
      </p:sp>
      <p:sp>
        <p:nvSpPr>
          <p:cNvPr id="50177" name="Line 3"/>
          <p:cNvSpPr>
            <a:spLocks noChangeShapeType="1"/>
          </p:cNvSpPr>
          <p:nvPr/>
        </p:nvSpPr>
        <p:spPr bwMode="auto">
          <a:xfrm>
            <a:off x="838200" y="1905000"/>
            <a:ext cx="0" cy="3429000"/>
          </a:xfrm>
          <a:prstGeom prst="line">
            <a:avLst/>
          </a:prstGeom>
          <a:noFill/>
          <a:ln w="25400">
            <a:solidFill>
              <a:schemeClr val="tx1"/>
            </a:solidFill>
            <a:round/>
            <a:headEnd type="triangle"/>
            <a:tailEnd type="none"/>
          </a:ln>
        </p:spPr>
        <p:txBody>
          <a:bodyPr/>
          <a:lstStyle/>
          <a:p>
            <a:endParaRPr lang="en-US"/>
          </a:p>
        </p:txBody>
      </p:sp>
      <p:sp>
        <p:nvSpPr>
          <p:cNvPr id="50178" name="Line 4"/>
          <p:cNvSpPr>
            <a:spLocks noChangeShapeType="1"/>
          </p:cNvSpPr>
          <p:nvPr/>
        </p:nvSpPr>
        <p:spPr bwMode="auto">
          <a:xfrm>
            <a:off x="838200" y="5334000"/>
            <a:ext cx="4876800" cy="0"/>
          </a:xfrm>
          <a:prstGeom prst="line">
            <a:avLst/>
          </a:prstGeom>
          <a:noFill/>
          <a:ln w="25400">
            <a:solidFill>
              <a:schemeClr val="tx1"/>
            </a:solidFill>
            <a:round/>
            <a:headEnd type="none"/>
            <a:tailEnd type="triangle"/>
          </a:ln>
        </p:spPr>
        <p:txBody>
          <a:bodyPr/>
          <a:lstStyle/>
          <a:p>
            <a:endParaRPr lang="en-US"/>
          </a:p>
        </p:txBody>
      </p:sp>
      <p:sp>
        <p:nvSpPr>
          <p:cNvPr id="50179" name="Text Box 5"/>
          <p:cNvSpPr txBox="1">
            <a:spLocks noChangeArrowheads="1"/>
          </p:cNvSpPr>
          <p:nvPr/>
        </p:nvSpPr>
        <p:spPr bwMode="auto">
          <a:xfrm>
            <a:off x="4691826" y="5312974"/>
            <a:ext cx="1024639" cy="400110"/>
          </a:xfrm>
          <a:prstGeom prst="rect">
            <a:avLst/>
          </a:prstGeom>
          <a:noFill/>
          <a:ln w="9525">
            <a:noFill/>
            <a:miter lim="800000"/>
            <a:headEnd/>
            <a:tailEnd/>
          </a:ln>
        </p:spPr>
        <p:txBody>
          <a:bodyPr wrap="none">
            <a:spAutoFit/>
          </a:bodyPr>
          <a:lstStyle/>
          <a:p>
            <a:pPr rtl="1"/>
            <a:r>
              <a:rPr lang="en-US" sz="2000" dirty="0">
                <a:latin typeface="+mn-lt"/>
                <a:cs typeface="+mn-cs"/>
              </a:rPr>
              <a:t>Income</a:t>
            </a:r>
          </a:p>
        </p:txBody>
      </p:sp>
      <p:sp>
        <p:nvSpPr>
          <p:cNvPr id="50180" name="Text Box 6"/>
          <p:cNvSpPr txBox="1">
            <a:spLocks noChangeArrowheads="1"/>
          </p:cNvSpPr>
          <p:nvPr/>
        </p:nvSpPr>
        <p:spPr bwMode="auto">
          <a:xfrm>
            <a:off x="136635" y="2060028"/>
            <a:ext cx="641522" cy="400110"/>
          </a:xfrm>
          <a:prstGeom prst="rect">
            <a:avLst/>
          </a:prstGeom>
          <a:noFill/>
          <a:ln w="9525">
            <a:noFill/>
            <a:miter lim="800000"/>
            <a:headEnd/>
            <a:tailEnd/>
          </a:ln>
        </p:spPr>
        <p:txBody>
          <a:bodyPr wrap="none">
            <a:spAutoFit/>
          </a:bodyPr>
          <a:lstStyle/>
          <a:p>
            <a:pPr rtl="1"/>
            <a:r>
              <a:rPr lang="en-US" sz="2000" dirty="0">
                <a:latin typeface="+mn-lt"/>
                <a:cs typeface="+mn-cs"/>
              </a:rPr>
              <a:t>Age</a:t>
            </a:r>
          </a:p>
        </p:txBody>
      </p:sp>
      <p:sp>
        <p:nvSpPr>
          <p:cNvPr id="50181" name="Line 7"/>
          <p:cNvSpPr>
            <a:spLocks noChangeShapeType="1"/>
          </p:cNvSpPr>
          <p:nvPr/>
        </p:nvSpPr>
        <p:spPr bwMode="auto">
          <a:xfrm>
            <a:off x="5105400" y="2133600"/>
            <a:ext cx="304800" cy="0"/>
          </a:xfrm>
          <a:prstGeom prst="line">
            <a:avLst/>
          </a:prstGeom>
          <a:noFill/>
          <a:ln w="25400">
            <a:solidFill>
              <a:srgbClr val="671E97"/>
            </a:solidFill>
            <a:round/>
            <a:headEnd/>
            <a:tailEnd/>
          </a:ln>
        </p:spPr>
        <p:txBody>
          <a:bodyPr/>
          <a:lstStyle/>
          <a:p>
            <a:endParaRPr lang="en-US"/>
          </a:p>
        </p:txBody>
      </p:sp>
      <p:sp>
        <p:nvSpPr>
          <p:cNvPr id="50182" name="Line 8"/>
          <p:cNvSpPr>
            <a:spLocks noChangeShapeType="1"/>
          </p:cNvSpPr>
          <p:nvPr/>
        </p:nvSpPr>
        <p:spPr bwMode="auto">
          <a:xfrm>
            <a:off x="5257800" y="1981200"/>
            <a:ext cx="0" cy="304800"/>
          </a:xfrm>
          <a:prstGeom prst="line">
            <a:avLst/>
          </a:prstGeom>
          <a:noFill/>
          <a:ln w="25400">
            <a:solidFill>
              <a:srgbClr val="671E97"/>
            </a:solidFill>
            <a:round/>
            <a:headEnd/>
            <a:tailEnd/>
          </a:ln>
        </p:spPr>
        <p:txBody>
          <a:bodyPr/>
          <a:lstStyle/>
          <a:p>
            <a:endParaRPr lang="en-US"/>
          </a:p>
        </p:txBody>
      </p:sp>
      <p:sp>
        <p:nvSpPr>
          <p:cNvPr id="50183" name="Line 9"/>
          <p:cNvSpPr>
            <a:spLocks noChangeShapeType="1"/>
          </p:cNvSpPr>
          <p:nvPr/>
        </p:nvSpPr>
        <p:spPr bwMode="auto">
          <a:xfrm>
            <a:off x="4953000" y="2743200"/>
            <a:ext cx="304800" cy="0"/>
          </a:xfrm>
          <a:prstGeom prst="line">
            <a:avLst/>
          </a:prstGeom>
          <a:noFill/>
          <a:ln w="25400">
            <a:solidFill>
              <a:srgbClr val="671E97"/>
            </a:solidFill>
            <a:round/>
            <a:headEnd/>
            <a:tailEnd/>
          </a:ln>
        </p:spPr>
        <p:txBody>
          <a:bodyPr/>
          <a:lstStyle/>
          <a:p>
            <a:endParaRPr lang="en-US"/>
          </a:p>
        </p:txBody>
      </p:sp>
      <p:sp>
        <p:nvSpPr>
          <p:cNvPr id="50184" name="Line 10"/>
          <p:cNvSpPr>
            <a:spLocks noChangeShapeType="1"/>
          </p:cNvSpPr>
          <p:nvPr/>
        </p:nvSpPr>
        <p:spPr bwMode="auto">
          <a:xfrm>
            <a:off x="5105400" y="2590800"/>
            <a:ext cx="0" cy="304800"/>
          </a:xfrm>
          <a:prstGeom prst="line">
            <a:avLst/>
          </a:prstGeom>
          <a:noFill/>
          <a:ln w="25400">
            <a:solidFill>
              <a:srgbClr val="671E97"/>
            </a:solidFill>
            <a:round/>
            <a:headEnd/>
            <a:tailEnd/>
          </a:ln>
        </p:spPr>
        <p:txBody>
          <a:bodyPr/>
          <a:lstStyle/>
          <a:p>
            <a:endParaRPr lang="en-US"/>
          </a:p>
        </p:txBody>
      </p:sp>
      <p:sp>
        <p:nvSpPr>
          <p:cNvPr id="50185" name="Line 11"/>
          <p:cNvSpPr>
            <a:spLocks noChangeShapeType="1"/>
          </p:cNvSpPr>
          <p:nvPr/>
        </p:nvSpPr>
        <p:spPr bwMode="auto">
          <a:xfrm>
            <a:off x="3962400" y="2743200"/>
            <a:ext cx="304800" cy="0"/>
          </a:xfrm>
          <a:prstGeom prst="line">
            <a:avLst/>
          </a:prstGeom>
          <a:noFill/>
          <a:ln w="25400">
            <a:solidFill>
              <a:srgbClr val="671E97"/>
            </a:solidFill>
            <a:round/>
            <a:headEnd/>
            <a:tailEnd/>
          </a:ln>
        </p:spPr>
        <p:txBody>
          <a:bodyPr/>
          <a:lstStyle/>
          <a:p>
            <a:endParaRPr lang="en-US"/>
          </a:p>
        </p:txBody>
      </p:sp>
      <p:sp>
        <p:nvSpPr>
          <p:cNvPr id="50186" name="Line 12"/>
          <p:cNvSpPr>
            <a:spLocks noChangeShapeType="1"/>
          </p:cNvSpPr>
          <p:nvPr/>
        </p:nvSpPr>
        <p:spPr bwMode="auto">
          <a:xfrm>
            <a:off x="4114800" y="2590800"/>
            <a:ext cx="0" cy="304800"/>
          </a:xfrm>
          <a:prstGeom prst="line">
            <a:avLst/>
          </a:prstGeom>
          <a:noFill/>
          <a:ln w="25400">
            <a:solidFill>
              <a:srgbClr val="671E97"/>
            </a:solidFill>
            <a:round/>
            <a:headEnd/>
            <a:tailEnd/>
          </a:ln>
        </p:spPr>
        <p:txBody>
          <a:bodyPr/>
          <a:lstStyle/>
          <a:p>
            <a:endParaRPr lang="en-US"/>
          </a:p>
        </p:txBody>
      </p:sp>
      <p:sp>
        <p:nvSpPr>
          <p:cNvPr id="50187" name="Line 13"/>
          <p:cNvSpPr>
            <a:spLocks noChangeShapeType="1"/>
          </p:cNvSpPr>
          <p:nvPr/>
        </p:nvSpPr>
        <p:spPr bwMode="auto">
          <a:xfrm>
            <a:off x="4495800" y="2286000"/>
            <a:ext cx="304800" cy="0"/>
          </a:xfrm>
          <a:prstGeom prst="line">
            <a:avLst/>
          </a:prstGeom>
          <a:noFill/>
          <a:ln w="25400">
            <a:solidFill>
              <a:srgbClr val="671E97"/>
            </a:solidFill>
            <a:round/>
            <a:headEnd/>
            <a:tailEnd/>
          </a:ln>
        </p:spPr>
        <p:txBody>
          <a:bodyPr/>
          <a:lstStyle/>
          <a:p>
            <a:endParaRPr lang="en-US"/>
          </a:p>
        </p:txBody>
      </p:sp>
      <p:sp>
        <p:nvSpPr>
          <p:cNvPr id="50188" name="Line 14"/>
          <p:cNvSpPr>
            <a:spLocks noChangeShapeType="1"/>
          </p:cNvSpPr>
          <p:nvPr/>
        </p:nvSpPr>
        <p:spPr bwMode="auto">
          <a:xfrm>
            <a:off x="4648200" y="2133600"/>
            <a:ext cx="0" cy="304800"/>
          </a:xfrm>
          <a:prstGeom prst="line">
            <a:avLst/>
          </a:prstGeom>
          <a:noFill/>
          <a:ln w="25400">
            <a:solidFill>
              <a:srgbClr val="671E97"/>
            </a:solidFill>
            <a:round/>
            <a:headEnd/>
            <a:tailEnd/>
          </a:ln>
        </p:spPr>
        <p:txBody>
          <a:bodyPr/>
          <a:lstStyle/>
          <a:p>
            <a:endParaRPr lang="en-US"/>
          </a:p>
        </p:txBody>
      </p:sp>
      <p:sp>
        <p:nvSpPr>
          <p:cNvPr id="50189" name="Line 15"/>
          <p:cNvSpPr>
            <a:spLocks noChangeShapeType="1"/>
          </p:cNvSpPr>
          <p:nvPr/>
        </p:nvSpPr>
        <p:spPr bwMode="auto">
          <a:xfrm>
            <a:off x="5257800" y="2514600"/>
            <a:ext cx="304800" cy="0"/>
          </a:xfrm>
          <a:prstGeom prst="line">
            <a:avLst/>
          </a:prstGeom>
          <a:noFill/>
          <a:ln w="25400">
            <a:solidFill>
              <a:srgbClr val="671E97"/>
            </a:solidFill>
            <a:round/>
            <a:headEnd/>
            <a:tailEnd/>
          </a:ln>
        </p:spPr>
        <p:txBody>
          <a:bodyPr/>
          <a:lstStyle/>
          <a:p>
            <a:endParaRPr lang="en-US"/>
          </a:p>
        </p:txBody>
      </p:sp>
      <p:sp>
        <p:nvSpPr>
          <p:cNvPr id="50190" name="Line 16"/>
          <p:cNvSpPr>
            <a:spLocks noChangeShapeType="1"/>
          </p:cNvSpPr>
          <p:nvPr/>
        </p:nvSpPr>
        <p:spPr bwMode="auto">
          <a:xfrm>
            <a:off x="5410200" y="2362200"/>
            <a:ext cx="0" cy="304800"/>
          </a:xfrm>
          <a:prstGeom prst="line">
            <a:avLst/>
          </a:prstGeom>
          <a:noFill/>
          <a:ln w="25400">
            <a:solidFill>
              <a:srgbClr val="671E97"/>
            </a:solidFill>
            <a:round/>
            <a:headEnd/>
            <a:tailEnd/>
          </a:ln>
        </p:spPr>
        <p:txBody>
          <a:bodyPr/>
          <a:lstStyle/>
          <a:p>
            <a:endParaRPr lang="en-US"/>
          </a:p>
        </p:txBody>
      </p:sp>
      <p:sp>
        <p:nvSpPr>
          <p:cNvPr id="50191" name="Line 17"/>
          <p:cNvSpPr>
            <a:spLocks noChangeShapeType="1"/>
          </p:cNvSpPr>
          <p:nvPr/>
        </p:nvSpPr>
        <p:spPr bwMode="auto">
          <a:xfrm>
            <a:off x="5257800" y="3124200"/>
            <a:ext cx="304800" cy="0"/>
          </a:xfrm>
          <a:prstGeom prst="line">
            <a:avLst/>
          </a:prstGeom>
          <a:noFill/>
          <a:ln w="25400">
            <a:solidFill>
              <a:srgbClr val="671E97"/>
            </a:solidFill>
            <a:round/>
            <a:headEnd/>
            <a:tailEnd/>
          </a:ln>
        </p:spPr>
        <p:txBody>
          <a:bodyPr/>
          <a:lstStyle/>
          <a:p>
            <a:endParaRPr lang="en-US"/>
          </a:p>
        </p:txBody>
      </p:sp>
      <p:sp>
        <p:nvSpPr>
          <p:cNvPr id="50192" name="Line 18"/>
          <p:cNvSpPr>
            <a:spLocks noChangeShapeType="1"/>
          </p:cNvSpPr>
          <p:nvPr/>
        </p:nvSpPr>
        <p:spPr bwMode="auto">
          <a:xfrm>
            <a:off x="5410200" y="2971800"/>
            <a:ext cx="0" cy="304800"/>
          </a:xfrm>
          <a:prstGeom prst="line">
            <a:avLst/>
          </a:prstGeom>
          <a:noFill/>
          <a:ln w="25400">
            <a:solidFill>
              <a:srgbClr val="671E97"/>
            </a:solidFill>
            <a:round/>
            <a:headEnd/>
            <a:tailEnd/>
          </a:ln>
        </p:spPr>
        <p:txBody>
          <a:bodyPr/>
          <a:lstStyle/>
          <a:p>
            <a:endParaRPr lang="en-US"/>
          </a:p>
        </p:txBody>
      </p:sp>
      <p:sp>
        <p:nvSpPr>
          <p:cNvPr id="50193" name="Line 19"/>
          <p:cNvSpPr>
            <a:spLocks noChangeShapeType="1"/>
          </p:cNvSpPr>
          <p:nvPr/>
        </p:nvSpPr>
        <p:spPr bwMode="auto">
          <a:xfrm>
            <a:off x="3581400" y="2286000"/>
            <a:ext cx="304800" cy="0"/>
          </a:xfrm>
          <a:prstGeom prst="line">
            <a:avLst/>
          </a:prstGeom>
          <a:noFill/>
          <a:ln w="25400">
            <a:solidFill>
              <a:srgbClr val="671E97"/>
            </a:solidFill>
            <a:round/>
            <a:headEnd/>
            <a:tailEnd/>
          </a:ln>
        </p:spPr>
        <p:txBody>
          <a:bodyPr/>
          <a:lstStyle/>
          <a:p>
            <a:endParaRPr lang="en-US"/>
          </a:p>
        </p:txBody>
      </p:sp>
      <p:sp>
        <p:nvSpPr>
          <p:cNvPr id="50194" name="Line 20"/>
          <p:cNvSpPr>
            <a:spLocks noChangeShapeType="1"/>
          </p:cNvSpPr>
          <p:nvPr/>
        </p:nvSpPr>
        <p:spPr bwMode="auto">
          <a:xfrm>
            <a:off x="3733800" y="2133600"/>
            <a:ext cx="0" cy="304800"/>
          </a:xfrm>
          <a:prstGeom prst="line">
            <a:avLst/>
          </a:prstGeom>
          <a:noFill/>
          <a:ln w="25400">
            <a:solidFill>
              <a:srgbClr val="671E97"/>
            </a:solidFill>
            <a:round/>
            <a:headEnd/>
            <a:tailEnd/>
          </a:ln>
        </p:spPr>
        <p:txBody>
          <a:bodyPr/>
          <a:lstStyle/>
          <a:p>
            <a:endParaRPr lang="en-US"/>
          </a:p>
        </p:txBody>
      </p:sp>
      <p:sp>
        <p:nvSpPr>
          <p:cNvPr id="50195" name="Line 21"/>
          <p:cNvSpPr>
            <a:spLocks noChangeShapeType="1"/>
          </p:cNvSpPr>
          <p:nvPr/>
        </p:nvSpPr>
        <p:spPr bwMode="auto">
          <a:xfrm>
            <a:off x="4419600" y="3048000"/>
            <a:ext cx="304800" cy="0"/>
          </a:xfrm>
          <a:prstGeom prst="line">
            <a:avLst/>
          </a:prstGeom>
          <a:noFill/>
          <a:ln w="25400">
            <a:solidFill>
              <a:srgbClr val="671E97"/>
            </a:solidFill>
            <a:round/>
            <a:headEnd/>
            <a:tailEnd/>
          </a:ln>
        </p:spPr>
        <p:txBody>
          <a:bodyPr/>
          <a:lstStyle/>
          <a:p>
            <a:endParaRPr lang="en-US"/>
          </a:p>
        </p:txBody>
      </p:sp>
      <p:sp>
        <p:nvSpPr>
          <p:cNvPr id="50196" name="Line 22"/>
          <p:cNvSpPr>
            <a:spLocks noChangeShapeType="1"/>
          </p:cNvSpPr>
          <p:nvPr/>
        </p:nvSpPr>
        <p:spPr bwMode="auto">
          <a:xfrm>
            <a:off x="4572000" y="2895600"/>
            <a:ext cx="0" cy="304800"/>
          </a:xfrm>
          <a:prstGeom prst="line">
            <a:avLst/>
          </a:prstGeom>
          <a:noFill/>
          <a:ln w="25400">
            <a:solidFill>
              <a:srgbClr val="671E97"/>
            </a:solidFill>
            <a:round/>
            <a:headEnd/>
            <a:tailEnd/>
          </a:ln>
        </p:spPr>
        <p:txBody>
          <a:bodyPr/>
          <a:lstStyle/>
          <a:p>
            <a:endParaRPr lang="en-US"/>
          </a:p>
        </p:txBody>
      </p:sp>
      <p:sp>
        <p:nvSpPr>
          <p:cNvPr id="50197" name="Line 23"/>
          <p:cNvSpPr>
            <a:spLocks noChangeShapeType="1"/>
          </p:cNvSpPr>
          <p:nvPr/>
        </p:nvSpPr>
        <p:spPr bwMode="auto">
          <a:xfrm>
            <a:off x="4114800" y="1905000"/>
            <a:ext cx="304800" cy="0"/>
          </a:xfrm>
          <a:prstGeom prst="line">
            <a:avLst/>
          </a:prstGeom>
          <a:noFill/>
          <a:ln w="25400">
            <a:solidFill>
              <a:srgbClr val="671E97"/>
            </a:solidFill>
            <a:round/>
            <a:headEnd/>
            <a:tailEnd/>
          </a:ln>
        </p:spPr>
        <p:txBody>
          <a:bodyPr/>
          <a:lstStyle/>
          <a:p>
            <a:endParaRPr lang="en-US"/>
          </a:p>
        </p:txBody>
      </p:sp>
      <p:sp>
        <p:nvSpPr>
          <p:cNvPr id="50198" name="Line 24"/>
          <p:cNvSpPr>
            <a:spLocks noChangeShapeType="1"/>
          </p:cNvSpPr>
          <p:nvPr/>
        </p:nvSpPr>
        <p:spPr bwMode="auto">
          <a:xfrm>
            <a:off x="4267200" y="1752600"/>
            <a:ext cx="0" cy="304800"/>
          </a:xfrm>
          <a:prstGeom prst="line">
            <a:avLst/>
          </a:prstGeom>
          <a:noFill/>
          <a:ln w="25400">
            <a:solidFill>
              <a:srgbClr val="671E97"/>
            </a:solidFill>
            <a:round/>
            <a:headEnd/>
            <a:tailEnd/>
          </a:ln>
        </p:spPr>
        <p:txBody>
          <a:bodyPr/>
          <a:lstStyle/>
          <a:p>
            <a:endParaRPr lang="en-US"/>
          </a:p>
        </p:txBody>
      </p:sp>
      <p:sp>
        <p:nvSpPr>
          <p:cNvPr id="50199" name="Oval 25"/>
          <p:cNvSpPr>
            <a:spLocks noChangeArrowheads="1"/>
          </p:cNvSpPr>
          <p:nvPr/>
        </p:nvSpPr>
        <p:spPr bwMode="auto">
          <a:xfrm>
            <a:off x="2438400" y="4114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00" name="Group 26"/>
          <p:cNvGrpSpPr>
            <a:grpSpLocks/>
          </p:cNvGrpSpPr>
          <p:nvPr/>
        </p:nvGrpSpPr>
        <p:grpSpPr bwMode="auto">
          <a:xfrm>
            <a:off x="2743200" y="2819400"/>
            <a:ext cx="304800" cy="304800"/>
            <a:chOff x="2880" y="2160"/>
            <a:chExt cx="192" cy="192"/>
          </a:xfrm>
        </p:grpSpPr>
        <p:sp>
          <p:nvSpPr>
            <p:cNvPr id="50268" name="Line 27"/>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9" name="Line 28"/>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grpSp>
        <p:nvGrpSpPr>
          <p:cNvPr id="50201" name="Group 29"/>
          <p:cNvGrpSpPr>
            <a:grpSpLocks/>
          </p:cNvGrpSpPr>
          <p:nvPr/>
        </p:nvGrpSpPr>
        <p:grpSpPr bwMode="auto">
          <a:xfrm>
            <a:off x="3581400" y="3581400"/>
            <a:ext cx="304800" cy="304800"/>
            <a:chOff x="2880" y="2160"/>
            <a:chExt cx="192" cy="192"/>
          </a:xfrm>
        </p:grpSpPr>
        <p:sp>
          <p:nvSpPr>
            <p:cNvPr id="50266" name="Line 30"/>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7" name="Line 31"/>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grpSp>
        <p:nvGrpSpPr>
          <p:cNvPr id="50202" name="Group 32"/>
          <p:cNvGrpSpPr>
            <a:grpSpLocks/>
          </p:cNvGrpSpPr>
          <p:nvPr/>
        </p:nvGrpSpPr>
        <p:grpSpPr bwMode="auto">
          <a:xfrm>
            <a:off x="3429000" y="2743200"/>
            <a:ext cx="304800" cy="304800"/>
            <a:chOff x="2880" y="2160"/>
            <a:chExt cx="192" cy="192"/>
          </a:xfrm>
        </p:grpSpPr>
        <p:sp>
          <p:nvSpPr>
            <p:cNvPr id="50264" name="Line 33"/>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5" name="Line 34"/>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50203" name="Oval 35"/>
          <p:cNvSpPr>
            <a:spLocks noChangeArrowheads="1"/>
          </p:cNvSpPr>
          <p:nvPr/>
        </p:nvSpPr>
        <p:spPr bwMode="auto">
          <a:xfrm>
            <a:off x="2743200" y="3124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4" name="Oval 36"/>
          <p:cNvSpPr>
            <a:spLocks noChangeArrowheads="1"/>
          </p:cNvSpPr>
          <p:nvPr/>
        </p:nvSpPr>
        <p:spPr bwMode="auto">
          <a:xfrm>
            <a:off x="2743200" y="45720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5" name="Oval 37"/>
          <p:cNvSpPr>
            <a:spLocks noChangeArrowheads="1"/>
          </p:cNvSpPr>
          <p:nvPr/>
        </p:nvSpPr>
        <p:spPr bwMode="auto">
          <a:xfrm>
            <a:off x="2667000" y="35814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6" name="Oval 38"/>
          <p:cNvSpPr>
            <a:spLocks noChangeArrowheads="1"/>
          </p:cNvSpPr>
          <p:nvPr/>
        </p:nvSpPr>
        <p:spPr bwMode="auto">
          <a:xfrm>
            <a:off x="2133600" y="2895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7" name="Oval 39"/>
          <p:cNvSpPr>
            <a:spLocks noChangeArrowheads="1"/>
          </p:cNvSpPr>
          <p:nvPr/>
        </p:nvSpPr>
        <p:spPr bwMode="auto">
          <a:xfrm>
            <a:off x="1828800" y="4267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8" name="Oval 40"/>
          <p:cNvSpPr>
            <a:spLocks noChangeArrowheads="1"/>
          </p:cNvSpPr>
          <p:nvPr/>
        </p:nvSpPr>
        <p:spPr bwMode="auto">
          <a:xfrm>
            <a:off x="1981200" y="4876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9" name="Oval 41"/>
          <p:cNvSpPr>
            <a:spLocks noChangeArrowheads="1"/>
          </p:cNvSpPr>
          <p:nvPr/>
        </p:nvSpPr>
        <p:spPr bwMode="auto">
          <a:xfrm>
            <a:off x="1600200" y="47244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10" name="Oval 43"/>
          <p:cNvSpPr>
            <a:spLocks noChangeArrowheads="1"/>
          </p:cNvSpPr>
          <p:nvPr/>
        </p:nvSpPr>
        <p:spPr bwMode="auto">
          <a:xfrm>
            <a:off x="1371600" y="4114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11" name="Group 44"/>
          <p:cNvGrpSpPr>
            <a:grpSpLocks/>
          </p:cNvGrpSpPr>
          <p:nvPr/>
        </p:nvGrpSpPr>
        <p:grpSpPr bwMode="auto">
          <a:xfrm>
            <a:off x="3749675" y="4127500"/>
            <a:ext cx="304800" cy="304800"/>
            <a:chOff x="2880" y="2160"/>
            <a:chExt cx="192" cy="192"/>
          </a:xfrm>
        </p:grpSpPr>
        <p:sp>
          <p:nvSpPr>
            <p:cNvPr id="50262" name="Line 45"/>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3" name="Line 46"/>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139311" name="Line 47"/>
          <p:cNvSpPr>
            <a:spLocks noChangeShapeType="1"/>
          </p:cNvSpPr>
          <p:nvPr/>
        </p:nvSpPr>
        <p:spPr bwMode="auto">
          <a:xfrm>
            <a:off x="3276600" y="3429000"/>
            <a:ext cx="2590800" cy="0"/>
          </a:xfrm>
          <a:prstGeom prst="line">
            <a:avLst/>
          </a:prstGeom>
          <a:noFill/>
          <a:ln w="31750">
            <a:solidFill>
              <a:schemeClr val="tx1"/>
            </a:solidFill>
            <a:prstDash val="dash"/>
            <a:round/>
            <a:headEnd/>
            <a:tailEnd/>
          </a:ln>
        </p:spPr>
        <p:txBody>
          <a:bodyPr/>
          <a:lstStyle/>
          <a:p>
            <a:endParaRPr lang="en-US"/>
          </a:p>
        </p:txBody>
      </p:sp>
      <p:sp>
        <p:nvSpPr>
          <p:cNvPr id="139312" name="Line 48"/>
          <p:cNvSpPr>
            <a:spLocks noChangeShapeType="1"/>
          </p:cNvSpPr>
          <p:nvPr/>
        </p:nvSpPr>
        <p:spPr bwMode="auto">
          <a:xfrm>
            <a:off x="3200400" y="1828800"/>
            <a:ext cx="0" cy="3352800"/>
          </a:xfrm>
          <a:prstGeom prst="line">
            <a:avLst/>
          </a:prstGeom>
          <a:noFill/>
          <a:ln w="34925">
            <a:solidFill>
              <a:schemeClr val="tx1"/>
            </a:solidFill>
            <a:prstDash val="dash"/>
            <a:round/>
            <a:headEnd/>
            <a:tailEnd/>
          </a:ln>
        </p:spPr>
        <p:txBody>
          <a:bodyPr/>
          <a:lstStyle/>
          <a:p>
            <a:endParaRPr lang="en-US"/>
          </a:p>
        </p:txBody>
      </p:sp>
      <p:grpSp>
        <p:nvGrpSpPr>
          <p:cNvPr id="50214" name="Group 2"/>
          <p:cNvGrpSpPr>
            <a:grpSpLocks/>
          </p:cNvGrpSpPr>
          <p:nvPr/>
        </p:nvGrpSpPr>
        <p:grpSpPr bwMode="auto">
          <a:xfrm>
            <a:off x="70711" y="5327451"/>
            <a:ext cx="3273138" cy="762198"/>
            <a:chOff x="1600200" y="5824756"/>
            <a:chExt cx="3273715" cy="762198"/>
          </a:xfrm>
        </p:grpSpPr>
        <p:grpSp>
          <p:nvGrpSpPr>
            <p:cNvPr id="50256" name="Group 49"/>
            <p:cNvGrpSpPr>
              <a:grpSpLocks/>
            </p:cNvGrpSpPr>
            <p:nvPr/>
          </p:nvGrpSpPr>
          <p:grpSpPr bwMode="auto">
            <a:xfrm>
              <a:off x="1600200" y="6245225"/>
              <a:ext cx="304800" cy="304800"/>
              <a:chOff x="2880" y="2110"/>
              <a:chExt cx="192" cy="192"/>
            </a:xfrm>
          </p:grpSpPr>
          <p:sp>
            <p:nvSpPr>
              <p:cNvPr id="50260" name="Line 50"/>
              <p:cNvSpPr>
                <a:spLocks noChangeShapeType="1"/>
              </p:cNvSpPr>
              <p:nvPr/>
            </p:nvSpPr>
            <p:spPr bwMode="auto">
              <a:xfrm>
                <a:off x="2880" y="2206"/>
                <a:ext cx="192" cy="0"/>
              </a:xfrm>
              <a:prstGeom prst="line">
                <a:avLst/>
              </a:prstGeom>
              <a:noFill/>
              <a:ln w="25400">
                <a:solidFill>
                  <a:srgbClr val="671E97"/>
                </a:solidFill>
                <a:round/>
                <a:headEnd/>
                <a:tailEnd/>
              </a:ln>
            </p:spPr>
            <p:txBody>
              <a:bodyPr/>
              <a:lstStyle/>
              <a:p>
                <a:endParaRPr lang="en-US"/>
              </a:p>
            </p:txBody>
          </p:sp>
          <p:sp>
            <p:nvSpPr>
              <p:cNvPr id="50261" name="Line 51"/>
              <p:cNvSpPr>
                <a:spLocks noChangeShapeType="1"/>
              </p:cNvSpPr>
              <p:nvPr/>
            </p:nvSpPr>
            <p:spPr bwMode="auto">
              <a:xfrm>
                <a:off x="2976" y="2110"/>
                <a:ext cx="0" cy="192"/>
              </a:xfrm>
              <a:prstGeom prst="line">
                <a:avLst/>
              </a:prstGeom>
              <a:noFill/>
              <a:ln w="25400">
                <a:solidFill>
                  <a:srgbClr val="671E97"/>
                </a:solidFill>
                <a:round/>
                <a:headEnd/>
                <a:tailEnd/>
              </a:ln>
            </p:spPr>
            <p:txBody>
              <a:bodyPr/>
              <a:lstStyle/>
              <a:p>
                <a:endParaRPr lang="en-US"/>
              </a:p>
            </p:txBody>
          </p:sp>
        </p:grpSp>
        <p:sp>
          <p:nvSpPr>
            <p:cNvPr id="50257" name="Oval 52"/>
            <p:cNvSpPr>
              <a:spLocks noChangeArrowheads="1"/>
            </p:cNvSpPr>
            <p:nvPr/>
          </p:nvSpPr>
          <p:spPr bwMode="auto">
            <a:xfrm>
              <a:off x="1676400" y="5925204"/>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58" name="Text Box 53"/>
            <p:cNvSpPr txBox="1">
              <a:spLocks noChangeArrowheads="1"/>
            </p:cNvSpPr>
            <p:nvPr/>
          </p:nvSpPr>
          <p:spPr bwMode="auto">
            <a:xfrm>
              <a:off x="1981267" y="5824756"/>
              <a:ext cx="2892648" cy="338554"/>
            </a:xfrm>
            <a:prstGeom prst="rect">
              <a:avLst/>
            </a:prstGeom>
            <a:noFill/>
            <a:ln w="9525">
              <a:noFill/>
              <a:miter lim="800000"/>
              <a:headEnd/>
              <a:tailEnd/>
            </a:ln>
          </p:spPr>
          <p:txBody>
            <a:bodyPr wrap="none">
              <a:spAutoFit/>
            </a:bodyPr>
            <a:lstStyle/>
            <a:p>
              <a:r>
                <a:rPr lang="en-US" sz="1600" b="1" dirty="0">
                  <a:solidFill>
                    <a:srgbClr val="00B050"/>
                  </a:solidFill>
                  <a:latin typeface="Tahoma" pitchFamily="34" charset="0"/>
                  <a:cs typeface="Arial" charset="0"/>
                </a:rPr>
                <a:t>Did not buy life insurance </a:t>
              </a:r>
            </a:p>
          </p:txBody>
        </p:sp>
        <p:sp>
          <p:nvSpPr>
            <p:cNvPr id="50259" name="Text Box 54"/>
            <p:cNvSpPr txBox="1">
              <a:spLocks noChangeArrowheads="1"/>
            </p:cNvSpPr>
            <p:nvPr/>
          </p:nvSpPr>
          <p:spPr bwMode="auto">
            <a:xfrm>
              <a:off x="1967021" y="6248400"/>
              <a:ext cx="2384406" cy="338554"/>
            </a:xfrm>
            <a:prstGeom prst="rect">
              <a:avLst/>
            </a:prstGeom>
            <a:noFill/>
            <a:ln w="9525">
              <a:noFill/>
              <a:miter lim="800000"/>
              <a:headEnd/>
              <a:tailEnd/>
            </a:ln>
          </p:spPr>
          <p:txBody>
            <a:bodyPr wrap="none">
              <a:spAutoFit/>
            </a:bodyPr>
            <a:lstStyle/>
            <a:p>
              <a:r>
                <a:rPr lang="en-US" sz="1600" b="1" dirty="0">
                  <a:solidFill>
                    <a:srgbClr val="671E97"/>
                  </a:solidFill>
                  <a:latin typeface="Tahoma" pitchFamily="34" charset="0"/>
                  <a:cs typeface="Arial" charset="0"/>
                </a:rPr>
                <a:t>Bought life insurance</a:t>
              </a:r>
            </a:p>
          </p:txBody>
        </p:sp>
      </p:grpSp>
      <p:sp>
        <p:nvSpPr>
          <p:cNvPr id="139319" name="Text Box 55"/>
          <p:cNvSpPr txBox="1">
            <a:spLocks noChangeArrowheads="1"/>
          </p:cNvSpPr>
          <p:nvPr/>
        </p:nvSpPr>
        <p:spPr bwMode="auto">
          <a:xfrm>
            <a:off x="4422775" y="3429000"/>
            <a:ext cx="1752403" cy="400110"/>
          </a:xfrm>
          <a:prstGeom prst="rect">
            <a:avLst/>
          </a:prstGeom>
          <a:noFill/>
          <a:ln w="9525">
            <a:noFill/>
            <a:miter lim="800000"/>
            <a:headEnd/>
            <a:tailEnd/>
          </a:ln>
        </p:spPr>
        <p:txBody>
          <a:bodyPr wrap="none">
            <a:spAutoFit/>
          </a:bodyPr>
          <a:lstStyle/>
          <a:p>
            <a:pPr rtl="1"/>
            <a:r>
              <a:rPr lang="en-US" sz="2000" dirty="0">
                <a:latin typeface="+mn-lt"/>
                <a:cs typeface="+mn-cs"/>
              </a:rPr>
              <a:t>Split over age</a:t>
            </a:r>
          </a:p>
        </p:txBody>
      </p:sp>
      <p:sp>
        <p:nvSpPr>
          <p:cNvPr id="139320" name="Text Box 56"/>
          <p:cNvSpPr txBox="1">
            <a:spLocks noChangeArrowheads="1"/>
          </p:cNvSpPr>
          <p:nvPr/>
        </p:nvSpPr>
        <p:spPr bwMode="auto">
          <a:xfrm>
            <a:off x="2287588" y="1371600"/>
            <a:ext cx="2151551" cy="400110"/>
          </a:xfrm>
          <a:prstGeom prst="rect">
            <a:avLst/>
          </a:prstGeom>
          <a:noFill/>
          <a:ln w="9525">
            <a:noFill/>
            <a:miter lim="800000"/>
            <a:headEnd/>
            <a:tailEnd/>
          </a:ln>
        </p:spPr>
        <p:txBody>
          <a:bodyPr wrap="none">
            <a:spAutoFit/>
          </a:bodyPr>
          <a:lstStyle/>
          <a:p>
            <a:pPr rtl="1"/>
            <a:r>
              <a:rPr lang="en-US" sz="2000" dirty="0">
                <a:latin typeface="+mn-lt"/>
                <a:cs typeface="+mn-cs"/>
              </a:rPr>
              <a:t>Split over income</a:t>
            </a:r>
          </a:p>
        </p:txBody>
      </p:sp>
      <p:sp>
        <p:nvSpPr>
          <p:cNvPr id="50217" name="Text Box 57"/>
          <p:cNvSpPr txBox="1">
            <a:spLocks noChangeArrowheads="1"/>
          </p:cNvSpPr>
          <p:nvPr/>
        </p:nvSpPr>
        <p:spPr bwMode="auto">
          <a:xfrm>
            <a:off x="3166537" y="4971990"/>
            <a:ext cx="641522" cy="400110"/>
          </a:xfrm>
          <a:prstGeom prst="rect">
            <a:avLst/>
          </a:prstGeom>
          <a:noFill/>
          <a:ln w="9525">
            <a:noFill/>
            <a:miter lim="800000"/>
            <a:headEnd/>
            <a:tailEnd/>
          </a:ln>
        </p:spPr>
        <p:txBody>
          <a:bodyPr wrap="none">
            <a:spAutoFit/>
          </a:bodyPr>
          <a:lstStyle/>
          <a:p>
            <a:pPr rtl="1"/>
            <a:r>
              <a:rPr lang="en-US" sz="2000" dirty="0">
                <a:latin typeface="+mn-lt"/>
                <a:cs typeface="+mn-cs"/>
              </a:rPr>
              <a:t>50K</a:t>
            </a:r>
          </a:p>
        </p:txBody>
      </p:sp>
      <p:sp>
        <p:nvSpPr>
          <p:cNvPr id="50218" name="Text Box 58"/>
          <p:cNvSpPr txBox="1">
            <a:spLocks noChangeArrowheads="1"/>
          </p:cNvSpPr>
          <p:nvPr/>
        </p:nvSpPr>
        <p:spPr bwMode="auto">
          <a:xfrm>
            <a:off x="288925" y="3245068"/>
            <a:ext cx="470000" cy="400110"/>
          </a:xfrm>
          <a:prstGeom prst="rect">
            <a:avLst/>
          </a:prstGeom>
          <a:noFill/>
          <a:ln w="9525">
            <a:noFill/>
            <a:miter lim="800000"/>
            <a:headEnd/>
            <a:tailEnd/>
          </a:ln>
        </p:spPr>
        <p:txBody>
          <a:bodyPr wrap="none">
            <a:spAutoFit/>
          </a:bodyPr>
          <a:lstStyle/>
          <a:p>
            <a:pPr rtl="1"/>
            <a:r>
              <a:rPr lang="en-US" sz="2000" dirty="0">
                <a:latin typeface="+mn-lt"/>
                <a:cs typeface="+mn-cs"/>
              </a:rPr>
              <a:t>45</a:t>
            </a:r>
          </a:p>
        </p:txBody>
      </p:sp>
      <p:sp>
        <p:nvSpPr>
          <p:cNvPr id="50219" name="Line 59"/>
          <p:cNvSpPr>
            <a:spLocks noChangeShapeType="1"/>
          </p:cNvSpPr>
          <p:nvPr/>
        </p:nvSpPr>
        <p:spPr bwMode="auto">
          <a:xfrm>
            <a:off x="3200400" y="5257800"/>
            <a:ext cx="0" cy="152400"/>
          </a:xfrm>
          <a:prstGeom prst="line">
            <a:avLst/>
          </a:prstGeom>
          <a:noFill/>
          <a:ln w="9525">
            <a:solidFill>
              <a:schemeClr val="tx1"/>
            </a:solidFill>
            <a:round/>
            <a:headEnd/>
            <a:tailEnd/>
          </a:ln>
        </p:spPr>
        <p:txBody>
          <a:bodyPr/>
          <a:lstStyle/>
          <a:p>
            <a:endParaRPr lang="en-US"/>
          </a:p>
        </p:txBody>
      </p:sp>
      <p:sp>
        <p:nvSpPr>
          <p:cNvPr id="50220" name="Line 60"/>
          <p:cNvSpPr>
            <a:spLocks noChangeShapeType="1"/>
          </p:cNvSpPr>
          <p:nvPr/>
        </p:nvSpPr>
        <p:spPr bwMode="auto">
          <a:xfrm>
            <a:off x="762000" y="3429000"/>
            <a:ext cx="228600" cy="0"/>
          </a:xfrm>
          <a:prstGeom prst="line">
            <a:avLst/>
          </a:prstGeom>
          <a:noFill/>
          <a:ln w="9525">
            <a:solidFill>
              <a:schemeClr val="tx1"/>
            </a:solidFill>
            <a:round/>
            <a:headEnd/>
            <a:tailEnd/>
          </a:ln>
        </p:spPr>
        <p:txBody>
          <a:bodyPr/>
          <a:lstStyle/>
          <a:p>
            <a:endParaRPr lang="en-US"/>
          </a:p>
        </p:txBody>
      </p:sp>
      <p:sp>
        <p:nvSpPr>
          <p:cNvPr id="50221" name="Oval 61"/>
          <p:cNvSpPr>
            <a:spLocks noChangeArrowheads="1"/>
          </p:cNvSpPr>
          <p:nvPr/>
        </p:nvSpPr>
        <p:spPr bwMode="auto">
          <a:xfrm>
            <a:off x="3352800" y="3505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2" name="Oval 62"/>
          <p:cNvSpPr>
            <a:spLocks noChangeArrowheads="1"/>
          </p:cNvSpPr>
          <p:nvPr/>
        </p:nvSpPr>
        <p:spPr bwMode="auto">
          <a:xfrm>
            <a:off x="4191000" y="40513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3" name="Oval 63"/>
          <p:cNvSpPr>
            <a:spLocks noChangeArrowheads="1"/>
          </p:cNvSpPr>
          <p:nvPr/>
        </p:nvSpPr>
        <p:spPr bwMode="auto">
          <a:xfrm>
            <a:off x="1676400" y="2895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4" name="Oval 64"/>
          <p:cNvSpPr>
            <a:spLocks noChangeArrowheads="1"/>
          </p:cNvSpPr>
          <p:nvPr/>
        </p:nvSpPr>
        <p:spPr bwMode="auto">
          <a:xfrm>
            <a:off x="2590800" y="2590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5" name="Oval 65"/>
          <p:cNvSpPr>
            <a:spLocks noChangeArrowheads="1"/>
          </p:cNvSpPr>
          <p:nvPr/>
        </p:nvSpPr>
        <p:spPr bwMode="auto">
          <a:xfrm>
            <a:off x="3895725" y="4800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6" name="Oval 66"/>
          <p:cNvSpPr>
            <a:spLocks noChangeArrowheads="1"/>
          </p:cNvSpPr>
          <p:nvPr/>
        </p:nvSpPr>
        <p:spPr bwMode="auto">
          <a:xfrm>
            <a:off x="3429000" y="45720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27" name="Group 67"/>
          <p:cNvGrpSpPr>
            <a:grpSpLocks/>
          </p:cNvGrpSpPr>
          <p:nvPr/>
        </p:nvGrpSpPr>
        <p:grpSpPr bwMode="auto">
          <a:xfrm>
            <a:off x="4133850" y="4787900"/>
            <a:ext cx="304800" cy="304800"/>
            <a:chOff x="2880" y="2160"/>
            <a:chExt cx="192" cy="192"/>
          </a:xfrm>
        </p:grpSpPr>
        <p:sp>
          <p:nvSpPr>
            <p:cNvPr id="50254" name="Line 68"/>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55" name="Line 69"/>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139336" name="Rectangle 72"/>
          <p:cNvSpPr>
            <a:spLocks noChangeArrowheads="1"/>
          </p:cNvSpPr>
          <p:nvPr/>
        </p:nvSpPr>
        <p:spPr bwMode="auto">
          <a:xfrm>
            <a:off x="6781800" y="1727200"/>
            <a:ext cx="838200" cy="609600"/>
          </a:xfrm>
          <a:prstGeom prst="rect">
            <a:avLst/>
          </a:prstGeom>
          <a:solidFill>
            <a:srgbClr val="FFCC99">
              <a:alpha val="50000"/>
            </a:srgbClr>
          </a:solidFill>
          <a:ln w="9525">
            <a:solidFill>
              <a:schemeClr val="tx1"/>
            </a:solidFill>
            <a:miter lim="800000"/>
            <a:headEnd/>
            <a:tailEnd/>
          </a:ln>
        </p:spPr>
        <p:txBody>
          <a:bodyPr wrap="none" anchor="ctr"/>
          <a:lstStyle/>
          <a:p>
            <a:pPr algn="ctr"/>
            <a:r>
              <a:rPr lang="en-US" dirty="0">
                <a:latin typeface="Tahoma" pitchFamily="34" charset="0"/>
                <a:cs typeface="Arial" charset="0"/>
              </a:rPr>
              <a:t>Income</a:t>
            </a:r>
          </a:p>
        </p:txBody>
      </p:sp>
      <p:sp>
        <p:nvSpPr>
          <p:cNvPr id="139337" name="Line 73"/>
          <p:cNvSpPr>
            <a:spLocks noChangeShapeType="1"/>
          </p:cNvSpPr>
          <p:nvPr/>
        </p:nvSpPr>
        <p:spPr bwMode="auto">
          <a:xfrm flipH="1">
            <a:off x="6629400" y="2336800"/>
            <a:ext cx="609600" cy="685800"/>
          </a:xfrm>
          <a:prstGeom prst="line">
            <a:avLst/>
          </a:prstGeom>
          <a:noFill/>
          <a:ln w="9525">
            <a:solidFill>
              <a:schemeClr val="tx1"/>
            </a:solidFill>
            <a:round/>
            <a:headEnd/>
            <a:tailEnd type="triangle" w="med" len="med"/>
          </a:ln>
        </p:spPr>
        <p:txBody>
          <a:bodyPr/>
          <a:lstStyle/>
          <a:p>
            <a:endParaRPr lang="en-US"/>
          </a:p>
        </p:txBody>
      </p:sp>
      <p:sp>
        <p:nvSpPr>
          <p:cNvPr id="139338" name="Line 74"/>
          <p:cNvSpPr>
            <a:spLocks noChangeShapeType="1"/>
          </p:cNvSpPr>
          <p:nvPr/>
        </p:nvSpPr>
        <p:spPr bwMode="auto">
          <a:xfrm>
            <a:off x="7239000" y="2336799"/>
            <a:ext cx="580697" cy="753241"/>
          </a:xfrm>
          <a:prstGeom prst="line">
            <a:avLst/>
          </a:prstGeom>
          <a:noFill/>
          <a:ln w="9525">
            <a:solidFill>
              <a:schemeClr val="tx1"/>
            </a:solidFill>
            <a:round/>
            <a:headEnd/>
            <a:tailEnd type="triangle" w="med" len="med"/>
          </a:ln>
        </p:spPr>
        <p:txBody>
          <a:bodyPr/>
          <a:lstStyle/>
          <a:p>
            <a:endParaRPr lang="en-US"/>
          </a:p>
        </p:txBody>
      </p:sp>
      <p:sp>
        <p:nvSpPr>
          <p:cNvPr id="139339" name="Text Box 75"/>
          <p:cNvSpPr txBox="1">
            <a:spLocks noChangeArrowheads="1"/>
          </p:cNvSpPr>
          <p:nvPr/>
        </p:nvSpPr>
        <p:spPr bwMode="auto">
          <a:xfrm>
            <a:off x="7467600" y="2368550"/>
            <a:ext cx="911225" cy="369888"/>
          </a:xfrm>
          <a:prstGeom prst="rect">
            <a:avLst/>
          </a:prstGeom>
          <a:noFill/>
          <a:ln w="9525">
            <a:noFill/>
            <a:miter lim="800000"/>
            <a:headEnd/>
            <a:tailEnd/>
          </a:ln>
        </p:spPr>
        <p:txBody>
          <a:bodyPr wrap="none">
            <a:spAutoFit/>
          </a:bodyPr>
          <a:lstStyle/>
          <a:p>
            <a:r>
              <a:rPr lang="en-US">
                <a:latin typeface="Tahoma" pitchFamily="34" charset="0"/>
                <a:cs typeface="Arial" charset="0"/>
              </a:rPr>
              <a:t>&gt;=50K</a:t>
            </a:r>
          </a:p>
        </p:txBody>
      </p:sp>
      <p:sp>
        <p:nvSpPr>
          <p:cNvPr id="139340" name="Text Box 76"/>
          <p:cNvSpPr txBox="1">
            <a:spLocks noChangeArrowheads="1"/>
          </p:cNvSpPr>
          <p:nvPr/>
        </p:nvSpPr>
        <p:spPr bwMode="auto">
          <a:xfrm>
            <a:off x="6197600" y="2413000"/>
            <a:ext cx="742950" cy="369888"/>
          </a:xfrm>
          <a:prstGeom prst="rect">
            <a:avLst/>
          </a:prstGeom>
          <a:noFill/>
          <a:ln w="9525">
            <a:noFill/>
            <a:miter lim="800000"/>
            <a:headEnd/>
            <a:tailEnd/>
          </a:ln>
        </p:spPr>
        <p:txBody>
          <a:bodyPr wrap="none">
            <a:spAutoFit/>
          </a:bodyPr>
          <a:lstStyle/>
          <a:p>
            <a:r>
              <a:rPr lang="en-US">
                <a:latin typeface="Tahoma" pitchFamily="34" charset="0"/>
                <a:cs typeface="Arial" charset="0"/>
              </a:rPr>
              <a:t>&lt;50K</a:t>
            </a:r>
          </a:p>
        </p:txBody>
      </p:sp>
      <p:sp>
        <p:nvSpPr>
          <p:cNvPr id="139341" name="Rectangle 77"/>
          <p:cNvSpPr>
            <a:spLocks noChangeArrowheads="1"/>
          </p:cNvSpPr>
          <p:nvPr/>
        </p:nvSpPr>
        <p:spPr bwMode="auto">
          <a:xfrm>
            <a:off x="7467600" y="3098800"/>
            <a:ext cx="762000" cy="533400"/>
          </a:xfrm>
          <a:prstGeom prst="rect">
            <a:avLst/>
          </a:prstGeom>
          <a:solidFill>
            <a:srgbClr val="FFCC99">
              <a:alpha val="50000"/>
            </a:srgbClr>
          </a:solidFill>
          <a:ln w="9525">
            <a:solidFill>
              <a:schemeClr val="tx1"/>
            </a:solidFill>
            <a:miter lim="800000"/>
            <a:headEnd/>
            <a:tailEnd/>
          </a:ln>
        </p:spPr>
        <p:txBody>
          <a:bodyPr wrap="none" anchor="ctr"/>
          <a:lstStyle/>
          <a:p>
            <a:pPr algn="ctr"/>
            <a:r>
              <a:rPr lang="en-US">
                <a:latin typeface="Tahoma" pitchFamily="34" charset="0"/>
                <a:cs typeface="Arial" charset="0"/>
              </a:rPr>
              <a:t>Age</a:t>
            </a:r>
          </a:p>
        </p:txBody>
      </p:sp>
      <p:sp>
        <p:nvSpPr>
          <p:cNvPr id="139342" name="Line 78"/>
          <p:cNvSpPr>
            <a:spLocks noChangeShapeType="1"/>
          </p:cNvSpPr>
          <p:nvPr/>
        </p:nvSpPr>
        <p:spPr bwMode="auto">
          <a:xfrm flipH="1">
            <a:off x="7213600" y="3708400"/>
            <a:ext cx="609600" cy="685800"/>
          </a:xfrm>
          <a:prstGeom prst="line">
            <a:avLst/>
          </a:prstGeom>
          <a:noFill/>
          <a:ln w="9525">
            <a:solidFill>
              <a:schemeClr val="tx1"/>
            </a:solidFill>
            <a:round/>
            <a:headEnd/>
            <a:tailEnd type="triangle" w="med" len="med"/>
          </a:ln>
        </p:spPr>
        <p:txBody>
          <a:bodyPr/>
          <a:lstStyle/>
          <a:p>
            <a:endParaRPr lang="en-US"/>
          </a:p>
        </p:txBody>
      </p:sp>
      <p:sp>
        <p:nvSpPr>
          <p:cNvPr id="139343" name="Line 79"/>
          <p:cNvSpPr>
            <a:spLocks noChangeShapeType="1"/>
          </p:cNvSpPr>
          <p:nvPr/>
        </p:nvSpPr>
        <p:spPr bwMode="auto">
          <a:xfrm>
            <a:off x="7823200" y="3708400"/>
            <a:ext cx="609600" cy="685800"/>
          </a:xfrm>
          <a:prstGeom prst="line">
            <a:avLst/>
          </a:prstGeom>
          <a:noFill/>
          <a:ln w="9525">
            <a:solidFill>
              <a:schemeClr val="tx1"/>
            </a:solidFill>
            <a:round/>
            <a:headEnd/>
            <a:tailEnd type="triangle" w="med" len="med"/>
          </a:ln>
        </p:spPr>
        <p:txBody>
          <a:bodyPr/>
          <a:lstStyle/>
          <a:p>
            <a:endParaRPr lang="en-US"/>
          </a:p>
        </p:txBody>
      </p:sp>
      <p:sp>
        <p:nvSpPr>
          <p:cNvPr id="139344" name="Text Box 80"/>
          <p:cNvSpPr txBox="1">
            <a:spLocks noChangeArrowheads="1"/>
          </p:cNvSpPr>
          <p:nvPr/>
        </p:nvSpPr>
        <p:spPr bwMode="auto">
          <a:xfrm>
            <a:off x="8077200" y="3784600"/>
            <a:ext cx="774700" cy="369888"/>
          </a:xfrm>
          <a:prstGeom prst="rect">
            <a:avLst/>
          </a:prstGeom>
          <a:noFill/>
          <a:ln w="9525">
            <a:noFill/>
            <a:miter lim="800000"/>
            <a:headEnd/>
            <a:tailEnd/>
          </a:ln>
        </p:spPr>
        <p:txBody>
          <a:bodyPr wrap="none">
            <a:spAutoFit/>
          </a:bodyPr>
          <a:lstStyle/>
          <a:p>
            <a:r>
              <a:rPr lang="en-US">
                <a:latin typeface="Tahoma" pitchFamily="34" charset="0"/>
                <a:cs typeface="Arial" charset="0"/>
              </a:rPr>
              <a:t>&gt;=45</a:t>
            </a:r>
          </a:p>
        </p:txBody>
      </p:sp>
      <p:sp>
        <p:nvSpPr>
          <p:cNvPr id="139345" name="Text Box 81"/>
          <p:cNvSpPr txBox="1">
            <a:spLocks noChangeArrowheads="1"/>
          </p:cNvSpPr>
          <p:nvPr/>
        </p:nvSpPr>
        <p:spPr bwMode="auto">
          <a:xfrm>
            <a:off x="7019925" y="3784600"/>
            <a:ext cx="606425" cy="369888"/>
          </a:xfrm>
          <a:prstGeom prst="rect">
            <a:avLst/>
          </a:prstGeom>
          <a:noFill/>
          <a:ln w="9525">
            <a:noFill/>
            <a:miter lim="800000"/>
            <a:headEnd/>
            <a:tailEnd/>
          </a:ln>
        </p:spPr>
        <p:txBody>
          <a:bodyPr wrap="none">
            <a:spAutoFit/>
          </a:bodyPr>
          <a:lstStyle/>
          <a:p>
            <a:r>
              <a:rPr lang="en-US">
                <a:latin typeface="Tahoma" pitchFamily="34" charset="0"/>
                <a:cs typeface="Arial" charset="0"/>
              </a:rPr>
              <a:t>&lt;45</a:t>
            </a:r>
          </a:p>
        </p:txBody>
      </p:sp>
      <p:sp>
        <p:nvSpPr>
          <p:cNvPr id="139346" name="Oval 82"/>
          <p:cNvSpPr>
            <a:spLocks noChangeArrowheads="1"/>
          </p:cNvSpPr>
          <p:nvPr/>
        </p:nvSpPr>
        <p:spPr bwMode="auto">
          <a:xfrm>
            <a:off x="6019800" y="3025230"/>
            <a:ext cx="12192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dirty="0">
                <a:latin typeface="Tahoma" pitchFamily="34" charset="0"/>
                <a:cs typeface="Arial" charset="0"/>
              </a:rPr>
              <a:t>NO</a:t>
            </a:r>
          </a:p>
        </p:txBody>
      </p:sp>
      <p:sp>
        <p:nvSpPr>
          <p:cNvPr id="139348" name="Oval 84"/>
          <p:cNvSpPr>
            <a:spLocks noChangeArrowheads="1"/>
          </p:cNvSpPr>
          <p:nvPr/>
        </p:nvSpPr>
        <p:spPr bwMode="auto">
          <a:xfrm>
            <a:off x="7924800" y="4394200"/>
            <a:ext cx="10668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a:latin typeface="Tahoma" pitchFamily="34" charset="0"/>
                <a:cs typeface="Arial" charset="0"/>
              </a:rPr>
              <a:t>YES</a:t>
            </a:r>
          </a:p>
        </p:txBody>
      </p:sp>
      <p:sp>
        <p:nvSpPr>
          <p:cNvPr id="87" name="Text Box 85"/>
          <p:cNvSpPr txBox="1">
            <a:spLocks noChangeArrowheads="1"/>
          </p:cNvSpPr>
          <p:nvPr/>
        </p:nvSpPr>
        <p:spPr bwMode="auto">
          <a:xfrm>
            <a:off x="6163705" y="1117600"/>
            <a:ext cx="2172771" cy="400110"/>
          </a:xfrm>
          <a:prstGeom prst="rect">
            <a:avLst/>
          </a:prstGeom>
          <a:noFill/>
          <a:ln w="9525">
            <a:noFill/>
            <a:miter lim="800000"/>
            <a:headEnd/>
            <a:tailEnd/>
          </a:ln>
        </p:spPr>
        <p:txBody>
          <a:bodyPr wrap="square">
            <a:spAutoFit/>
          </a:bodyPr>
          <a:lstStyle/>
          <a:p>
            <a:r>
              <a:rPr lang="en-US" sz="2000" dirty="0">
                <a:solidFill>
                  <a:srgbClr val="671E97"/>
                </a:solidFill>
                <a:latin typeface="Tahoma" pitchFamily="34" charset="0"/>
                <a:cs typeface="Arial" charset="0"/>
              </a:rPr>
              <a:t>Classification tree </a:t>
            </a:r>
          </a:p>
        </p:txBody>
      </p:sp>
      <p:sp>
        <p:nvSpPr>
          <p:cNvPr id="91" name="Oval 64"/>
          <p:cNvSpPr>
            <a:spLocks noChangeArrowheads="1"/>
          </p:cNvSpPr>
          <p:nvPr/>
        </p:nvSpPr>
        <p:spPr bwMode="auto">
          <a:xfrm>
            <a:off x="6943725" y="48387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92" name="Oval 64"/>
          <p:cNvSpPr>
            <a:spLocks noChangeArrowheads="1"/>
          </p:cNvSpPr>
          <p:nvPr/>
        </p:nvSpPr>
        <p:spPr bwMode="auto">
          <a:xfrm>
            <a:off x="5096134" y="5750225"/>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93" name="Text Box 85"/>
          <p:cNvSpPr txBox="1">
            <a:spLocks noChangeArrowheads="1"/>
          </p:cNvSpPr>
          <p:nvPr/>
        </p:nvSpPr>
        <p:spPr bwMode="auto">
          <a:xfrm>
            <a:off x="5290812" y="5626559"/>
            <a:ext cx="2593980" cy="338554"/>
          </a:xfrm>
          <a:prstGeom prst="rect">
            <a:avLst/>
          </a:prstGeom>
          <a:noFill/>
          <a:ln w="9525">
            <a:noFill/>
            <a:miter lim="800000"/>
            <a:headEnd/>
            <a:tailEnd/>
          </a:ln>
        </p:spPr>
        <p:txBody>
          <a:bodyPr wrap="none">
            <a:spAutoFit/>
          </a:bodyPr>
          <a:lstStyle/>
          <a:p>
            <a:r>
              <a:rPr lang="en-US" sz="1600" b="1" dirty="0">
                <a:solidFill>
                  <a:srgbClr val="FF0000"/>
                </a:solidFill>
                <a:latin typeface="Tahoma" pitchFamily="34" charset="0"/>
                <a:cs typeface="Arial" charset="0"/>
              </a:rPr>
              <a:t>Interested in LI? = NO </a:t>
            </a:r>
          </a:p>
        </p:txBody>
      </p:sp>
      <p:sp>
        <p:nvSpPr>
          <p:cNvPr id="50246" name="Line 19"/>
          <p:cNvSpPr>
            <a:spLocks noChangeShapeType="1"/>
          </p:cNvSpPr>
          <p:nvPr/>
        </p:nvSpPr>
        <p:spPr bwMode="auto">
          <a:xfrm>
            <a:off x="1905000" y="3670300"/>
            <a:ext cx="304800" cy="0"/>
          </a:xfrm>
          <a:prstGeom prst="line">
            <a:avLst/>
          </a:prstGeom>
          <a:noFill/>
          <a:ln w="25400">
            <a:solidFill>
              <a:srgbClr val="671E97"/>
            </a:solidFill>
            <a:round/>
            <a:headEnd/>
            <a:tailEnd/>
          </a:ln>
        </p:spPr>
        <p:txBody>
          <a:bodyPr/>
          <a:lstStyle/>
          <a:p>
            <a:endParaRPr lang="en-US"/>
          </a:p>
        </p:txBody>
      </p:sp>
      <p:sp>
        <p:nvSpPr>
          <p:cNvPr id="50247" name="Line 20"/>
          <p:cNvSpPr>
            <a:spLocks noChangeShapeType="1"/>
          </p:cNvSpPr>
          <p:nvPr/>
        </p:nvSpPr>
        <p:spPr bwMode="auto">
          <a:xfrm>
            <a:off x="2057400" y="3517900"/>
            <a:ext cx="0" cy="304800"/>
          </a:xfrm>
          <a:prstGeom prst="line">
            <a:avLst/>
          </a:prstGeom>
          <a:noFill/>
          <a:ln w="25400">
            <a:solidFill>
              <a:srgbClr val="671E97"/>
            </a:solidFill>
            <a:round/>
            <a:headEnd/>
            <a:tailEnd/>
          </a:ln>
        </p:spPr>
        <p:txBody>
          <a:bodyPr/>
          <a:lstStyle/>
          <a:p>
            <a:endParaRPr lang="en-US"/>
          </a:p>
        </p:txBody>
      </p:sp>
      <p:sp>
        <p:nvSpPr>
          <p:cNvPr id="50248" name="Oval 64"/>
          <p:cNvSpPr>
            <a:spLocks noChangeArrowheads="1"/>
          </p:cNvSpPr>
          <p:nvPr/>
        </p:nvSpPr>
        <p:spPr bwMode="auto">
          <a:xfrm>
            <a:off x="4267200" y="2282825"/>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49" name="Oval 63"/>
          <p:cNvSpPr>
            <a:spLocks noChangeArrowheads="1"/>
          </p:cNvSpPr>
          <p:nvPr/>
        </p:nvSpPr>
        <p:spPr bwMode="auto">
          <a:xfrm>
            <a:off x="4802188" y="29591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263259" name="Group 91"/>
          <p:cNvGrpSpPr>
            <a:grpSpLocks/>
          </p:cNvGrpSpPr>
          <p:nvPr/>
        </p:nvGrpSpPr>
        <p:grpSpPr bwMode="auto">
          <a:xfrm>
            <a:off x="4478338" y="3962400"/>
            <a:ext cx="633412" cy="390525"/>
            <a:chOff x="2821" y="2496"/>
            <a:chExt cx="399" cy="246"/>
          </a:xfrm>
        </p:grpSpPr>
        <p:sp>
          <p:nvSpPr>
            <p:cNvPr id="50251" name="Oval 64"/>
            <p:cNvSpPr>
              <a:spLocks noChangeArrowheads="1"/>
            </p:cNvSpPr>
            <p:nvPr/>
          </p:nvSpPr>
          <p:spPr bwMode="auto">
            <a:xfrm>
              <a:off x="2821" y="2646"/>
              <a:ext cx="96" cy="96"/>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50252" name="Text Box 93"/>
            <p:cNvSpPr txBox="1">
              <a:spLocks noChangeArrowheads="1"/>
            </p:cNvSpPr>
            <p:nvPr/>
          </p:nvSpPr>
          <p:spPr bwMode="auto">
            <a:xfrm>
              <a:off x="3024" y="2496"/>
              <a:ext cx="196" cy="231"/>
            </a:xfrm>
            <a:prstGeom prst="rect">
              <a:avLst/>
            </a:prstGeom>
            <a:noFill/>
            <a:ln w="9525">
              <a:noFill/>
              <a:miter lim="800000"/>
              <a:headEnd/>
              <a:tailEnd/>
            </a:ln>
          </p:spPr>
          <p:txBody>
            <a:bodyPr wrap="none">
              <a:spAutoFit/>
            </a:bodyPr>
            <a:lstStyle/>
            <a:p>
              <a:r>
                <a:rPr lang="en-US"/>
                <a:t>?</a:t>
              </a:r>
            </a:p>
          </p:txBody>
        </p:sp>
        <p:sp>
          <p:nvSpPr>
            <p:cNvPr id="50253" name="Line 94"/>
            <p:cNvSpPr>
              <a:spLocks noChangeShapeType="1"/>
            </p:cNvSpPr>
            <p:nvPr/>
          </p:nvSpPr>
          <p:spPr bwMode="auto">
            <a:xfrm flipH="1">
              <a:off x="2880" y="2640"/>
              <a:ext cx="192" cy="48"/>
            </a:xfrm>
            <a:prstGeom prst="line">
              <a:avLst/>
            </a:prstGeom>
            <a:noFill/>
            <a:ln w="9525">
              <a:solidFill>
                <a:schemeClr val="tx1"/>
              </a:solidFill>
              <a:round/>
              <a:headEnd/>
              <a:tailEnd type="triangle" w="med" len="med"/>
            </a:ln>
          </p:spPr>
          <p:txBody>
            <a:bodyPr/>
            <a:lstStyle/>
            <a:p>
              <a:endParaRPr lang="en-US"/>
            </a:p>
          </p:txBody>
        </p:sp>
      </p:grpSp>
      <p:sp>
        <p:nvSpPr>
          <p:cNvPr id="3" name="Title 2"/>
          <p:cNvSpPr>
            <a:spLocks noGrp="1"/>
          </p:cNvSpPr>
          <p:nvPr>
            <p:ph type="title"/>
          </p:nvPr>
        </p:nvSpPr>
        <p:spPr/>
        <p:txBody>
          <a:bodyPr/>
          <a:lstStyle/>
          <a:p>
            <a:r>
              <a:rPr lang="en-US" dirty="0"/>
              <a:t>What are we predicting? </a:t>
            </a:r>
          </a:p>
        </p:txBody>
      </p:sp>
      <p:sp>
        <p:nvSpPr>
          <p:cNvPr id="4" name="Slide Number Placeholder 3">
            <a:extLst>
              <a:ext uri="{FF2B5EF4-FFF2-40B4-BE49-F238E27FC236}">
                <a16:creationId xmlns:a16="http://schemas.microsoft.com/office/drawing/2014/main" id="{6945639E-3A73-284F-9D88-03C491E22C5B}"/>
              </a:ext>
            </a:extLst>
          </p:cNvPr>
          <p:cNvSpPr>
            <a:spLocks noGrp="1"/>
          </p:cNvSpPr>
          <p:nvPr>
            <p:ph type="sldNum" sz="quarter" idx="12"/>
          </p:nvPr>
        </p:nvSpPr>
        <p:spPr/>
        <p:txBody>
          <a:bodyPr/>
          <a:lstStyle/>
          <a:p>
            <a:fld id="{19B12225-5612-419B-A8D5-4B8EEE4C217E}" type="slidenum">
              <a:rPr lang="en-US" smtClean="0"/>
              <a:pPr/>
              <a:t>135</a:t>
            </a:fld>
            <a:endParaRPr lang="en-US"/>
          </a:p>
        </p:txBody>
      </p:sp>
    </p:spTree>
    <p:extLst>
      <p:ext uri="{BB962C8B-B14F-4D97-AF65-F5344CB8AC3E}">
        <p14:creationId xmlns:p14="http://schemas.microsoft.com/office/powerpoint/2010/main" val="26071270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347" name="Oval 83"/>
          <p:cNvSpPr>
            <a:spLocks noChangeArrowheads="1"/>
          </p:cNvSpPr>
          <p:nvPr/>
        </p:nvSpPr>
        <p:spPr bwMode="auto">
          <a:xfrm>
            <a:off x="6477000" y="4381064"/>
            <a:ext cx="12192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dirty="0">
                <a:latin typeface="Tahoma" pitchFamily="34" charset="0"/>
                <a:cs typeface="Arial" charset="0"/>
              </a:rPr>
              <a:t>p(LI)=0.43</a:t>
            </a:r>
          </a:p>
        </p:txBody>
      </p:sp>
      <p:sp>
        <p:nvSpPr>
          <p:cNvPr id="50177" name="Line 3"/>
          <p:cNvSpPr>
            <a:spLocks noChangeShapeType="1"/>
          </p:cNvSpPr>
          <p:nvPr/>
        </p:nvSpPr>
        <p:spPr bwMode="auto">
          <a:xfrm>
            <a:off x="838200" y="1905000"/>
            <a:ext cx="0" cy="3429000"/>
          </a:xfrm>
          <a:prstGeom prst="line">
            <a:avLst/>
          </a:prstGeom>
          <a:noFill/>
          <a:ln w="25400">
            <a:solidFill>
              <a:schemeClr val="tx1"/>
            </a:solidFill>
            <a:round/>
            <a:headEnd type="triangle"/>
            <a:tailEnd type="none"/>
          </a:ln>
        </p:spPr>
        <p:txBody>
          <a:bodyPr/>
          <a:lstStyle/>
          <a:p>
            <a:endParaRPr lang="en-US"/>
          </a:p>
        </p:txBody>
      </p:sp>
      <p:sp>
        <p:nvSpPr>
          <p:cNvPr id="50178" name="Line 4"/>
          <p:cNvSpPr>
            <a:spLocks noChangeShapeType="1"/>
          </p:cNvSpPr>
          <p:nvPr/>
        </p:nvSpPr>
        <p:spPr bwMode="auto">
          <a:xfrm>
            <a:off x="838200" y="5334000"/>
            <a:ext cx="4876800" cy="0"/>
          </a:xfrm>
          <a:prstGeom prst="line">
            <a:avLst/>
          </a:prstGeom>
          <a:noFill/>
          <a:ln w="25400">
            <a:solidFill>
              <a:schemeClr val="tx1"/>
            </a:solidFill>
            <a:round/>
            <a:headEnd type="none"/>
            <a:tailEnd type="triangle"/>
          </a:ln>
        </p:spPr>
        <p:txBody>
          <a:bodyPr/>
          <a:lstStyle/>
          <a:p>
            <a:endParaRPr lang="en-US"/>
          </a:p>
        </p:txBody>
      </p:sp>
      <p:sp>
        <p:nvSpPr>
          <p:cNvPr id="50179" name="Text Box 5"/>
          <p:cNvSpPr txBox="1">
            <a:spLocks noChangeArrowheads="1"/>
          </p:cNvSpPr>
          <p:nvPr/>
        </p:nvSpPr>
        <p:spPr bwMode="auto">
          <a:xfrm>
            <a:off x="4691826" y="5312974"/>
            <a:ext cx="1024639" cy="400110"/>
          </a:xfrm>
          <a:prstGeom prst="rect">
            <a:avLst/>
          </a:prstGeom>
          <a:noFill/>
          <a:ln w="9525">
            <a:noFill/>
            <a:miter lim="800000"/>
            <a:headEnd/>
            <a:tailEnd/>
          </a:ln>
        </p:spPr>
        <p:txBody>
          <a:bodyPr wrap="none">
            <a:spAutoFit/>
          </a:bodyPr>
          <a:lstStyle/>
          <a:p>
            <a:pPr rtl="1"/>
            <a:r>
              <a:rPr lang="en-US" sz="2000" dirty="0">
                <a:latin typeface="+mn-lt"/>
                <a:cs typeface="+mn-cs"/>
              </a:rPr>
              <a:t>Income</a:t>
            </a:r>
          </a:p>
        </p:txBody>
      </p:sp>
      <p:sp>
        <p:nvSpPr>
          <p:cNvPr id="50180" name="Text Box 6"/>
          <p:cNvSpPr txBox="1">
            <a:spLocks noChangeArrowheads="1"/>
          </p:cNvSpPr>
          <p:nvPr/>
        </p:nvSpPr>
        <p:spPr bwMode="auto">
          <a:xfrm>
            <a:off x="136635" y="2060028"/>
            <a:ext cx="641522" cy="400110"/>
          </a:xfrm>
          <a:prstGeom prst="rect">
            <a:avLst/>
          </a:prstGeom>
          <a:noFill/>
          <a:ln w="9525">
            <a:noFill/>
            <a:miter lim="800000"/>
            <a:headEnd/>
            <a:tailEnd/>
          </a:ln>
        </p:spPr>
        <p:txBody>
          <a:bodyPr wrap="none">
            <a:spAutoFit/>
          </a:bodyPr>
          <a:lstStyle/>
          <a:p>
            <a:pPr rtl="1"/>
            <a:r>
              <a:rPr lang="en-US" sz="2000" dirty="0">
                <a:latin typeface="+mn-lt"/>
                <a:cs typeface="+mn-cs"/>
              </a:rPr>
              <a:t>Age</a:t>
            </a:r>
          </a:p>
        </p:txBody>
      </p:sp>
      <p:sp>
        <p:nvSpPr>
          <p:cNvPr id="50181" name="Line 7"/>
          <p:cNvSpPr>
            <a:spLocks noChangeShapeType="1"/>
          </p:cNvSpPr>
          <p:nvPr/>
        </p:nvSpPr>
        <p:spPr bwMode="auto">
          <a:xfrm>
            <a:off x="5105400" y="2133600"/>
            <a:ext cx="304800" cy="0"/>
          </a:xfrm>
          <a:prstGeom prst="line">
            <a:avLst/>
          </a:prstGeom>
          <a:noFill/>
          <a:ln w="25400">
            <a:solidFill>
              <a:srgbClr val="671E97"/>
            </a:solidFill>
            <a:round/>
            <a:headEnd/>
            <a:tailEnd/>
          </a:ln>
        </p:spPr>
        <p:txBody>
          <a:bodyPr/>
          <a:lstStyle/>
          <a:p>
            <a:endParaRPr lang="en-US"/>
          </a:p>
        </p:txBody>
      </p:sp>
      <p:sp>
        <p:nvSpPr>
          <p:cNvPr id="50182" name="Line 8"/>
          <p:cNvSpPr>
            <a:spLocks noChangeShapeType="1"/>
          </p:cNvSpPr>
          <p:nvPr/>
        </p:nvSpPr>
        <p:spPr bwMode="auto">
          <a:xfrm>
            <a:off x="5257800" y="1981200"/>
            <a:ext cx="0" cy="304800"/>
          </a:xfrm>
          <a:prstGeom prst="line">
            <a:avLst/>
          </a:prstGeom>
          <a:noFill/>
          <a:ln w="25400">
            <a:solidFill>
              <a:srgbClr val="671E97"/>
            </a:solidFill>
            <a:round/>
            <a:headEnd/>
            <a:tailEnd/>
          </a:ln>
        </p:spPr>
        <p:txBody>
          <a:bodyPr/>
          <a:lstStyle/>
          <a:p>
            <a:endParaRPr lang="en-US"/>
          </a:p>
        </p:txBody>
      </p:sp>
      <p:sp>
        <p:nvSpPr>
          <p:cNvPr id="50183" name="Line 9"/>
          <p:cNvSpPr>
            <a:spLocks noChangeShapeType="1"/>
          </p:cNvSpPr>
          <p:nvPr/>
        </p:nvSpPr>
        <p:spPr bwMode="auto">
          <a:xfrm>
            <a:off x="4953000" y="2743200"/>
            <a:ext cx="304800" cy="0"/>
          </a:xfrm>
          <a:prstGeom prst="line">
            <a:avLst/>
          </a:prstGeom>
          <a:noFill/>
          <a:ln w="25400">
            <a:solidFill>
              <a:srgbClr val="671E97"/>
            </a:solidFill>
            <a:round/>
            <a:headEnd/>
            <a:tailEnd/>
          </a:ln>
        </p:spPr>
        <p:txBody>
          <a:bodyPr/>
          <a:lstStyle/>
          <a:p>
            <a:endParaRPr lang="en-US"/>
          </a:p>
        </p:txBody>
      </p:sp>
      <p:sp>
        <p:nvSpPr>
          <p:cNvPr id="50184" name="Line 10"/>
          <p:cNvSpPr>
            <a:spLocks noChangeShapeType="1"/>
          </p:cNvSpPr>
          <p:nvPr/>
        </p:nvSpPr>
        <p:spPr bwMode="auto">
          <a:xfrm>
            <a:off x="5105400" y="2590800"/>
            <a:ext cx="0" cy="304800"/>
          </a:xfrm>
          <a:prstGeom prst="line">
            <a:avLst/>
          </a:prstGeom>
          <a:noFill/>
          <a:ln w="25400">
            <a:solidFill>
              <a:srgbClr val="671E97"/>
            </a:solidFill>
            <a:round/>
            <a:headEnd/>
            <a:tailEnd/>
          </a:ln>
        </p:spPr>
        <p:txBody>
          <a:bodyPr/>
          <a:lstStyle/>
          <a:p>
            <a:endParaRPr lang="en-US"/>
          </a:p>
        </p:txBody>
      </p:sp>
      <p:sp>
        <p:nvSpPr>
          <p:cNvPr id="50185" name="Line 11"/>
          <p:cNvSpPr>
            <a:spLocks noChangeShapeType="1"/>
          </p:cNvSpPr>
          <p:nvPr/>
        </p:nvSpPr>
        <p:spPr bwMode="auto">
          <a:xfrm>
            <a:off x="3962400" y="2743200"/>
            <a:ext cx="304800" cy="0"/>
          </a:xfrm>
          <a:prstGeom prst="line">
            <a:avLst/>
          </a:prstGeom>
          <a:noFill/>
          <a:ln w="25400">
            <a:solidFill>
              <a:srgbClr val="671E97"/>
            </a:solidFill>
            <a:round/>
            <a:headEnd/>
            <a:tailEnd/>
          </a:ln>
        </p:spPr>
        <p:txBody>
          <a:bodyPr/>
          <a:lstStyle/>
          <a:p>
            <a:endParaRPr lang="en-US"/>
          </a:p>
        </p:txBody>
      </p:sp>
      <p:sp>
        <p:nvSpPr>
          <p:cNvPr id="50186" name="Line 12"/>
          <p:cNvSpPr>
            <a:spLocks noChangeShapeType="1"/>
          </p:cNvSpPr>
          <p:nvPr/>
        </p:nvSpPr>
        <p:spPr bwMode="auto">
          <a:xfrm>
            <a:off x="4114800" y="2590800"/>
            <a:ext cx="0" cy="304800"/>
          </a:xfrm>
          <a:prstGeom prst="line">
            <a:avLst/>
          </a:prstGeom>
          <a:noFill/>
          <a:ln w="25400">
            <a:solidFill>
              <a:srgbClr val="671E97"/>
            </a:solidFill>
            <a:round/>
            <a:headEnd/>
            <a:tailEnd/>
          </a:ln>
        </p:spPr>
        <p:txBody>
          <a:bodyPr/>
          <a:lstStyle/>
          <a:p>
            <a:endParaRPr lang="en-US"/>
          </a:p>
        </p:txBody>
      </p:sp>
      <p:sp>
        <p:nvSpPr>
          <p:cNvPr id="50187" name="Line 13"/>
          <p:cNvSpPr>
            <a:spLocks noChangeShapeType="1"/>
          </p:cNvSpPr>
          <p:nvPr/>
        </p:nvSpPr>
        <p:spPr bwMode="auto">
          <a:xfrm>
            <a:off x="4495800" y="2286000"/>
            <a:ext cx="304800" cy="0"/>
          </a:xfrm>
          <a:prstGeom prst="line">
            <a:avLst/>
          </a:prstGeom>
          <a:noFill/>
          <a:ln w="25400">
            <a:solidFill>
              <a:srgbClr val="671E97"/>
            </a:solidFill>
            <a:round/>
            <a:headEnd/>
            <a:tailEnd/>
          </a:ln>
        </p:spPr>
        <p:txBody>
          <a:bodyPr/>
          <a:lstStyle/>
          <a:p>
            <a:endParaRPr lang="en-US"/>
          </a:p>
        </p:txBody>
      </p:sp>
      <p:sp>
        <p:nvSpPr>
          <p:cNvPr id="50188" name="Line 14"/>
          <p:cNvSpPr>
            <a:spLocks noChangeShapeType="1"/>
          </p:cNvSpPr>
          <p:nvPr/>
        </p:nvSpPr>
        <p:spPr bwMode="auto">
          <a:xfrm>
            <a:off x="4648200" y="2133600"/>
            <a:ext cx="0" cy="304800"/>
          </a:xfrm>
          <a:prstGeom prst="line">
            <a:avLst/>
          </a:prstGeom>
          <a:noFill/>
          <a:ln w="25400">
            <a:solidFill>
              <a:srgbClr val="671E97"/>
            </a:solidFill>
            <a:round/>
            <a:headEnd/>
            <a:tailEnd/>
          </a:ln>
        </p:spPr>
        <p:txBody>
          <a:bodyPr/>
          <a:lstStyle/>
          <a:p>
            <a:endParaRPr lang="en-US"/>
          </a:p>
        </p:txBody>
      </p:sp>
      <p:sp>
        <p:nvSpPr>
          <p:cNvPr id="50189" name="Line 15"/>
          <p:cNvSpPr>
            <a:spLocks noChangeShapeType="1"/>
          </p:cNvSpPr>
          <p:nvPr/>
        </p:nvSpPr>
        <p:spPr bwMode="auto">
          <a:xfrm>
            <a:off x="5257800" y="2514600"/>
            <a:ext cx="304800" cy="0"/>
          </a:xfrm>
          <a:prstGeom prst="line">
            <a:avLst/>
          </a:prstGeom>
          <a:noFill/>
          <a:ln w="25400">
            <a:solidFill>
              <a:srgbClr val="671E97"/>
            </a:solidFill>
            <a:round/>
            <a:headEnd/>
            <a:tailEnd/>
          </a:ln>
        </p:spPr>
        <p:txBody>
          <a:bodyPr/>
          <a:lstStyle/>
          <a:p>
            <a:endParaRPr lang="en-US"/>
          </a:p>
        </p:txBody>
      </p:sp>
      <p:sp>
        <p:nvSpPr>
          <p:cNvPr id="50190" name="Line 16"/>
          <p:cNvSpPr>
            <a:spLocks noChangeShapeType="1"/>
          </p:cNvSpPr>
          <p:nvPr/>
        </p:nvSpPr>
        <p:spPr bwMode="auto">
          <a:xfrm>
            <a:off x="5410200" y="2362200"/>
            <a:ext cx="0" cy="304800"/>
          </a:xfrm>
          <a:prstGeom prst="line">
            <a:avLst/>
          </a:prstGeom>
          <a:noFill/>
          <a:ln w="25400">
            <a:solidFill>
              <a:srgbClr val="671E97"/>
            </a:solidFill>
            <a:round/>
            <a:headEnd/>
            <a:tailEnd/>
          </a:ln>
        </p:spPr>
        <p:txBody>
          <a:bodyPr/>
          <a:lstStyle/>
          <a:p>
            <a:endParaRPr lang="en-US"/>
          </a:p>
        </p:txBody>
      </p:sp>
      <p:sp>
        <p:nvSpPr>
          <p:cNvPr id="50191" name="Line 17"/>
          <p:cNvSpPr>
            <a:spLocks noChangeShapeType="1"/>
          </p:cNvSpPr>
          <p:nvPr/>
        </p:nvSpPr>
        <p:spPr bwMode="auto">
          <a:xfrm>
            <a:off x="5257800" y="3124200"/>
            <a:ext cx="304800" cy="0"/>
          </a:xfrm>
          <a:prstGeom prst="line">
            <a:avLst/>
          </a:prstGeom>
          <a:noFill/>
          <a:ln w="25400">
            <a:solidFill>
              <a:srgbClr val="671E97"/>
            </a:solidFill>
            <a:round/>
            <a:headEnd/>
            <a:tailEnd/>
          </a:ln>
        </p:spPr>
        <p:txBody>
          <a:bodyPr/>
          <a:lstStyle/>
          <a:p>
            <a:endParaRPr lang="en-US"/>
          </a:p>
        </p:txBody>
      </p:sp>
      <p:sp>
        <p:nvSpPr>
          <p:cNvPr id="50192" name="Line 18"/>
          <p:cNvSpPr>
            <a:spLocks noChangeShapeType="1"/>
          </p:cNvSpPr>
          <p:nvPr/>
        </p:nvSpPr>
        <p:spPr bwMode="auto">
          <a:xfrm>
            <a:off x="5410200" y="2971800"/>
            <a:ext cx="0" cy="304800"/>
          </a:xfrm>
          <a:prstGeom prst="line">
            <a:avLst/>
          </a:prstGeom>
          <a:noFill/>
          <a:ln w="25400">
            <a:solidFill>
              <a:srgbClr val="671E97"/>
            </a:solidFill>
            <a:round/>
            <a:headEnd/>
            <a:tailEnd/>
          </a:ln>
        </p:spPr>
        <p:txBody>
          <a:bodyPr/>
          <a:lstStyle/>
          <a:p>
            <a:endParaRPr lang="en-US"/>
          </a:p>
        </p:txBody>
      </p:sp>
      <p:sp>
        <p:nvSpPr>
          <p:cNvPr id="50193" name="Line 19"/>
          <p:cNvSpPr>
            <a:spLocks noChangeShapeType="1"/>
          </p:cNvSpPr>
          <p:nvPr/>
        </p:nvSpPr>
        <p:spPr bwMode="auto">
          <a:xfrm>
            <a:off x="3581400" y="2286000"/>
            <a:ext cx="304800" cy="0"/>
          </a:xfrm>
          <a:prstGeom prst="line">
            <a:avLst/>
          </a:prstGeom>
          <a:noFill/>
          <a:ln w="25400">
            <a:solidFill>
              <a:srgbClr val="671E97"/>
            </a:solidFill>
            <a:round/>
            <a:headEnd/>
            <a:tailEnd/>
          </a:ln>
        </p:spPr>
        <p:txBody>
          <a:bodyPr/>
          <a:lstStyle/>
          <a:p>
            <a:endParaRPr lang="en-US"/>
          </a:p>
        </p:txBody>
      </p:sp>
      <p:sp>
        <p:nvSpPr>
          <p:cNvPr id="50194" name="Line 20"/>
          <p:cNvSpPr>
            <a:spLocks noChangeShapeType="1"/>
          </p:cNvSpPr>
          <p:nvPr/>
        </p:nvSpPr>
        <p:spPr bwMode="auto">
          <a:xfrm>
            <a:off x="3733800" y="2133600"/>
            <a:ext cx="0" cy="304800"/>
          </a:xfrm>
          <a:prstGeom prst="line">
            <a:avLst/>
          </a:prstGeom>
          <a:noFill/>
          <a:ln w="25400">
            <a:solidFill>
              <a:srgbClr val="671E97"/>
            </a:solidFill>
            <a:round/>
            <a:headEnd/>
            <a:tailEnd/>
          </a:ln>
        </p:spPr>
        <p:txBody>
          <a:bodyPr/>
          <a:lstStyle/>
          <a:p>
            <a:endParaRPr lang="en-US"/>
          </a:p>
        </p:txBody>
      </p:sp>
      <p:sp>
        <p:nvSpPr>
          <p:cNvPr id="50195" name="Line 21"/>
          <p:cNvSpPr>
            <a:spLocks noChangeShapeType="1"/>
          </p:cNvSpPr>
          <p:nvPr/>
        </p:nvSpPr>
        <p:spPr bwMode="auto">
          <a:xfrm>
            <a:off x="4419600" y="3048000"/>
            <a:ext cx="304800" cy="0"/>
          </a:xfrm>
          <a:prstGeom prst="line">
            <a:avLst/>
          </a:prstGeom>
          <a:noFill/>
          <a:ln w="25400">
            <a:solidFill>
              <a:srgbClr val="671E97"/>
            </a:solidFill>
            <a:round/>
            <a:headEnd/>
            <a:tailEnd/>
          </a:ln>
        </p:spPr>
        <p:txBody>
          <a:bodyPr/>
          <a:lstStyle/>
          <a:p>
            <a:endParaRPr lang="en-US"/>
          </a:p>
        </p:txBody>
      </p:sp>
      <p:sp>
        <p:nvSpPr>
          <p:cNvPr id="50196" name="Line 22"/>
          <p:cNvSpPr>
            <a:spLocks noChangeShapeType="1"/>
          </p:cNvSpPr>
          <p:nvPr/>
        </p:nvSpPr>
        <p:spPr bwMode="auto">
          <a:xfrm>
            <a:off x="4572000" y="2895600"/>
            <a:ext cx="0" cy="304800"/>
          </a:xfrm>
          <a:prstGeom prst="line">
            <a:avLst/>
          </a:prstGeom>
          <a:noFill/>
          <a:ln w="25400">
            <a:solidFill>
              <a:srgbClr val="671E97"/>
            </a:solidFill>
            <a:round/>
            <a:headEnd/>
            <a:tailEnd/>
          </a:ln>
        </p:spPr>
        <p:txBody>
          <a:bodyPr/>
          <a:lstStyle/>
          <a:p>
            <a:endParaRPr lang="en-US"/>
          </a:p>
        </p:txBody>
      </p:sp>
      <p:sp>
        <p:nvSpPr>
          <p:cNvPr id="50197" name="Line 23"/>
          <p:cNvSpPr>
            <a:spLocks noChangeShapeType="1"/>
          </p:cNvSpPr>
          <p:nvPr/>
        </p:nvSpPr>
        <p:spPr bwMode="auto">
          <a:xfrm>
            <a:off x="4114800" y="1905000"/>
            <a:ext cx="304800" cy="0"/>
          </a:xfrm>
          <a:prstGeom prst="line">
            <a:avLst/>
          </a:prstGeom>
          <a:noFill/>
          <a:ln w="25400">
            <a:solidFill>
              <a:srgbClr val="671E97"/>
            </a:solidFill>
            <a:round/>
            <a:headEnd/>
            <a:tailEnd/>
          </a:ln>
        </p:spPr>
        <p:txBody>
          <a:bodyPr/>
          <a:lstStyle/>
          <a:p>
            <a:endParaRPr lang="en-US"/>
          </a:p>
        </p:txBody>
      </p:sp>
      <p:sp>
        <p:nvSpPr>
          <p:cNvPr id="50198" name="Line 24"/>
          <p:cNvSpPr>
            <a:spLocks noChangeShapeType="1"/>
          </p:cNvSpPr>
          <p:nvPr/>
        </p:nvSpPr>
        <p:spPr bwMode="auto">
          <a:xfrm>
            <a:off x="4267200" y="1752600"/>
            <a:ext cx="0" cy="304800"/>
          </a:xfrm>
          <a:prstGeom prst="line">
            <a:avLst/>
          </a:prstGeom>
          <a:noFill/>
          <a:ln w="25400">
            <a:solidFill>
              <a:srgbClr val="671E97"/>
            </a:solidFill>
            <a:round/>
            <a:headEnd/>
            <a:tailEnd/>
          </a:ln>
        </p:spPr>
        <p:txBody>
          <a:bodyPr/>
          <a:lstStyle/>
          <a:p>
            <a:endParaRPr lang="en-US"/>
          </a:p>
        </p:txBody>
      </p:sp>
      <p:sp>
        <p:nvSpPr>
          <p:cNvPr id="50199" name="Oval 25"/>
          <p:cNvSpPr>
            <a:spLocks noChangeArrowheads="1"/>
          </p:cNvSpPr>
          <p:nvPr/>
        </p:nvSpPr>
        <p:spPr bwMode="auto">
          <a:xfrm>
            <a:off x="2438400" y="4114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00" name="Group 26"/>
          <p:cNvGrpSpPr>
            <a:grpSpLocks/>
          </p:cNvGrpSpPr>
          <p:nvPr/>
        </p:nvGrpSpPr>
        <p:grpSpPr bwMode="auto">
          <a:xfrm>
            <a:off x="2743200" y="2819400"/>
            <a:ext cx="304800" cy="304800"/>
            <a:chOff x="2880" y="2160"/>
            <a:chExt cx="192" cy="192"/>
          </a:xfrm>
        </p:grpSpPr>
        <p:sp>
          <p:nvSpPr>
            <p:cNvPr id="50268" name="Line 27"/>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9" name="Line 28"/>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grpSp>
        <p:nvGrpSpPr>
          <p:cNvPr id="50201" name="Group 29"/>
          <p:cNvGrpSpPr>
            <a:grpSpLocks/>
          </p:cNvGrpSpPr>
          <p:nvPr/>
        </p:nvGrpSpPr>
        <p:grpSpPr bwMode="auto">
          <a:xfrm>
            <a:off x="3581400" y="3581400"/>
            <a:ext cx="304800" cy="304800"/>
            <a:chOff x="2880" y="2160"/>
            <a:chExt cx="192" cy="192"/>
          </a:xfrm>
        </p:grpSpPr>
        <p:sp>
          <p:nvSpPr>
            <p:cNvPr id="50266" name="Line 30"/>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7" name="Line 31"/>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grpSp>
        <p:nvGrpSpPr>
          <p:cNvPr id="50202" name="Group 32"/>
          <p:cNvGrpSpPr>
            <a:grpSpLocks/>
          </p:cNvGrpSpPr>
          <p:nvPr/>
        </p:nvGrpSpPr>
        <p:grpSpPr bwMode="auto">
          <a:xfrm>
            <a:off x="3429000" y="2743200"/>
            <a:ext cx="304800" cy="304800"/>
            <a:chOff x="2880" y="2160"/>
            <a:chExt cx="192" cy="192"/>
          </a:xfrm>
        </p:grpSpPr>
        <p:sp>
          <p:nvSpPr>
            <p:cNvPr id="50264" name="Line 33"/>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5" name="Line 34"/>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50203" name="Oval 35"/>
          <p:cNvSpPr>
            <a:spLocks noChangeArrowheads="1"/>
          </p:cNvSpPr>
          <p:nvPr/>
        </p:nvSpPr>
        <p:spPr bwMode="auto">
          <a:xfrm>
            <a:off x="2743200" y="3124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4" name="Oval 36"/>
          <p:cNvSpPr>
            <a:spLocks noChangeArrowheads="1"/>
          </p:cNvSpPr>
          <p:nvPr/>
        </p:nvSpPr>
        <p:spPr bwMode="auto">
          <a:xfrm>
            <a:off x="2743200" y="45720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5" name="Oval 37"/>
          <p:cNvSpPr>
            <a:spLocks noChangeArrowheads="1"/>
          </p:cNvSpPr>
          <p:nvPr/>
        </p:nvSpPr>
        <p:spPr bwMode="auto">
          <a:xfrm>
            <a:off x="2667000" y="35814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6" name="Oval 38"/>
          <p:cNvSpPr>
            <a:spLocks noChangeArrowheads="1"/>
          </p:cNvSpPr>
          <p:nvPr/>
        </p:nvSpPr>
        <p:spPr bwMode="auto">
          <a:xfrm>
            <a:off x="2133600" y="2895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7" name="Oval 39"/>
          <p:cNvSpPr>
            <a:spLocks noChangeArrowheads="1"/>
          </p:cNvSpPr>
          <p:nvPr/>
        </p:nvSpPr>
        <p:spPr bwMode="auto">
          <a:xfrm>
            <a:off x="1828800" y="4267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8" name="Oval 40"/>
          <p:cNvSpPr>
            <a:spLocks noChangeArrowheads="1"/>
          </p:cNvSpPr>
          <p:nvPr/>
        </p:nvSpPr>
        <p:spPr bwMode="auto">
          <a:xfrm>
            <a:off x="1981200" y="4876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09" name="Oval 41"/>
          <p:cNvSpPr>
            <a:spLocks noChangeArrowheads="1"/>
          </p:cNvSpPr>
          <p:nvPr/>
        </p:nvSpPr>
        <p:spPr bwMode="auto">
          <a:xfrm>
            <a:off x="1600200" y="47244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10" name="Oval 43"/>
          <p:cNvSpPr>
            <a:spLocks noChangeArrowheads="1"/>
          </p:cNvSpPr>
          <p:nvPr/>
        </p:nvSpPr>
        <p:spPr bwMode="auto">
          <a:xfrm>
            <a:off x="1371600" y="4114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11" name="Group 44"/>
          <p:cNvGrpSpPr>
            <a:grpSpLocks/>
          </p:cNvGrpSpPr>
          <p:nvPr/>
        </p:nvGrpSpPr>
        <p:grpSpPr bwMode="auto">
          <a:xfrm>
            <a:off x="3749675" y="4127500"/>
            <a:ext cx="304800" cy="304800"/>
            <a:chOff x="2880" y="2160"/>
            <a:chExt cx="192" cy="192"/>
          </a:xfrm>
        </p:grpSpPr>
        <p:sp>
          <p:nvSpPr>
            <p:cNvPr id="50262" name="Line 45"/>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63" name="Line 46"/>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139311" name="Line 47"/>
          <p:cNvSpPr>
            <a:spLocks noChangeShapeType="1"/>
          </p:cNvSpPr>
          <p:nvPr/>
        </p:nvSpPr>
        <p:spPr bwMode="auto">
          <a:xfrm>
            <a:off x="3276600" y="3429000"/>
            <a:ext cx="2590800" cy="0"/>
          </a:xfrm>
          <a:prstGeom prst="line">
            <a:avLst/>
          </a:prstGeom>
          <a:noFill/>
          <a:ln w="31750">
            <a:solidFill>
              <a:schemeClr val="tx1"/>
            </a:solidFill>
            <a:prstDash val="dash"/>
            <a:round/>
            <a:headEnd/>
            <a:tailEnd/>
          </a:ln>
        </p:spPr>
        <p:txBody>
          <a:bodyPr/>
          <a:lstStyle/>
          <a:p>
            <a:endParaRPr lang="en-US"/>
          </a:p>
        </p:txBody>
      </p:sp>
      <p:sp>
        <p:nvSpPr>
          <p:cNvPr id="139312" name="Line 48"/>
          <p:cNvSpPr>
            <a:spLocks noChangeShapeType="1"/>
          </p:cNvSpPr>
          <p:nvPr/>
        </p:nvSpPr>
        <p:spPr bwMode="auto">
          <a:xfrm>
            <a:off x="3200400" y="1828800"/>
            <a:ext cx="0" cy="3352800"/>
          </a:xfrm>
          <a:prstGeom prst="line">
            <a:avLst/>
          </a:prstGeom>
          <a:noFill/>
          <a:ln w="34925">
            <a:solidFill>
              <a:schemeClr val="tx1"/>
            </a:solidFill>
            <a:prstDash val="dash"/>
            <a:round/>
            <a:headEnd/>
            <a:tailEnd/>
          </a:ln>
        </p:spPr>
        <p:txBody>
          <a:bodyPr/>
          <a:lstStyle/>
          <a:p>
            <a:endParaRPr lang="en-US"/>
          </a:p>
        </p:txBody>
      </p:sp>
      <p:grpSp>
        <p:nvGrpSpPr>
          <p:cNvPr id="50214" name="Group 2"/>
          <p:cNvGrpSpPr>
            <a:grpSpLocks/>
          </p:cNvGrpSpPr>
          <p:nvPr/>
        </p:nvGrpSpPr>
        <p:grpSpPr bwMode="auto">
          <a:xfrm>
            <a:off x="192231" y="5332215"/>
            <a:ext cx="3273138" cy="762198"/>
            <a:chOff x="1600200" y="5824756"/>
            <a:chExt cx="3273715" cy="762198"/>
          </a:xfrm>
        </p:grpSpPr>
        <p:grpSp>
          <p:nvGrpSpPr>
            <p:cNvPr id="50256" name="Group 49"/>
            <p:cNvGrpSpPr>
              <a:grpSpLocks/>
            </p:cNvGrpSpPr>
            <p:nvPr/>
          </p:nvGrpSpPr>
          <p:grpSpPr bwMode="auto">
            <a:xfrm>
              <a:off x="1600200" y="6245225"/>
              <a:ext cx="304800" cy="304800"/>
              <a:chOff x="2880" y="2110"/>
              <a:chExt cx="192" cy="192"/>
            </a:xfrm>
          </p:grpSpPr>
          <p:sp>
            <p:nvSpPr>
              <p:cNvPr id="50260" name="Line 50"/>
              <p:cNvSpPr>
                <a:spLocks noChangeShapeType="1"/>
              </p:cNvSpPr>
              <p:nvPr/>
            </p:nvSpPr>
            <p:spPr bwMode="auto">
              <a:xfrm>
                <a:off x="2880" y="2206"/>
                <a:ext cx="192" cy="0"/>
              </a:xfrm>
              <a:prstGeom prst="line">
                <a:avLst/>
              </a:prstGeom>
              <a:noFill/>
              <a:ln w="25400">
                <a:solidFill>
                  <a:srgbClr val="671E97"/>
                </a:solidFill>
                <a:round/>
                <a:headEnd/>
                <a:tailEnd/>
              </a:ln>
            </p:spPr>
            <p:txBody>
              <a:bodyPr/>
              <a:lstStyle/>
              <a:p>
                <a:endParaRPr lang="en-US"/>
              </a:p>
            </p:txBody>
          </p:sp>
          <p:sp>
            <p:nvSpPr>
              <p:cNvPr id="50261" name="Line 51"/>
              <p:cNvSpPr>
                <a:spLocks noChangeShapeType="1"/>
              </p:cNvSpPr>
              <p:nvPr/>
            </p:nvSpPr>
            <p:spPr bwMode="auto">
              <a:xfrm>
                <a:off x="2976" y="2110"/>
                <a:ext cx="0" cy="192"/>
              </a:xfrm>
              <a:prstGeom prst="line">
                <a:avLst/>
              </a:prstGeom>
              <a:noFill/>
              <a:ln w="25400">
                <a:solidFill>
                  <a:srgbClr val="671E97"/>
                </a:solidFill>
                <a:round/>
                <a:headEnd/>
                <a:tailEnd/>
              </a:ln>
            </p:spPr>
            <p:txBody>
              <a:bodyPr/>
              <a:lstStyle/>
              <a:p>
                <a:endParaRPr lang="en-US"/>
              </a:p>
            </p:txBody>
          </p:sp>
        </p:grpSp>
        <p:sp>
          <p:nvSpPr>
            <p:cNvPr id="50257" name="Oval 52"/>
            <p:cNvSpPr>
              <a:spLocks noChangeArrowheads="1"/>
            </p:cNvSpPr>
            <p:nvPr/>
          </p:nvSpPr>
          <p:spPr bwMode="auto">
            <a:xfrm>
              <a:off x="1676400" y="5925204"/>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58" name="Text Box 53"/>
            <p:cNvSpPr txBox="1">
              <a:spLocks noChangeArrowheads="1"/>
            </p:cNvSpPr>
            <p:nvPr/>
          </p:nvSpPr>
          <p:spPr bwMode="auto">
            <a:xfrm>
              <a:off x="1981267" y="5824756"/>
              <a:ext cx="2892648" cy="338554"/>
            </a:xfrm>
            <a:prstGeom prst="rect">
              <a:avLst/>
            </a:prstGeom>
            <a:noFill/>
            <a:ln w="9525">
              <a:noFill/>
              <a:miter lim="800000"/>
              <a:headEnd/>
              <a:tailEnd/>
            </a:ln>
          </p:spPr>
          <p:txBody>
            <a:bodyPr wrap="none">
              <a:spAutoFit/>
            </a:bodyPr>
            <a:lstStyle/>
            <a:p>
              <a:r>
                <a:rPr lang="en-US" sz="1600" b="1" dirty="0">
                  <a:solidFill>
                    <a:srgbClr val="00B050"/>
                  </a:solidFill>
                  <a:latin typeface="Tahoma" pitchFamily="34" charset="0"/>
                  <a:cs typeface="Arial" charset="0"/>
                </a:rPr>
                <a:t>Did not buy life insurance </a:t>
              </a:r>
            </a:p>
          </p:txBody>
        </p:sp>
        <p:sp>
          <p:nvSpPr>
            <p:cNvPr id="50259" name="Text Box 54"/>
            <p:cNvSpPr txBox="1">
              <a:spLocks noChangeArrowheads="1"/>
            </p:cNvSpPr>
            <p:nvPr/>
          </p:nvSpPr>
          <p:spPr bwMode="auto">
            <a:xfrm>
              <a:off x="1967021" y="6248400"/>
              <a:ext cx="2384406" cy="338554"/>
            </a:xfrm>
            <a:prstGeom prst="rect">
              <a:avLst/>
            </a:prstGeom>
            <a:noFill/>
            <a:ln w="9525">
              <a:noFill/>
              <a:miter lim="800000"/>
              <a:headEnd/>
              <a:tailEnd/>
            </a:ln>
          </p:spPr>
          <p:txBody>
            <a:bodyPr wrap="none">
              <a:spAutoFit/>
            </a:bodyPr>
            <a:lstStyle/>
            <a:p>
              <a:r>
                <a:rPr lang="en-US" sz="1600" b="1" dirty="0">
                  <a:solidFill>
                    <a:srgbClr val="671E97"/>
                  </a:solidFill>
                  <a:latin typeface="Tahoma" pitchFamily="34" charset="0"/>
                  <a:cs typeface="Arial" charset="0"/>
                </a:rPr>
                <a:t>Bought life insurance</a:t>
              </a:r>
            </a:p>
          </p:txBody>
        </p:sp>
      </p:grpSp>
      <p:sp>
        <p:nvSpPr>
          <p:cNvPr id="139319" name="Text Box 55"/>
          <p:cNvSpPr txBox="1">
            <a:spLocks noChangeArrowheads="1"/>
          </p:cNvSpPr>
          <p:nvPr/>
        </p:nvSpPr>
        <p:spPr bwMode="auto">
          <a:xfrm>
            <a:off x="4422775" y="3429000"/>
            <a:ext cx="1752403" cy="400110"/>
          </a:xfrm>
          <a:prstGeom prst="rect">
            <a:avLst/>
          </a:prstGeom>
          <a:noFill/>
          <a:ln w="9525">
            <a:noFill/>
            <a:miter lim="800000"/>
            <a:headEnd/>
            <a:tailEnd/>
          </a:ln>
        </p:spPr>
        <p:txBody>
          <a:bodyPr wrap="none">
            <a:spAutoFit/>
          </a:bodyPr>
          <a:lstStyle/>
          <a:p>
            <a:pPr rtl="1"/>
            <a:r>
              <a:rPr lang="en-US" sz="2000" dirty="0">
                <a:latin typeface="+mn-lt"/>
                <a:cs typeface="+mn-cs"/>
              </a:rPr>
              <a:t>Split over age</a:t>
            </a:r>
          </a:p>
        </p:txBody>
      </p:sp>
      <p:sp>
        <p:nvSpPr>
          <p:cNvPr id="139320" name="Text Box 56"/>
          <p:cNvSpPr txBox="1">
            <a:spLocks noChangeArrowheads="1"/>
          </p:cNvSpPr>
          <p:nvPr/>
        </p:nvSpPr>
        <p:spPr bwMode="auto">
          <a:xfrm>
            <a:off x="2287588" y="1371600"/>
            <a:ext cx="2151551" cy="400110"/>
          </a:xfrm>
          <a:prstGeom prst="rect">
            <a:avLst/>
          </a:prstGeom>
          <a:noFill/>
          <a:ln w="9525">
            <a:noFill/>
            <a:miter lim="800000"/>
            <a:headEnd/>
            <a:tailEnd/>
          </a:ln>
        </p:spPr>
        <p:txBody>
          <a:bodyPr wrap="none">
            <a:spAutoFit/>
          </a:bodyPr>
          <a:lstStyle/>
          <a:p>
            <a:pPr rtl="1"/>
            <a:r>
              <a:rPr lang="en-US" sz="2000" dirty="0">
                <a:latin typeface="+mn-lt"/>
                <a:cs typeface="+mn-cs"/>
              </a:rPr>
              <a:t>Split over income</a:t>
            </a:r>
          </a:p>
        </p:txBody>
      </p:sp>
      <p:sp>
        <p:nvSpPr>
          <p:cNvPr id="50217" name="Text Box 57"/>
          <p:cNvSpPr txBox="1">
            <a:spLocks noChangeArrowheads="1"/>
          </p:cNvSpPr>
          <p:nvPr/>
        </p:nvSpPr>
        <p:spPr bwMode="auto">
          <a:xfrm>
            <a:off x="2878792" y="5348288"/>
            <a:ext cx="641522" cy="400110"/>
          </a:xfrm>
          <a:prstGeom prst="rect">
            <a:avLst/>
          </a:prstGeom>
          <a:noFill/>
          <a:ln w="9525">
            <a:noFill/>
            <a:miter lim="800000"/>
            <a:headEnd/>
            <a:tailEnd/>
          </a:ln>
        </p:spPr>
        <p:txBody>
          <a:bodyPr wrap="none">
            <a:spAutoFit/>
          </a:bodyPr>
          <a:lstStyle/>
          <a:p>
            <a:pPr rtl="1"/>
            <a:r>
              <a:rPr lang="en-US" sz="2000" dirty="0">
                <a:latin typeface="+mn-lt"/>
                <a:cs typeface="+mn-cs"/>
              </a:rPr>
              <a:t>50K</a:t>
            </a:r>
          </a:p>
        </p:txBody>
      </p:sp>
      <p:sp>
        <p:nvSpPr>
          <p:cNvPr id="50218" name="Text Box 58"/>
          <p:cNvSpPr txBox="1">
            <a:spLocks noChangeArrowheads="1"/>
          </p:cNvSpPr>
          <p:nvPr/>
        </p:nvSpPr>
        <p:spPr bwMode="auto">
          <a:xfrm>
            <a:off x="288925" y="3245068"/>
            <a:ext cx="470000" cy="400110"/>
          </a:xfrm>
          <a:prstGeom prst="rect">
            <a:avLst/>
          </a:prstGeom>
          <a:noFill/>
          <a:ln w="9525">
            <a:noFill/>
            <a:miter lim="800000"/>
            <a:headEnd/>
            <a:tailEnd/>
          </a:ln>
        </p:spPr>
        <p:txBody>
          <a:bodyPr wrap="none">
            <a:spAutoFit/>
          </a:bodyPr>
          <a:lstStyle/>
          <a:p>
            <a:pPr rtl="1"/>
            <a:r>
              <a:rPr lang="en-US" sz="2000" dirty="0">
                <a:latin typeface="+mn-lt"/>
                <a:cs typeface="+mn-cs"/>
              </a:rPr>
              <a:t>45</a:t>
            </a:r>
          </a:p>
        </p:txBody>
      </p:sp>
      <p:sp>
        <p:nvSpPr>
          <p:cNvPr id="50219" name="Line 59"/>
          <p:cNvSpPr>
            <a:spLocks noChangeShapeType="1"/>
          </p:cNvSpPr>
          <p:nvPr/>
        </p:nvSpPr>
        <p:spPr bwMode="auto">
          <a:xfrm>
            <a:off x="3200400" y="5257800"/>
            <a:ext cx="0" cy="152400"/>
          </a:xfrm>
          <a:prstGeom prst="line">
            <a:avLst/>
          </a:prstGeom>
          <a:noFill/>
          <a:ln w="9525">
            <a:solidFill>
              <a:schemeClr val="tx1"/>
            </a:solidFill>
            <a:round/>
            <a:headEnd/>
            <a:tailEnd/>
          </a:ln>
        </p:spPr>
        <p:txBody>
          <a:bodyPr/>
          <a:lstStyle/>
          <a:p>
            <a:endParaRPr lang="en-US"/>
          </a:p>
        </p:txBody>
      </p:sp>
      <p:sp>
        <p:nvSpPr>
          <p:cNvPr id="50220" name="Line 60"/>
          <p:cNvSpPr>
            <a:spLocks noChangeShapeType="1"/>
          </p:cNvSpPr>
          <p:nvPr/>
        </p:nvSpPr>
        <p:spPr bwMode="auto">
          <a:xfrm>
            <a:off x="762000" y="3429000"/>
            <a:ext cx="228600" cy="0"/>
          </a:xfrm>
          <a:prstGeom prst="line">
            <a:avLst/>
          </a:prstGeom>
          <a:noFill/>
          <a:ln w="9525">
            <a:solidFill>
              <a:schemeClr val="tx1"/>
            </a:solidFill>
            <a:round/>
            <a:headEnd/>
            <a:tailEnd/>
          </a:ln>
        </p:spPr>
        <p:txBody>
          <a:bodyPr/>
          <a:lstStyle/>
          <a:p>
            <a:endParaRPr lang="en-US"/>
          </a:p>
        </p:txBody>
      </p:sp>
      <p:sp>
        <p:nvSpPr>
          <p:cNvPr id="50221" name="Oval 61"/>
          <p:cNvSpPr>
            <a:spLocks noChangeArrowheads="1"/>
          </p:cNvSpPr>
          <p:nvPr/>
        </p:nvSpPr>
        <p:spPr bwMode="auto">
          <a:xfrm>
            <a:off x="3352800" y="35052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2" name="Oval 62"/>
          <p:cNvSpPr>
            <a:spLocks noChangeArrowheads="1"/>
          </p:cNvSpPr>
          <p:nvPr/>
        </p:nvSpPr>
        <p:spPr bwMode="auto">
          <a:xfrm>
            <a:off x="4191000" y="40513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3" name="Oval 63"/>
          <p:cNvSpPr>
            <a:spLocks noChangeArrowheads="1"/>
          </p:cNvSpPr>
          <p:nvPr/>
        </p:nvSpPr>
        <p:spPr bwMode="auto">
          <a:xfrm>
            <a:off x="1676400" y="2895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4" name="Oval 64"/>
          <p:cNvSpPr>
            <a:spLocks noChangeArrowheads="1"/>
          </p:cNvSpPr>
          <p:nvPr/>
        </p:nvSpPr>
        <p:spPr bwMode="auto">
          <a:xfrm>
            <a:off x="2590800" y="25908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5" name="Oval 65"/>
          <p:cNvSpPr>
            <a:spLocks noChangeArrowheads="1"/>
          </p:cNvSpPr>
          <p:nvPr/>
        </p:nvSpPr>
        <p:spPr bwMode="auto">
          <a:xfrm>
            <a:off x="3895725" y="48006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26" name="Oval 66"/>
          <p:cNvSpPr>
            <a:spLocks noChangeArrowheads="1"/>
          </p:cNvSpPr>
          <p:nvPr/>
        </p:nvSpPr>
        <p:spPr bwMode="auto">
          <a:xfrm>
            <a:off x="3429000" y="45720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50227" name="Group 67"/>
          <p:cNvGrpSpPr>
            <a:grpSpLocks/>
          </p:cNvGrpSpPr>
          <p:nvPr/>
        </p:nvGrpSpPr>
        <p:grpSpPr bwMode="auto">
          <a:xfrm>
            <a:off x="4133850" y="4787900"/>
            <a:ext cx="304800" cy="304800"/>
            <a:chOff x="2880" y="2160"/>
            <a:chExt cx="192" cy="192"/>
          </a:xfrm>
        </p:grpSpPr>
        <p:sp>
          <p:nvSpPr>
            <p:cNvPr id="50254" name="Line 68"/>
            <p:cNvSpPr>
              <a:spLocks noChangeShapeType="1"/>
            </p:cNvSpPr>
            <p:nvPr/>
          </p:nvSpPr>
          <p:spPr bwMode="auto">
            <a:xfrm>
              <a:off x="2880" y="2256"/>
              <a:ext cx="192" cy="0"/>
            </a:xfrm>
            <a:prstGeom prst="line">
              <a:avLst/>
            </a:prstGeom>
            <a:noFill/>
            <a:ln w="25400">
              <a:solidFill>
                <a:srgbClr val="671E97"/>
              </a:solidFill>
              <a:round/>
              <a:headEnd/>
              <a:tailEnd/>
            </a:ln>
          </p:spPr>
          <p:txBody>
            <a:bodyPr/>
            <a:lstStyle/>
            <a:p>
              <a:endParaRPr lang="en-US"/>
            </a:p>
          </p:txBody>
        </p:sp>
        <p:sp>
          <p:nvSpPr>
            <p:cNvPr id="50255" name="Line 69"/>
            <p:cNvSpPr>
              <a:spLocks noChangeShapeType="1"/>
            </p:cNvSpPr>
            <p:nvPr/>
          </p:nvSpPr>
          <p:spPr bwMode="auto">
            <a:xfrm>
              <a:off x="2976" y="2160"/>
              <a:ext cx="0" cy="192"/>
            </a:xfrm>
            <a:prstGeom prst="line">
              <a:avLst/>
            </a:prstGeom>
            <a:noFill/>
            <a:ln w="25400">
              <a:solidFill>
                <a:srgbClr val="671E97"/>
              </a:solidFill>
              <a:round/>
              <a:headEnd/>
              <a:tailEnd/>
            </a:ln>
          </p:spPr>
          <p:txBody>
            <a:bodyPr/>
            <a:lstStyle/>
            <a:p>
              <a:endParaRPr lang="en-US"/>
            </a:p>
          </p:txBody>
        </p:sp>
      </p:grpSp>
      <p:sp>
        <p:nvSpPr>
          <p:cNvPr id="139336" name="Rectangle 72"/>
          <p:cNvSpPr>
            <a:spLocks noChangeArrowheads="1"/>
          </p:cNvSpPr>
          <p:nvPr/>
        </p:nvSpPr>
        <p:spPr bwMode="auto">
          <a:xfrm>
            <a:off x="6781800" y="1727200"/>
            <a:ext cx="838200" cy="609600"/>
          </a:xfrm>
          <a:prstGeom prst="rect">
            <a:avLst/>
          </a:prstGeom>
          <a:solidFill>
            <a:srgbClr val="FFCC99">
              <a:alpha val="50000"/>
            </a:srgbClr>
          </a:solidFill>
          <a:ln w="9525">
            <a:solidFill>
              <a:schemeClr val="tx1"/>
            </a:solidFill>
            <a:miter lim="800000"/>
            <a:headEnd/>
            <a:tailEnd/>
          </a:ln>
        </p:spPr>
        <p:txBody>
          <a:bodyPr wrap="none" anchor="ctr"/>
          <a:lstStyle/>
          <a:p>
            <a:pPr algn="ctr"/>
            <a:r>
              <a:rPr lang="en-US" dirty="0">
                <a:latin typeface="Tahoma" pitchFamily="34" charset="0"/>
                <a:cs typeface="Arial" charset="0"/>
              </a:rPr>
              <a:t>Income</a:t>
            </a:r>
          </a:p>
        </p:txBody>
      </p:sp>
      <p:sp>
        <p:nvSpPr>
          <p:cNvPr id="139337" name="Line 73"/>
          <p:cNvSpPr>
            <a:spLocks noChangeShapeType="1"/>
          </p:cNvSpPr>
          <p:nvPr/>
        </p:nvSpPr>
        <p:spPr bwMode="auto">
          <a:xfrm flipH="1">
            <a:off x="6629400" y="2336800"/>
            <a:ext cx="609600" cy="685800"/>
          </a:xfrm>
          <a:prstGeom prst="line">
            <a:avLst/>
          </a:prstGeom>
          <a:noFill/>
          <a:ln w="9525">
            <a:solidFill>
              <a:schemeClr val="tx1"/>
            </a:solidFill>
            <a:round/>
            <a:headEnd/>
            <a:tailEnd type="triangle" w="med" len="med"/>
          </a:ln>
        </p:spPr>
        <p:txBody>
          <a:bodyPr/>
          <a:lstStyle/>
          <a:p>
            <a:endParaRPr lang="en-US"/>
          </a:p>
        </p:txBody>
      </p:sp>
      <p:sp>
        <p:nvSpPr>
          <p:cNvPr id="139338" name="Line 74"/>
          <p:cNvSpPr>
            <a:spLocks noChangeShapeType="1"/>
          </p:cNvSpPr>
          <p:nvPr/>
        </p:nvSpPr>
        <p:spPr bwMode="auto">
          <a:xfrm>
            <a:off x="7239000" y="2336799"/>
            <a:ext cx="580697" cy="753241"/>
          </a:xfrm>
          <a:prstGeom prst="line">
            <a:avLst/>
          </a:prstGeom>
          <a:noFill/>
          <a:ln w="9525">
            <a:solidFill>
              <a:schemeClr val="tx1"/>
            </a:solidFill>
            <a:round/>
            <a:headEnd/>
            <a:tailEnd type="triangle" w="med" len="med"/>
          </a:ln>
        </p:spPr>
        <p:txBody>
          <a:bodyPr/>
          <a:lstStyle/>
          <a:p>
            <a:endParaRPr lang="en-US"/>
          </a:p>
        </p:txBody>
      </p:sp>
      <p:sp>
        <p:nvSpPr>
          <p:cNvPr id="139339" name="Text Box 75"/>
          <p:cNvSpPr txBox="1">
            <a:spLocks noChangeArrowheads="1"/>
          </p:cNvSpPr>
          <p:nvPr/>
        </p:nvSpPr>
        <p:spPr bwMode="auto">
          <a:xfrm>
            <a:off x="7467600" y="2368550"/>
            <a:ext cx="911225" cy="369888"/>
          </a:xfrm>
          <a:prstGeom prst="rect">
            <a:avLst/>
          </a:prstGeom>
          <a:noFill/>
          <a:ln w="9525">
            <a:noFill/>
            <a:miter lim="800000"/>
            <a:headEnd/>
            <a:tailEnd/>
          </a:ln>
        </p:spPr>
        <p:txBody>
          <a:bodyPr wrap="none">
            <a:spAutoFit/>
          </a:bodyPr>
          <a:lstStyle/>
          <a:p>
            <a:r>
              <a:rPr lang="en-US">
                <a:latin typeface="Tahoma" pitchFamily="34" charset="0"/>
                <a:cs typeface="Arial" charset="0"/>
              </a:rPr>
              <a:t>&gt;=50K</a:t>
            </a:r>
          </a:p>
        </p:txBody>
      </p:sp>
      <p:sp>
        <p:nvSpPr>
          <p:cNvPr id="139340" name="Text Box 76"/>
          <p:cNvSpPr txBox="1">
            <a:spLocks noChangeArrowheads="1"/>
          </p:cNvSpPr>
          <p:nvPr/>
        </p:nvSpPr>
        <p:spPr bwMode="auto">
          <a:xfrm>
            <a:off x="6197600" y="2413000"/>
            <a:ext cx="742950" cy="369888"/>
          </a:xfrm>
          <a:prstGeom prst="rect">
            <a:avLst/>
          </a:prstGeom>
          <a:noFill/>
          <a:ln w="9525">
            <a:noFill/>
            <a:miter lim="800000"/>
            <a:headEnd/>
            <a:tailEnd/>
          </a:ln>
        </p:spPr>
        <p:txBody>
          <a:bodyPr wrap="none">
            <a:spAutoFit/>
          </a:bodyPr>
          <a:lstStyle/>
          <a:p>
            <a:r>
              <a:rPr lang="en-US">
                <a:latin typeface="Tahoma" pitchFamily="34" charset="0"/>
                <a:cs typeface="Arial" charset="0"/>
              </a:rPr>
              <a:t>&lt;50K</a:t>
            </a:r>
          </a:p>
        </p:txBody>
      </p:sp>
      <p:sp>
        <p:nvSpPr>
          <p:cNvPr id="139341" name="Rectangle 77"/>
          <p:cNvSpPr>
            <a:spLocks noChangeArrowheads="1"/>
          </p:cNvSpPr>
          <p:nvPr/>
        </p:nvSpPr>
        <p:spPr bwMode="auto">
          <a:xfrm>
            <a:off x="7467600" y="3098800"/>
            <a:ext cx="762000" cy="533400"/>
          </a:xfrm>
          <a:prstGeom prst="rect">
            <a:avLst/>
          </a:prstGeom>
          <a:solidFill>
            <a:srgbClr val="FFCC99">
              <a:alpha val="50000"/>
            </a:srgbClr>
          </a:solidFill>
          <a:ln w="9525">
            <a:solidFill>
              <a:schemeClr val="tx1"/>
            </a:solidFill>
            <a:miter lim="800000"/>
            <a:headEnd/>
            <a:tailEnd/>
          </a:ln>
        </p:spPr>
        <p:txBody>
          <a:bodyPr wrap="none" anchor="ctr"/>
          <a:lstStyle/>
          <a:p>
            <a:pPr algn="ctr"/>
            <a:r>
              <a:rPr lang="en-US" dirty="0">
                <a:latin typeface="Tahoma" pitchFamily="34" charset="0"/>
                <a:cs typeface="Arial" charset="0"/>
              </a:rPr>
              <a:t>Age</a:t>
            </a:r>
          </a:p>
        </p:txBody>
      </p:sp>
      <p:sp>
        <p:nvSpPr>
          <p:cNvPr id="139342" name="Line 78"/>
          <p:cNvSpPr>
            <a:spLocks noChangeShapeType="1"/>
          </p:cNvSpPr>
          <p:nvPr/>
        </p:nvSpPr>
        <p:spPr bwMode="auto">
          <a:xfrm flipH="1">
            <a:off x="7213600" y="3708400"/>
            <a:ext cx="609600" cy="685800"/>
          </a:xfrm>
          <a:prstGeom prst="line">
            <a:avLst/>
          </a:prstGeom>
          <a:noFill/>
          <a:ln w="9525">
            <a:solidFill>
              <a:schemeClr val="tx1"/>
            </a:solidFill>
            <a:round/>
            <a:headEnd/>
            <a:tailEnd type="triangle" w="med" len="med"/>
          </a:ln>
        </p:spPr>
        <p:txBody>
          <a:bodyPr/>
          <a:lstStyle/>
          <a:p>
            <a:endParaRPr lang="en-US"/>
          </a:p>
        </p:txBody>
      </p:sp>
      <p:sp>
        <p:nvSpPr>
          <p:cNvPr id="139343" name="Line 79"/>
          <p:cNvSpPr>
            <a:spLocks noChangeShapeType="1"/>
          </p:cNvSpPr>
          <p:nvPr/>
        </p:nvSpPr>
        <p:spPr bwMode="auto">
          <a:xfrm>
            <a:off x="7823200" y="3708400"/>
            <a:ext cx="609600" cy="685800"/>
          </a:xfrm>
          <a:prstGeom prst="line">
            <a:avLst/>
          </a:prstGeom>
          <a:noFill/>
          <a:ln w="9525">
            <a:solidFill>
              <a:schemeClr val="tx1"/>
            </a:solidFill>
            <a:round/>
            <a:headEnd/>
            <a:tailEnd type="triangle" w="med" len="med"/>
          </a:ln>
        </p:spPr>
        <p:txBody>
          <a:bodyPr/>
          <a:lstStyle/>
          <a:p>
            <a:endParaRPr lang="en-US"/>
          </a:p>
        </p:txBody>
      </p:sp>
      <p:sp>
        <p:nvSpPr>
          <p:cNvPr id="139344" name="Text Box 80"/>
          <p:cNvSpPr txBox="1">
            <a:spLocks noChangeArrowheads="1"/>
          </p:cNvSpPr>
          <p:nvPr/>
        </p:nvSpPr>
        <p:spPr bwMode="auto">
          <a:xfrm>
            <a:off x="8077200" y="3784600"/>
            <a:ext cx="774700" cy="369888"/>
          </a:xfrm>
          <a:prstGeom prst="rect">
            <a:avLst/>
          </a:prstGeom>
          <a:noFill/>
          <a:ln w="9525">
            <a:noFill/>
            <a:miter lim="800000"/>
            <a:headEnd/>
            <a:tailEnd/>
          </a:ln>
        </p:spPr>
        <p:txBody>
          <a:bodyPr wrap="none">
            <a:spAutoFit/>
          </a:bodyPr>
          <a:lstStyle/>
          <a:p>
            <a:r>
              <a:rPr lang="en-US">
                <a:latin typeface="Tahoma" pitchFamily="34" charset="0"/>
                <a:cs typeface="Arial" charset="0"/>
              </a:rPr>
              <a:t>&gt;=45</a:t>
            </a:r>
          </a:p>
        </p:txBody>
      </p:sp>
      <p:sp>
        <p:nvSpPr>
          <p:cNvPr id="139345" name="Text Box 81"/>
          <p:cNvSpPr txBox="1">
            <a:spLocks noChangeArrowheads="1"/>
          </p:cNvSpPr>
          <p:nvPr/>
        </p:nvSpPr>
        <p:spPr bwMode="auto">
          <a:xfrm>
            <a:off x="7019925" y="3784600"/>
            <a:ext cx="606425" cy="369888"/>
          </a:xfrm>
          <a:prstGeom prst="rect">
            <a:avLst/>
          </a:prstGeom>
          <a:noFill/>
          <a:ln w="9525">
            <a:noFill/>
            <a:miter lim="800000"/>
            <a:headEnd/>
            <a:tailEnd/>
          </a:ln>
        </p:spPr>
        <p:txBody>
          <a:bodyPr wrap="none">
            <a:spAutoFit/>
          </a:bodyPr>
          <a:lstStyle/>
          <a:p>
            <a:r>
              <a:rPr lang="en-US">
                <a:latin typeface="Tahoma" pitchFamily="34" charset="0"/>
                <a:cs typeface="Arial" charset="0"/>
              </a:rPr>
              <a:t>&lt;45</a:t>
            </a:r>
          </a:p>
        </p:txBody>
      </p:sp>
      <p:sp>
        <p:nvSpPr>
          <p:cNvPr id="139346" name="Oval 82"/>
          <p:cNvSpPr>
            <a:spLocks noChangeArrowheads="1"/>
          </p:cNvSpPr>
          <p:nvPr/>
        </p:nvSpPr>
        <p:spPr bwMode="auto">
          <a:xfrm>
            <a:off x="6019800" y="3025230"/>
            <a:ext cx="12192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dirty="0">
                <a:latin typeface="Tahoma" pitchFamily="34" charset="0"/>
                <a:cs typeface="Arial" charset="0"/>
              </a:rPr>
              <a:t>p(LI)=0.15</a:t>
            </a:r>
          </a:p>
        </p:txBody>
      </p:sp>
      <p:sp>
        <p:nvSpPr>
          <p:cNvPr id="139348" name="Oval 84"/>
          <p:cNvSpPr>
            <a:spLocks noChangeArrowheads="1"/>
          </p:cNvSpPr>
          <p:nvPr/>
        </p:nvSpPr>
        <p:spPr bwMode="auto">
          <a:xfrm>
            <a:off x="7959498" y="4343400"/>
            <a:ext cx="10668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pPr algn="ctr"/>
            <a:r>
              <a:rPr lang="en-US" sz="1600" dirty="0">
                <a:latin typeface="Tahoma" pitchFamily="34" charset="0"/>
                <a:cs typeface="Arial" charset="0"/>
              </a:rPr>
              <a:t>p(LI)=0.83</a:t>
            </a:r>
          </a:p>
        </p:txBody>
      </p:sp>
      <p:sp>
        <p:nvSpPr>
          <p:cNvPr id="87" name="Text Box 85"/>
          <p:cNvSpPr txBox="1">
            <a:spLocks noChangeArrowheads="1"/>
          </p:cNvSpPr>
          <p:nvPr/>
        </p:nvSpPr>
        <p:spPr bwMode="auto">
          <a:xfrm>
            <a:off x="6163700" y="1117600"/>
            <a:ext cx="2250168" cy="400110"/>
          </a:xfrm>
          <a:prstGeom prst="rect">
            <a:avLst/>
          </a:prstGeom>
          <a:noFill/>
          <a:ln w="9525">
            <a:noFill/>
            <a:miter lim="800000"/>
            <a:headEnd/>
            <a:tailEnd/>
          </a:ln>
        </p:spPr>
        <p:txBody>
          <a:bodyPr wrap="none">
            <a:spAutoFit/>
          </a:bodyPr>
          <a:lstStyle/>
          <a:p>
            <a:r>
              <a:rPr lang="en-US" sz="2000" dirty="0">
                <a:solidFill>
                  <a:srgbClr val="671E97"/>
                </a:solidFill>
                <a:latin typeface="Tahoma" pitchFamily="34" charset="0"/>
                <a:cs typeface="Arial" charset="0"/>
              </a:rPr>
              <a:t>Classification tree </a:t>
            </a:r>
          </a:p>
        </p:txBody>
      </p:sp>
      <p:sp>
        <p:nvSpPr>
          <p:cNvPr id="91" name="Oval 64"/>
          <p:cNvSpPr>
            <a:spLocks noChangeArrowheads="1"/>
          </p:cNvSpPr>
          <p:nvPr/>
        </p:nvSpPr>
        <p:spPr bwMode="auto">
          <a:xfrm>
            <a:off x="6943725" y="4901764"/>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92" name="Oval 64"/>
          <p:cNvSpPr>
            <a:spLocks noChangeArrowheads="1"/>
          </p:cNvSpPr>
          <p:nvPr/>
        </p:nvSpPr>
        <p:spPr bwMode="auto">
          <a:xfrm>
            <a:off x="5166400" y="5867401"/>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93" name="Text Box 85"/>
          <p:cNvSpPr txBox="1">
            <a:spLocks noChangeArrowheads="1"/>
          </p:cNvSpPr>
          <p:nvPr/>
        </p:nvSpPr>
        <p:spPr bwMode="auto">
          <a:xfrm>
            <a:off x="5362312" y="5746129"/>
            <a:ext cx="2597186" cy="338554"/>
          </a:xfrm>
          <a:prstGeom prst="rect">
            <a:avLst/>
          </a:prstGeom>
          <a:noFill/>
          <a:ln w="9525">
            <a:noFill/>
            <a:miter lim="800000"/>
            <a:headEnd/>
            <a:tailEnd/>
          </a:ln>
        </p:spPr>
        <p:txBody>
          <a:bodyPr wrap="none">
            <a:spAutoFit/>
          </a:bodyPr>
          <a:lstStyle/>
          <a:p>
            <a:r>
              <a:rPr lang="en-US" sz="1600" b="1" dirty="0">
                <a:solidFill>
                  <a:srgbClr val="FF0000"/>
                </a:solidFill>
                <a:latin typeface="Tahoma" pitchFamily="34" charset="0"/>
                <a:cs typeface="Arial" charset="0"/>
              </a:rPr>
              <a:t>Interested in LI? = 3/7</a:t>
            </a:r>
          </a:p>
        </p:txBody>
      </p:sp>
      <p:sp>
        <p:nvSpPr>
          <p:cNvPr id="50246" name="Line 19"/>
          <p:cNvSpPr>
            <a:spLocks noChangeShapeType="1"/>
          </p:cNvSpPr>
          <p:nvPr/>
        </p:nvSpPr>
        <p:spPr bwMode="auto">
          <a:xfrm>
            <a:off x="1905000" y="3670300"/>
            <a:ext cx="304800" cy="0"/>
          </a:xfrm>
          <a:prstGeom prst="line">
            <a:avLst/>
          </a:prstGeom>
          <a:noFill/>
          <a:ln w="25400">
            <a:solidFill>
              <a:srgbClr val="671E97"/>
            </a:solidFill>
            <a:round/>
            <a:headEnd/>
            <a:tailEnd/>
          </a:ln>
        </p:spPr>
        <p:txBody>
          <a:bodyPr/>
          <a:lstStyle/>
          <a:p>
            <a:endParaRPr lang="en-US"/>
          </a:p>
        </p:txBody>
      </p:sp>
      <p:sp>
        <p:nvSpPr>
          <p:cNvPr id="50247" name="Line 20"/>
          <p:cNvSpPr>
            <a:spLocks noChangeShapeType="1"/>
          </p:cNvSpPr>
          <p:nvPr/>
        </p:nvSpPr>
        <p:spPr bwMode="auto">
          <a:xfrm>
            <a:off x="2057400" y="3517900"/>
            <a:ext cx="0" cy="304800"/>
          </a:xfrm>
          <a:prstGeom prst="line">
            <a:avLst/>
          </a:prstGeom>
          <a:noFill/>
          <a:ln w="25400">
            <a:solidFill>
              <a:srgbClr val="671E97"/>
            </a:solidFill>
            <a:round/>
            <a:headEnd/>
            <a:tailEnd/>
          </a:ln>
        </p:spPr>
        <p:txBody>
          <a:bodyPr/>
          <a:lstStyle/>
          <a:p>
            <a:endParaRPr lang="en-US"/>
          </a:p>
        </p:txBody>
      </p:sp>
      <p:sp>
        <p:nvSpPr>
          <p:cNvPr id="50248" name="Oval 64"/>
          <p:cNvSpPr>
            <a:spLocks noChangeArrowheads="1"/>
          </p:cNvSpPr>
          <p:nvPr/>
        </p:nvSpPr>
        <p:spPr bwMode="auto">
          <a:xfrm>
            <a:off x="4267200" y="2282825"/>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sp>
        <p:nvSpPr>
          <p:cNvPr id="50249" name="Oval 63"/>
          <p:cNvSpPr>
            <a:spLocks noChangeArrowheads="1"/>
          </p:cNvSpPr>
          <p:nvPr/>
        </p:nvSpPr>
        <p:spPr bwMode="auto">
          <a:xfrm>
            <a:off x="4802188" y="2959100"/>
            <a:ext cx="152400" cy="152400"/>
          </a:xfrm>
          <a:prstGeom prst="ellipse">
            <a:avLst/>
          </a:prstGeom>
          <a:solidFill>
            <a:srgbClr val="00B050"/>
          </a:solidFill>
          <a:ln w="9525">
            <a:solidFill>
              <a:schemeClr val="tx1"/>
            </a:solidFill>
            <a:round/>
            <a:headEnd/>
            <a:tailEnd/>
          </a:ln>
        </p:spPr>
        <p:txBody>
          <a:bodyPr wrap="none" anchor="ctr"/>
          <a:lstStyle/>
          <a:p>
            <a:pPr eaLnBrk="0" hangingPunct="0"/>
            <a:endParaRPr lang="en-US"/>
          </a:p>
        </p:txBody>
      </p:sp>
      <p:grpSp>
        <p:nvGrpSpPr>
          <p:cNvPr id="263259" name="Group 91"/>
          <p:cNvGrpSpPr>
            <a:grpSpLocks/>
          </p:cNvGrpSpPr>
          <p:nvPr/>
        </p:nvGrpSpPr>
        <p:grpSpPr bwMode="auto">
          <a:xfrm>
            <a:off x="4478338" y="3962400"/>
            <a:ext cx="633412" cy="390525"/>
            <a:chOff x="2821" y="2496"/>
            <a:chExt cx="399" cy="246"/>
          </a:xfrm>
        </p:grpSpPr>
        <p:sp>
          <p:nvSpPr>
            <p:cNvPr id="50251" name="Oval 64"/>
            <p:cNvSpPr>
              <a:spLocks noChangeArrowheads="1"/>
            </p:cNvSpPr>
            <p:nvPr/>
          </p:nvSpPr>
          <p:spPr bwMode="auto">
            <a:xfrm>
              <a:off x="2821" y="2646"/>
              <a:ext cx="96" cy="96"/>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50252" name="Text Box 93"/>
            <p:cNvSpPr txBox="1">
              <a:spLocks noChangeArrowheads="1"/>
            </p:cNvSpPr>
            <p:nvPr/>
          </p:nvSpPr>
          <p:spPr bwMode="auto">
            <a:xfrm>
              <a:off x="3024" y="2496"/>
              <a:ext cx="196" cy="231"/>
            </a:xfrm>
            <a:prstGeom prst="rect">
              <a:avLst/>
            </a:prstGeom>
            <a:noFill/>
            <a:ln w="9525">
              <a:noFill/>
              <a:miter lim="800000"/>
              <a:headEnd/>
              <a:tailEnd/>
            </a:ln>
          </p:spPr>
          <p:txBody>
            <a:bodyPr wrap="none">
              <a:spAutoFit/>
            </a:bodyPr>
            <a:lstStyle/>
            <a:p>
              <a:r>
                <a:rPr lang="en-US"/>
                <a:t>?</a:t>
              </a:r>
            </a:p>
          </p:txBody>
        </p:sp>
        <p:sp>
          <p:nvSpPr>
            <p:cNvPr id="50253" name="Line 94"/>
            <p:cNvSpPr>
              <a:spLocks noChangeShapeType="1"/>
            </p:cNvSpPr>
            <p:nvPr/>
          </p:nvSpPr>
          <p:spPr bwMode="auto">
            <a:xfrm flipH="1">
              <a:off x="2880" y="2640"/>
              <a:ext cx="192" cy="48"/>
            </a:xfrm>
            <a:prstGeom prst="line">
              <a:avLst/>
            </a:prstGeom>
            <a:noFill/>
            <a:ln w="9525">
              <a:solidFill>
                <a:schemeClr val="tx1"/>
              </a:solidFill>
              <a:round/>
              <a:headEnd/>
              <a:tailEnd type="triangle" w="med" len="med"/>
            </a:ln>
          </p:spPr>
          <p:txBody>
            <a:bodyPr/>
            <a:lstStyle/>
            <a:p>
              <a:endParaRPr lang="en-US"/>
            </a:p>
          </p:txBody>
        </p:sp>
      </p:grpSp>
      <p:sp>
        <p:nvSpPr>
          <p:cNvPr id="3" name="Title 2"/>
          <p:cNvSpPr>
            <a:spLocks noGrp="1"/>
          </p:cNvSpPr>
          <p:nvPr>
            <p:ph type="title"/>
          </p:nvPr>
        </p:nvSpPr>
        <p:spPr/>
        <p:txBody>
          <a:bodyPr/>
          <a:lstStyle/>
          <a:p>
            <a:r>
              <a:rPr lang="en-US" dirty="0"/>
              <a:t>What are we predicting? </a:t>
            </a:r>
          </a:p>
        </p:txBody>
      </p:sp>
      <p:sp>
        <p:nvSpPr>
          <p:cNvPr id="4" name="Slide Number Placeholder 3">
            <a:extLst>
              <a:ext uri="{FF2B5EF4-FFF2-40B4-BE49-F238E27FC236}">
                <a16:creationId xmlns:a16="http://schemas.microsoft.com/office/drawing/2014/main" id="{0E07C79D-FBF6-E64B-892C-2887A5E5E6C4}"/>
              </a:ext>
            </a:extLst>
          </p:cNvPr>
          <p:cNvSpPr>
            <a:spLocks noGrp="1"/>
          </p:cNvSpPr>
          <p:nvPr>
            <p:ph type="sldNum" sz="quarter" idx="12"/>
          </p:nvPr>
        </p:nvSpPr>
        <p:spPr/>
        <p:txBody>
          <a:bodyPr/>
          <a:lstStyle/>
          <a:p>
            <a:fld id="{19B12225-5612-419B-A8D5-4B8EEE4C217E}" type="slidenum">
              <a:rPr lang="en-US" smtClean="0"/>
              <a:pPr/>
              <a:t>136</a:t>
            </a:fld>
            <a:endParaRPr lang="en-US"/>
          </a:p>
        </p:txBody>
      </p:sp>
    </p:spTree>
    <p:extLst>
      <p:ext uri="{BB962C8B-B14F-4D97-AF65-F5344CB8AC3E}">
        <p14:creationId xmlns:p14="http://schemas.microsoft.com/office/powerpoint/2010/main" val="14344414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304800"/>
            <a:ext cx="9144000" cy="685800"/>
          </a:xfrm>
          <a:noFill/>
        </p:spPr>
        <p:txBody>
          <a:bodyPr lIns="92075" tIns="46038" rIns="92075" bIns="46038" anchor="ctr"/>
          <a:lstStyle/>
          <a:p>
            <a:pPr eaLnBrk="1" hangingPunct="1"/>
            <a:r>
              <a:rPr lang="en-US" sz="3200">
                <a:latin typeface="Berlin Sans FB Demi" charset="0"/>
                <a:ea typeface="MS PGothic" charset="0"/>
              </a:rPr>
              <a:t>Comparing Attribute Selection Measures</a:t>
            </a:r>
            <a:endParaRPr lang="en-US" sz="2800">
              <a:latin typeface="Berlin Sans FB Demi" charset="0"/>
              <a:ea typeface="MS PGothic" charset="0"/>
            </a:endParaRPr>
          </a:p>
        </p:txBody>
      </p:sp>
      <p:sp>
        <p:nvSpPr>
          <p:cNvPr id="73730" name="Rectangle 3"/>
          <p:cNvSpPr>
            <a:spLocks noGrp="1" noChangeArrowheads="1"/>
          </p:cNvSpPr>
          <p:nvPr>
            <p:ph type="body" idx="1"/>
          </p:nvPr>
        </p:nvSpPr>
        <p:spPr>
          <a:xfrm>
            <a:off x="200025" y="1104900"/>
            <a:ext cx="8458200" cy="5257800"/>
          </a:xfrm>
          <a:noFill/>
        </p:spPr>
        <p:txBody>
          <a:bodyPr lIns="92075" tIns="46038" rIns="92075" bIns="46038"/>
          <a:lstStyle/>
          <a:p>
            <a:pPr eaLnBrk="1" hangingPunct="1">
              <a:lnSpc>
                <a:spcPct val="110000"/>
              </a:lnSpc>
            </a:pPr>
            <a:r>
              <a:rPr lang="en-US" sz="2400" dirty="0">
                <a:latin typeface="Calibri" charset="0"/>
                <a:ea typeface="MS PGothic" charset="0"/>
              </a:rPr>
              <a:t>The three measures, in general, return good results but</a:t>
            </a:r>
          </a:p>
          <a:p>
            <a:pPr lvl="1" eaLnBrk="1" hangingPunct="1">
              <a:lnSpc>
                <a:spcPct val="110000"/>
              </a:lnSpc>
            </a:pPr>
            <a:r>
              <a:rPr lang="en-US" sz="2400" b="1" dirty="0">
                <a:latin typeface="Calibri" charset="0"/>
                <a:ea typeface="MS PGothic" charset="0"/>
              </a:rPr>
              <a:t>Information gain (ID3)</a:t>
            </a:r>
            <a:r>
              <a:rPr lang="en-US" sz="2400" dirty="0">
                <a:latin typeface="Calibri" charset="0"/>
                <a:ea typeface="MS PGothic" charset="0"/>
              </a:rPr>
              <a:t>: </a:t>
            </a:r>
          </a:p>
          <a:p>
            <a:pPr lvl="2" eaLnBrk="1" hangingPunct="1">
              <a:lnSpc>
                <a:spcPct val="110000"/>
              </a:lnSpc>
            </a:pPr>
            <a:r>
              <a:rPr lang="en-US" dirty="0">
                <a:latin typeface="Calibri" charset="0"/>
                <a:ea typeface="MS PGothic" charset="0"/>
              </a:rPr>
              <a:t>biased towards multivalued attributes</a:t>
            </a:r>
          </a:p>
          <a:p>
            <a:pPr lvl="1" eaLnBrk="1" hangingPunct="1">
              <a:lnSpc>
                <a:spcPct val="110000"/>
              </a:lnSpc>
            </a:pPr>
            <a:r>
              <a:rPr lang="en-US" sz="2400" b="1" dirty="0">
                <a:latin typeface="Calibri" charset="0"/>
                <a:ea typeface="MS PGothic" charset="0"/>
              </a:rPr>
              <a:t>Gain ratio (C4.5)</a:t>
            </a:r>
            <a:r>
              <a:rPr lang="en-US" sz="2400" dirty="0">
                <a:latin typeface="Calibri" charset="0"/>
                <a:ea typeface="MS PGothic" charset="0"/>
              </a:rPr>
              <a:t>: </a:t>
            </a:r>
          </a:p>
          <a:p>
            <a:pPr lvl="2" eaLnBrk="1" hangingPunct="1">
              <a:lnSpc>
                <a:spcPct val="110000"/>
              </a:lnSpc>
            </a:pPr>
            <a:r>
              <a:rPr lang="en-US" dirty="0">
                <a:latin typeface="Calibri" charset="0"/>
                <a:ea typeface="MS PGothic" charset="0"/>
              </a:rPr>
              <a:t>tends to prefer unbalanced splits in which one partition is much smaller than the others</a:t>
            </a:r>
          </a:p>
          <a:p>
            <a:pPr lvl="1" eaLnBrk="1" hangingPunct="1">
              <a:lnSpc>
                <a:spcPct val="110000"/>
              </a:lnSpc>
            </a:pPr>
            <a:r>
              <a:rPr lang="en-US" sz="2400" b="1" dirty="0" err="1">
                <a:latin typeface="Calibri" charset="0"/>
                <a:ea typeface="MS PGothic" charset="0"/>
              </a:rPr>
              <a:t>Gini</a:t>
            </a:r>
            <a:r>
              <a:rPr lang="en-US" sz="2400" b="1" dirty="0">
                <a:latin typeface="Calibri" charset="0"/>
                <a:ea typeface="MS PGothic" charset="0"/>
              </a:rPr>
              <a:t> index (CART)</a:t>
            </a:r>
            <a:r>
              <a:rPr lang="en-US" sz="2400" dirty="0">
                <a:latin typeface="Calibri" charset="0"/>
                <a:ea typeface="MS PGothic" charset="0"/>
              </a:rPr>
              <a:t>: </a:t>
            </a:r>
          </a:p>
          <a:p>
            <a:pPr lvl="2" eaLnBrk="1" hangingPunct="1">
              <a:lnSpc>
                <a:spcPct val="110000"/>
              </a:lnSpc>
            </a:pPr>
            <a:r>
              <a:rPr lang="en-US" dirty="0">
                <a:latin typeface="Calibri" charset="0"/>
                <a:ea typeface="MS PGothic" charset="0"/>
              </a:rPr>
              <a:t>If more than two branches are allowed, this approach is biased to multivalued attributes</a:t>
            </a:r>
          </a:p>
          <a:p>
            <a:pPr lvl="2" eaLnBrk="1" hangingPunct="1">
              <a:lnSpc>
                <a:spcPct val="110000"/>
              </a:lnSpc>
            </a:pPr>
            <a:r>
              <a:rPr lang="en-US" dirty="0">
                <a:latin typeface="Calibri" charset="0"/>
                <a:ea typeface="MS PGothic" charset="0"/>
              </a:rPr>
              <a:t>has difficulty when # of values in an attribute is large</a:t>
            </a:r>
          </a:p>
          <a:p>
            <a:pPr lvl="2" eaLnBrk="1" hangingPunct="1">
              <a:lnSpc>
                <a:spcPct val="110000"/>
              </a:lnSpc>
            </a:pPr>
            <a:r>
              <a:rPr lang="en-US" dirty="0">
                <a:latin typeface="Calibri" charset="0"/>
                <a:ea typeface="MS PGothic" charset="0"/>
              </a:rPr>
              <a:t>tends to favor tests that result in equal-sized partitions and purity in both partitions</a:t>
            </a:r>
          </a:p>
        </p:txBody>
      </p:sp>
      <p:sp>
        <p:nvSpPr>
          <p:cNvPr id="2" name="Slide Number Placeholder 1">
            <a:extLst>
              <a:ext uri="{FF2B5EF4-FFF2-40B4-BE49-F238E27FC236}">
                <a16:creationId xmlns:a16="http://schemas.microsoft.com/office/drawing/2014/main" id="{1F1C18E1-028E-344A-A1B7-EB1F3A1E9919}"/>
              </a:ext>
            </a:extLst>
          </p:cNvPr>
          <p:cNvSpPr>
            <a:spLocks noGrp="1"/>
          </p:cNvSpPr>
          <p:nvPr>
            <p:ph type="sldNum" sz="quarter" idx="12"/>
          </p:nvPr>
        </p:nvSpPr>
        <p:spPr/>
        <p:txBody>
          <a:bodyPr/>
          <a:lstStyle/>
          <a:p>
            <a:fld id="{19B12225-5612-419B-A8D5-4B8EEE4C217E}" type="slidenum">
              <a:rPr lang="en-US" smtClean="0"/>
              <a:pPr/>
              <a:t>137</a:t>
            </a:fld>
            <a:endParaRPr lang="en-US"/>
          </a:p>
        </p:txBody>
      </p:sp>
    </p:spTree>
    <p:extLst>
      <p:ext uri="{BB962C8B-B14F-4D97-AF65-F5344CB8AC3E}">
        <p14:creationId xmlns:p14="http://schemas.microsoft.com/office/powerpoint/2010/main" val="1660863139"/>
      </p:ext>
    </p:extLst>
  </p:cSld>
  <p:clrMapOvr>
    <a:masterClrMapping/>
  </p:clrMapOvr>
  <p:transition spd="slow" advTm="330274"/>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 descr="05fig03"/>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723900" y="1099880"/>
            <a:ext cx="7772400" cy="26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Neurons</a:t>
            </a:r>
          </a:p>
        </p:txBody>
      </p:sp>
      <p:sp>
        <p:nvSpPr>
          <p:cNvPr id="3" name="Slide Number Placeholder 2">
            <a:extLst>
              <a:ext uri="{FF2B5EF4-FFF2-40B4-BE49-F238E27FC236}">
                <a16:creationId xmlns:a16="http://schemas.microsoft.com/office/drawing/2014/main" id="{68B0DDDE-B27E-154C-8C69-B7BB1F854EFA}"/>
              </a:ext>
            </a:extLst>
          </p:cNvPr>
          <p:cNvSpPr>
            <a:spLocks noGrp="1"/>
          </p:cNvSpPr>
          <p:nvPr>
            <p:ph type="sldNum" sz="quarter" idx="12"/>
          </p:nvPr>
        </p:nvSpPr>
        <p:spPr/>
        <p:txBody>
          <a:bodyPr/>
          <a:lstStyle/>
          <a:p>
            <a:fld id="{19B12225-5612-419B-A8D5-4B8EEE4C217E}" type="slidenum">
              <a:rPr lang="en-US" smtClean="0"/>
              <a:pPr/>
              <a:t>138</a:t>
            </a:fld>
            <a:endParaRPr lang="en-US"/>
          </a:p>
        </p:txBody>
      </p:sp>
    </p:spTree>
    <p:extLst>
      <p:ext uri="{BB962C8B-B14F-4D97-AF65-F5344CB8AC3E}">
        <p14:creationId xmlns:p14="http://schemas.microsoft.com/office/powerpoint/2010/main" val="4521882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noGrp="1" noUngrp="1" noChangeAspect="1"/>
          </p:cNvGrpSpPr>
          <p:nvPr/>
        </p:nvGrpSpPr>
        <p:grpSpPr bwMode="auto">
          <a:xfrm>
            <a:off x="685800" y="609600"/>
            <a:ext cx="7772400" cy="4941888"/>
            <a:chOff x="685800" y="1458913"/>
            <a:chExt cx="7772400" cy="4941887"/>
          </a:xfrm>
        </p:grpSpPr>
        <p:pic>
          <p:nvPicPr>
            <p:cNvPr id="6148" name="Picture 1" descr="05fig04"/>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1458913"/>
              <a:ext cx="7772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2"/>
            <p:cNvSpPr>
              <a:spLocks noChangeArrowheads="1"/>
            </p:cNvSpPr>
            <p:nvPr/>
          </p:nvSpPr>
          <p:spPr bwMode="auto">
            <a:xfrm>
              <a:off x="685800" y="6057900"/>
              <a:ext cx="777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eaLnBrk="1" hangingPunct="1">
                <a:spcBef>
                  <a:spcPct val="0"/>
                </a:spcBef>
                <a:buFontTx/>
                <a:buNone/>
              </a:pPr>
              <a:r>
                <a:rPr lang="en-US" altLang="en-US" sz="1400" b="1">
                  <a:latin typeface="Arial" charset="0"/>
                </a:rPr>
                <a:t>Figure 5.4</a:t>
              </a:r>
              <a:r>
                <a:rPr lang="en-US" altLang="en-US" sz="1400">
                  <a:latin typeface="Arial" charset="0"/>
                </a:rPr>
                <a:t> Processing Information in an Artificial Neuron</a:t>
              </a:r>
            </a:p>
          </p:txBody>
        </p:sp>
      </p:grpSp>
      <p:sp>
        <p:nvSpPr>
          <p:cNvPr id="6147" name="Footer Placeholder 4"/>
          <p:cNvSpPr txBox="1">
            <a:spLocks/>
          </p:cNvSpPr>
          <p:nvPr/>
        </p:nvSpPr>
        <p:spPr bwMode="auto">
          <a:xfrm>
            <a:off x="609600" y="5507038"/>
            <a:ext cx="800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eaLnBrk="1" hangingPunct="1">
              <a:spcBef>
                <a:spcPct val="0"/>
              </a:spcBef>
              <a:buFontTx/>
              <a:buNone/>
            </a:pPr>
            <a:r>
              <a:rPr lang="en-US" altLang="en-US" sz="1000">
                <a:latin typeface="Arial" charset="0"/>
              </a:rPr>
              <a:t>From </a:t>
            </a:r>
            <a:r>
              <a:rPr lang="en-US" altLang="en-US" sz="1000" i="1">
                <a:latin typeface="Arial" charset="0"/>
              </a:rPr>
              <a:t>Real-World Data Mining: Applied Business Analytics and Decision Making</a:t>
            </a:r>
            <a:r>
              <a:rPr lang="en-US" altLang="en-US" sz="1000">
                <a:latin typeface="Arial" charset="0"/>
              </a:rPr>
              <a:t> by Dursun Delen, Ph.D. (0133551075) Copyright © 2015 Pearson Education, Inc. All rights reserved.</a:t>
            </a:r>
          </a:p>
        </p:txBody>
      </p:sp>
      <p:sp>
        <p:nvSpPr>
          <p:cNvPr id="2" name="Title 1"/>
          <p:cNvSpPr>
            <a:spLocks noGrp="1"/>
          </p:cNvSpPr>
          <p:nvPr>
            <p:ph type="title"/>
          </p:nvPr>
        </p:nvSpPr>
        <p:spPr>
          <a:xfrm>
            <a:off x="457200" y="28575"/>
            <a:ext cx="8214254" cy="474663"/>
          </a:xfrm>
        </p:spPr>
        <p:txBody>
          <a:bodyPr>
            <a:normAutofit fontScale="90000"/>
          </a:bodyPr>
          <a:lstStyle/>
          <a:p>
            <a:r>
              <a:rPr lang="en-US" dirty="0"/>
              <a:t>Artificial Neuron</a:t>
            </a:r>
          </a:p>
        </p:txBody>
      </p:sp>
      <p:sp>
        <p:nvSpPr>
          <p:cNvPr id="3" name="Slide Number Placeholder 2">
            <a:extLst>
              <a:ext uri="{FF2B5EF4-FFF2-40B4-BE49-F238E27FC236}">
                <a16:creationId xmlns:a16="http://schemas.microsoft.com/office/drawing/2014/main" id="{3B8C8B5B-5617-5B49-9207-729CCDCCFE7A}"/>
              </a:ext>
            </a:extLst>
          </p:cNvPr>
          <p:cNvSpPr>
            <a:spLocks noGrp="1"/>
          </p:cNvSpPr>
          <p:nvPr>
            <p:ph type="sldNum" sz="quarter" idx="12"/>
          </p:nvPr>
        </p:nvSpPr>
        <p:spPr/>
        <p:txBody>
          <a:bodyPr/>
          <a:lstStyle/>
          <a:p>
            <a:fld id="{19B12225-5612-419B-A8D5-4B8EEE4C217E}" type="slidenum">
              <a:rPr lang="en-US" smtClean="0"/>
              <a:pPr/>
              <a:t>139</a:t>
            </a:fld>
            <a:endParaRPr lang="en-US"/>
          </a:p>
        </p:txBody>
      </p:sp>
    </p:spTree>
    <p:extLst>
      <p:ext uri="{BB962C8B-B14F-4D97-AF65-F5344CB8AC3E}">
        <p14:creationId xmlns:p14="http://schemas.microsoft.com/office/powerpoint/2010/main" val="65927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7030A0"/>
                </a:solidFill>
              </a:rPr>
              <a:t>Data Mining Process</a:t>
            </a:r>
          </a:p>
        </p:txBody>
      </p:sp>
      <p:pic>
        <p:nvPicPr>
          <p:cNvPr id="16" name="Picture 15" descr="CRISP-DM"/>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600" y="838200"/>
            <a:ext cx="5486400" cy="5486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5715000" y="1204424"/>
            <a:ext cx="3429000" cy="5029200"/>
          </a:xfrm>
        </p:spPr>
        <p:txBody>
          <a:bodyPr/>
          <a:lstStyle/>
          <a:p>
            <a:pPr>
              <a:buFont typeface="Arial" panose="020B0604020202020204" pitchFamily="34" charset="0"/>
              <a:buChar char="•"/>
            </a:pPr>
            <a:r>
              <a:rPr lang="en-US" dirty="0"/>
              <a:t>Business Understanding</a:t>
            </a:r>
          </a:p>
          <a:p>
            <a:pPr>
              <a:buFont typeface="Arial" panose="020B0604020202020204" pitchFamily="34" charset="0"/>
              <a:buChar char="•"/>
            </a:pPr>
            <a:r>
              <a:rPr lang="en-US" dirty="0"/>
              <a:t>Data Understanding</a:t>
            </a:r>
          </a:p>
          <a:p>
            <a:pPr>
              <a:buFont typeface="Arial" panose="020B0604020202020204" pitchFamily="34" charset="0"/>
              <a:buChar char="•"/>
            </a:pPr>
            <a:r>
              <a:rPr lang="en-US" dirty="0"/>
              <a:t>Data Preparation</a:t>
            </a:r>
          </a:p>
          <a:p>
            <a:pPr>
              <a:buFont typeface="Arial" panose="020B0604020202020204" pitchFamily="34" charset="0"/>
              <a:buChar char="•"/>
            </a:pPr>
            <a:r>
              <a:rPr lang="en-US" dirty="0"/>
              <a:t>Modeling</a:t>
            </a:r>
          </a:p>
          <a:p>
            <a:pPr>
              <a:buFont typeface="Arial" panose="020B0604020202020204" pitchFamily="34" charset="0"/>
              <a:buChar char="•"/>
            </a:pPr>
            <a:r>
              <a:rPr lang="en-US" dirty="0"/>
              <a:t>Evaluation</a:t>
            </a:r>
          </a:p>
          <a:p>
            <a:pPr>
              <a:buFont typeface="Arial" panose="020B0604020202020204" pitchFamily="34" charset="0"/>
              <a:buChar char="•"/>
            </a:pPr>
            <a:r>
              <a:rPr lang="en-US" dirty="0"/>
              <a:t>Deployment</a:t>
            </a:r>
          </a:p>
          <a:p>
            <a:endParaRPr lang="en-US" dirty="0"/>
          </a:p>
        </p:txBody>
      </p:sp>
      <p:sp>
        <p:nvSpPr>
          <p:cNvPr id="3" name="Slide Number Placeholder 2">
            <a:extLst>
              <a:ext uri="{FF2B5EF4-FFF2-40B4-BE49-F238E27FC236}">
                <a16:creationId xmlns:a16="http://schemas.microsoft.com/office/drawing/2014/main" id="{979D12EB-39BC-A94D-A4D9-E9DB8BCE69B4}"/>
              </a:ext>
            </a:extLst>
          </p:cNvPr>
          <p:cNvSpPr>
            <a:spLocks noGrp="1"/>
          </p:cNvSpPr>
          <p:nvPr>
            <p:ph type="sldNum" sz="quarter" idx="12"/>
          </p:nvPr>
        </p:nvSpPr>
        <p:spPr/>
        <p:txBody>
          <a:bodyPr/>
          <a:lstStyle/>
          <a:p>
            <a:fld id="{19B12225-5612-419B-A8D5-4B8EEE4C217E}" type="slidenum">
              <a:rPr lang="en-US" smtClean="0"/>
              <a:pPr/>
              <a:t>14</a:t>
            </a:fld>
            <a:endParaRPr lang="en-US"/>
          </a:p>
        </p:txBody>
      </p:sp>
    </p:spTree>
    <p:extLst>
      <p:ext uri="{BB962C8B-B14F-4D97-AF65-F5344CB8AC3E}">
        <p14:creationId xmlns:p14="http://schemas.microsoft.com/office/powerpoint/2010/main" val="5731317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p:cNvGrpSpPr>
            <a:grpSpLocks noGrp="1" noUngrp="1" noChangeAspect="1"/>
          </p:cNvGrpSpPr>
          <p:nvPr/>
        </p:nvGrpSpPr>
        <p:grpSpPr bwMode="auto">
          <a:xfrm>
            <a:off x="1216025" y="838200"/>
            <a:ext cx="6788150" cy="5692775"/>
            <a:chOff x="1177925" y="685800"/>
            <a:chExt cx="6788150" cy="5692775"/>
          </a:xfrm>
        </p:grpSpPr>
        <p:pic>
          <p:nvPicPr>
            <p:cNvPr id="7172" name="Picture 1" descr="05fig05"/>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177925" y="685800"/>
              <a:ext cx="67881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2"/>
            <p:cNvSpPr>
              <a:spLocks noChangeArrowheads="1"/>
            </p:cNvSpPr>
            <p:nvPr/>
          </p:nvSpPr>
          <p:spPr bwMode="auto">
            <a:xfrm>
              <a:off x="1177925" y="6035675"/>
              <a:ext cx="6788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eaLnBrk="1" hangingPunct="1">
                <a:spcBef>
                  <a:spcPct val="0"/>
                </a:spcBef>
                <a:buFontTx/>
                <a:buNone/>
              </a:pPr>
              <a:r>
                <a:rPr lang="en-US" altLang="en-US" sz="1400" b="1">
                  <a:latin typeface="Arial" charset="0"/>
                </a:rPr>
                <a:t>Figure 5.5</a:t>
              </a:r>
              <a:r>
                <a:rPr lang="en-US" altLang="en-US" sz="1400">
                  <a:latin typeface="Arial" charset="0"/>
                </a:rPr>
                <a:t> Structure of a Feed-Forward Neural Network</a:t>
              </a:r>
            </a:p>
          </p:txBody>
        </p:sp>
      </p:grpSp>
      <p:sp>
        <p:nvSpPr>
          <p:cNvPr id="2" name="Title 1"/>
          <p:cNvSpPr>
            <a:spLocks noGrp="1"/>
          </p:cNvSpPr>
          <p:nvPr>
            <p:ph type="title"/>
          </p:nvPr>
        </p:nvSpPr>
        <p:spPr/>
        <p:txBody>
          <a:bodyPr/>
          <a:lstStyle/>
          <a:p>
            <a:r>
              <a:rPr lang="en-US" dirty="0"/>
              <a:t>Artificial Neural Networks</a:t>
            </a:r>
          </a:p>
        </p:txBody>
      </p:sp>
      <p:sp>
        <p:nvSpPr>
          <p:cNvPr id="3" name="Slide Number Placeholder 2">
            <a:extLst>
              <a:ext uri="{FF2B5EF4-FFF2-40B4-BE49-F238E27FC236}">
                <a16:creationId xmlns:a16="http://schemas.microsoft.com/office/drawing/2014/main" id="{8DA8AD6B-9EC7-FE49-9643-4807593B8C78}"/>
              </a:ext>
            </a:extLst>
          </p:cNvPr>
          <p:cNvSpPr>
            <a:spLocks noGrp="1"/>
          </p:cNvSpPr>
          <p:nvPr>
            <p:ph type="sldNum" sz="quarter" idx="12"/>
          </p:nvPr>
        </p:nvSpPr>
        <p:spPr/>
        <p:txBody>
          <a:bodyPr/>
          <a:lstStyle/>
          <a:p>
            <a:fld id="{19B12225-5612-419B-A8D5-4B8EEE4C217E}" type="slidenum">
              <a:rPr lang="en-US" smtClean="0"/>
              <a:pPr/>
              <a:t>140</a:t>
            </a:fld>
            <a:endParaRPr lang="en-US"/>
          </a:p>
        </p:txBody>
      </p:sp>
    </p:spTree>
    <p:extLst>
      <p:ext uri="{BB962C8B-B14F-4D97-AF65-F5344CB8AC3E}">
        <p14:creationId xmlns:p14="http://schemas.microsoft.com/office/powerpoint/2010/main" val="15781594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Neural Networks</a:t>
            </a:r>
          </a:p>
        </p:txBody>
      </p:sp>
      <p:pic>
        <p:nvPicPr>
          <p:cNvPr id="4" name="Picture 3"/>
          <p:cNvPicPr>
            <a:picLocks noChangeAspect="1"/>
          </p:cNvPicPr>
          <p:nvPr/>
        </p:nvPicPr>
        <p:blipFill>
          <a:blip r:embed="rId3"/>
          <a:stretch>
            <a:fillRect/>
          </a:stretch>
        </p:blipFill>
        <p:spPr>
          <a:xfrm>
            <a:off x="0" y="1447800"/>
            <a:ext cx="9144000" cy="4703530"/>
          </a:xfrm>
          <a:prstGeom prst="rect">
            <a:avLst/>
          </a:prstGeom>
        </p:spPr>
      </p:pic>
      <p:sp>
        <p:nvSpPr>
          <p:cNvPr id="3" name="Slide Number Placeholder 2">
            <a:extLst>
              <a:ext uri="{FF2B5EF4-FFF2-40B4-BE49-F238E27FC236}">
                <a16:creationId xmlns:a16="http://schemas.microsoft.com/office/drawing/2014/main" id="{3068801C-E9FD-2F4A-9A95-68EA4393A642}"/>
              </a:ext>
            </a:extLst>
          </p:cNvPr>
          <p:cNvSpPr>
            <a:spLocks noGrp="1"/>
          </p:cNvSpPr>
          <p:nvPr>
            <p:ph type="sldNum" sz="quarter" idx="12"/>
          </p:nvPr>
        </p:nvSpPr>
        <p:spPr/>
        <p:txBody>
          <a:bodyPr/>
          <a:lstStyle/>
          <a:p>
            <a:fld id="{19B12225-5612-419B-A8D5-4B8EEE4C217E}" type="slidenum">
              <a:rPr lang="en-US" smtClean="0"/>
              <a:pPr/>
              <a:t>141</a:t>
            </a:fld>
            <a:endParaRPr lang="en-US"/>
          </a:p>
        </p:txBody>
      </p:sp>
    </p:spTree>
    <p:extLst>
      <p:ext uri="{BB962C8B-B14F-4D97-AF65-F5344CB8AC3E}">
        <p14:creationId xmlns:p14="http://schemas.microsoft.com/office/powerpoint/2010/main" val="1607560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D1B4-8AF4-C844-A61D-226427BB9976}"/>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90B7ABB5-2E33-5B4D-8679-E8115D60BEB2}"/>
              </a:ext>
            </a:extLst>
          </p:cNvPr>
          <p:cNvSpPr>
            <a:spLocks noGrp="1"/>
          </p:cNvSpPr>
          <p:nvPr>
            <p:ph idx="1"/>
          </p:nvPr>
        </p:nvSpPr>
        <p:spPr/>
        <p:txBody>
          <a:bodyPr>
            <a:normAutofit/>
          </a:bodyPr>
          <a:lstStyle/>
          <a:p>
            <a:r>
              <a:rPr lang="en-US" dirty="0"/>
              <a:t>Introduce to Data Mining and Machine Learning</a:t>
            </a:r>
          </a:p>
          <a:p>
            <a:r>
              <a:rPr lang="en-US" dirty="0"/>
              <a:t>Clustering/K-Mean Clustering</a:t>
            </a:r>
          </a:p>
          <a:p>
            <a:r>
              <a:rPr lang="en-US" dirty="0"/>
              <a:t>Principal Component Analysis</a:t>
            </a:r>
          </a:p>
          <a:p>
            <a:r>
              <a:rPr lang="en-US" dirty="0"/>
              <a:t>Regression/Linear Regression</a:t>
            </a:r>
          </a:p>
          <a:p>
            <a:r>
              <a:rPr lang="en-US" dirty="0"/>
              <a:t>Logistic Regression</a:t>
            </a:r>
          </a:p>
          <a:p>
            <a:r>
              <a:rPr lang="en-US" dirty="0"/>
              <a:t>Support Vector Machines</a:t>
            </a:r>
          </a:p>
          <a:p>
            <a:r>
              <a:rPr lang="en-US" dirty="0"/>
              <a:t>Decision Trees</a:t>
            </a:r>
          </a:p>
          <a:p>
            <a:r>
              <a:rPr lang="en-US" dirty="0"/>
              <a:t>Neural Networks and Deep Neural Networks</a:t>
            </a:r>
          </a:p>
          <a:p>
            <a:endParaRPr lang="en-US" dirty="0"/>
          </a:p>
          <a:p>
            <a:pPr lvl="1"/>
            <a:endParaRPr lang="en-US" dirty="0"/>
          </a:p>
          <a:p>
            <a:pPr marL="118872" indent="0">
              <a:buNone/>
            </a:pPr>
            <a:endParaRPr lang="en-US" dirty="0"/>
          </a:p>
        </p:txBody>
      </p:sp>
      <p:sp>
        <p:nvSpPr>
          <p:cNvPr id="4" name="Slide Number Placeholder 3">
            <a:extLst>
              <a:ext uri="{FF2B5EF4-FFF2-40B4-BE49-F238E27FC236}">
                <a16:creationId xmlns:a16="http://schemas.microsoft.com/office/drawing/2014/main" id="{57E47DEC-F5BE-AF46-8896-A4D0AE33A74B}"/>
              </a:ext>
            </a:extLst>
          </p:cNvPr>
          <p:cNvSpPr>
            <a:spLocks noGrp="1"/>
          </p:cNvSpPr>
          <p:nvPr>
            <p:ph type="sldNum" sz="quarter" idx="12"/>
          </p:nvPr>
        </p:nvSpPr>
        <p:spPr/>
        <p:txBody>
          <a:bodyPr/>
          <a:lstStyle/>
          <a:p>
            <a:fld id="{19B12225-5612-419B-A8D5-4B8EEE4C217E}" type="slidenum">
              <a:rPr lang="en-US" smtClean="0"/>
              <a:pPr/>
              <a:t>142</a:t>
            </a:fld>
            <a:endParaRPr lang="en-US"/>
          </a:p>
        </p:txBody>
      </p:sp>
    </p:spTree>
    <p:extLst>
      <p:ext uri="{BB962C8B-B14F-4D97-AF65-F5344CB8AC3E}">
        <p14:creationId xmlns:p14="http://schemas.microsoft.com/office/powerpoint/2010/main" val="19872801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2104-9315-194F-A3FB-7287F2B085D1}"/>
              </a:ext>
            </a:extLst>
          </p:cNvPr>
          <p:cNvSpPr>
            <a:spLocks noGrp="1"/>
          </p:cNvSpPr>
          <p:nvPr>
            <p:ph type="title"/>
          </p:nvPr>
        </p:nvSpPr>
        <p:spPr/>
        <p:txBody>
          <a:bodyPr/>
          <a:lstStyle/>
          <a:p>
            <a:r>
              <a:rPr lang="en-US" dirty="0"/>
              <a:t>R and Python Comparison</a:t>
            </a:r>
          </a:p>
        </p:txBody>
      </p:sp>
      <p:sp>
        <p:nvSpPr>
          <p:cNvPr id="3" name="Content Placeholder 2">
            <a:extLst>
              <a:ext uri="{FF2B5EF4-FFF2-40B4-BE49-F238E27FC236}">
                <a16:creationId xmlns:a16="http://schemas.microsoft.com/office/drawing/2014/main" id="{8F768F2B-3826-D641-A540-8167E192267B}"/>
              </a:ext>
            </a:extLst>
          </p:cNvPr>
          <p:cNvSpPr>
            <a:spLocks noGrp="1"/>
          </p:cNvSpPr>
          <p:nvPr>
            <p:ph idx="1"/>
          </p:nvPr>
        </p:nvSpPr>
        <p:spPr/>
        <p:txBody>
          <a:bodyPr/>
          <a:lstStyle/>
          <a:p>
            <a:r>
              <a:rPr lang="en-US" dirty="0"/>
              <a:t>R Notebook</a:t>
            </a:r>
          </a:p>
          <a:p>
            <a:pPr lvl="1"/>
            <a:r>
              <a:rPr lang="en-US" dirty="0">
                <a:hlinkClick r:id="rId2"/>
              </a:rPr>
              <a:t>https://drive.google.com/file/d/1LgkEv_5KwvzkTx4JJKLBcZuen5OogsRV/view?usp=sharing</a:t>
            </a:r>
            <a:endParaRPr lang="en-US" dirty="0"/>
          </a:p>
          <a:p>
            <a:pPr marL="457200" lvl="1" indent="0">
              <a:buNone/>
            </a:pPr>
            <a:r>
              <a:rPr lang="en-US" dirty="0"/>
              <a:t>Python Notebook</a:t>
            </a:r>
          </a:p>
          <a:p>
            <a:pPr marL="457200" lvl="1" indent="0">
              <a:buNone/>
            </a:pPr>
            <a:r>
              <a:rPr lang="en-US" dirty="0">
                <a:hlinkClick r:id="rId3"/>
              </a:rPr>
              <a:t>https://drive.google.com/file/d/1C8p7VuM-6gLUInK-tmvLpDgIwQEgIPm7/view?usp=sharing</a:t>
            </a: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D9133B05-6A3A-F74B-B79F-56195481CE91}"/>
              </a:ext>
            </a:extLst>
          </p:cNvPr>
          <p:cNvSpPr>
            <a:spLocks noGrp="1"/>
          </p:cNvSpPr>
          <p:nvPr>
            <p:ph type="sldNum" sz="quarter" idx="12"/>
          </p:nvPr>
        </p:nvSpPr>
        <p:spPr/>
        <p:txBody>
          <a:bodyPr/>
          <a:lstStyle/>
          <a:p>
            <a:fld id="{19B12225-5612-419B-A8D5-4B8EEE4C217E}" type="slidenum">
              <a:rPr lang="en-US" smtClean="0"/>
              <a:pPr/>
              <a:t>143</a:t>
            </a:fld>
            <a:endParaRPr lang="en-US"/>
          </a:p>
        </p:txBody>
      </p:sp>
    </p:spTree>
    <p:extLst>
      <p:ext uri="{BB962C8B-B14F-4D97-AF65-F5344CB8AC3E}">
        <p14:creationId xmlns:p14="http://schemas.microsoft.com/office/powerpoint/2010/main" val="26029482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55B-8C85-5040-B293-586A6457C624}"/>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24A33EE5-FEF2-FF4A-BE61-E3E34C2A6F57}"/>
              </a:ext>
            </a:extLst>
          </p:cNvPr>
          <p:cNvSpPr>
            <a:spLocks noGrp="1"/>
          </p:cNvSpPr>
          <p:nvPr>
            <p:ph idx="1"/>
          </p:nvPr>
        </p:nvSpPr>
        <p:spPr/>
        <p:txBody>
          <a:bodyPr/>
          <a:lstStyle/>
          <a:p>
            <a:r>
              <a:rPr lang="en-US" dirty="0"/>
              <a:t>https://</a:t>
            </a:r>
            <a:r>
              <a:rPr lang="en-US" dirty="0" err="1"/>
              <a:t>drive.google.com</a:t>
            </a:r>
            <a:r>
              <a:rPr lang="en-US" dirty="0"/>
              <a:t>/drive/folders/1uQi7fWxcvtUzdvKY8dafvi_oo1a0aIpr?usp=sharing</a:t>
            </a:r>
          </a:p>
        </p:txBody>
      </p:sp>
      <p:sp>
        <p:nvSpPr>
          <p:cNvPr id="4" name="Slide Number Placeholder 3">
            <a:extLst>
              <a:ext uri="{FF2B5EF4-FFF2-40B4-BE49-F238E27FC236}">
                <a16:creationId xmlns:a16="http://schemas.microsoft.com/office/drawing/2014/main" id="{33E27A5E-D74F-7B46-B843-2E3ECE7876E8}"/>
              </a:ext>
            </a:extLst>
          </p:cNvPr>
          <p:cNvSpPr>
            <a:spLocks noGrp="1"/>
          </p:cNvSpPr>
          <p:nvPr>
            <p:ph type="sldNum" sz="quarter" idx="12"/>
          </p:nvPr>
        </p:nvSpPr>
        <p:spPr/>
        <p:txBody>
          <a:bodyPr/>
          <a:lstStyle/>
          <a:p>
            <a:fld id="{19B12225-5612-419B-A8D5-4B8EEE4C217E}" type="slidenum">
              <a:rPr lang="en-US" smtClean="0"/>
              <a:pPr/>
              <a:t>144</a:t>
            </a:fld>
            <a:endParaRPr lang="en-US"/>
          </a:p>
        </p:txBody>
      </p:sp>
    </p:spTree>
    <p:extLst>
      <p:ext uri="{BB962C8B-B14F-4D97-AF65-F5344CB8AC3E}">
        <p14:creationId xmlns:p14="http://schemas.microsoft.com/office/powerpoint/2010/main" val="31271915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120904"/>
            <a:ext cx="8077200" cy="1673352"/>
          </a:xfrm>
        </p:spPr>
        <p:txBody>
          <a:bodyPr/>
          <a:lstStyle/>
          <a:p>
            <a:r>
              <a:rPr lang="en-US" sz="4400" dirty="0"/>
              <a:t>Support Vector Machines:</a:t>
            </a:r>
            <a:br>
              <a:rPr lang="en-US" sz="4400" dirty="0"/>
            </a:br>
            <a:r>
              <a:rPr lang="en-US" sz="4400" dirty="0"/>
              <a:t>How to compute the margin?</a:t>
            </a:r>
            <a:endParaRPr lang="en-US" dirty="0"/>
          </a:p>
        </p:txBody>
      </p:sp>
    </p:spTree>
    <p:extLst>
      <p:ext uri="{BB962C8B-B14F-4D97-AF65-F5344CB8AC3E}">
        <p14:creationId xmlns:p14="http://schemas.microsoft.com/office/powerpoint/2010/main" val="915499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derivative curve"/>
          <p:cNvPicPr>
            <a:picLocks noChangeAspect="1" noChangeArrowheads="1"/>
          </p:cNvPicPr>
          <p:nvPr/>
        </p:nvPicPr>
        <p:blipFill>
          <a:blip r:embed="rId3" cstate="print"/>
          <a:srcRect/>
          <a:stretch>
            <a:fillRect/>
          </a:stretch>
        </p:blipFill>
        <p:spPr bwMode="auto">
          <a:xfrm>
            <a:off x="6593625" y="3880802"/>
            <a:ext cx="2218905" cy="2205038"/>
          </a:xfrm>
          <a:prstGeom prst="rect">
            <a:avLst/>
          </a:prstGeom>
          <a:noFill/>
        </p:spPr>
      </p:pic>
      <p:sp>
        <p:nvSpPr>
          <p:cNvPr id="2" name="Title 1"/>
          <p:cNvSpPr>
            <a:spLocks noGrp="1"/>
          </p:cNvSpPr>
          <p:nvPr>
            <p:ph type="title"/>
          </p:nvPr>
        </p:nvSpPr>
        <p:spPr/>
        <p:txBody>
          <a:bodyPr/>
          <a:lstStyle/>
          <a:p>
            <a:r>
              <a:rPr lang="en-US" dirty="0"/>
              <a:t>SVM: How to estimate </a:t>
            </a:r>
            <a:r>
              <a:rPr lang="en-US" i="1" dirty="0"/>
              <a:t>w</a:t>
            </a:r>
            <a:r>
              <a:rPr lang="en-US" dirty="0"/>
              <a: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410200"/>
              </a:xfrm>
            </p:spPr>
            <p:txBody>
              <a:bodyPr>
                <a:normAutofit/>
              </a:bodyPr>
              <a:lstStyle/>
              <a:p>
                <a:r>
                  <a:rPr lang="en-US" b="1" dirty="0">
                    <a:solidFill>
                      <a:srgbClr val="0000FF"/>
                    </a:solidFill>
                  </a:rPr>
                  <a:t>Want to estimate w, b!</a:t>
                </a:r>
              </a:p>
              <a:p>
                <a:r>
                  <a:rPr lang="en-US" b="1" dirty="0">
                    <a:solidFill>
                      <a:srgbClr val="D60093"/>
                    </a:solidFill>
                  </a:rPr>
                  <a:t>Alternative approach:</a:t>
                </a:r>
              </a:p>
              <a:p>
                <a:pPr lvl="1"/>
                <a:r>
                  <a:rPr lang="en-US" b="1" dirty="0">
                    <a:solidFill>
                      <a:srgbClr val="008000"/>
                    </a:solidFill>
                  </a:rPr>
                  <a:t>Want to minimize</a:t>
                </a:r>
                <a:r>
                  <a:rPr lang="en-US" b="1" dirty="0">
                    <a:solidFill>
                      <a:schemeClr val="accent3"/>
                    </a:solidFill>
                  </a:rPr>
                  <a:t> </a:t>
                </a:r>
                <a:r>
                  <a:rPr lang="en-US" b="1" i="1" dirty="0"/>
                  <a:t>f(</a:t>
                </a:r>
                <a:r>
                  <a:rPr lang="en-US" b="1" i="1" dirty="0" err="1"/>
                  <a:t>w,b</a:t>
                </a:r>
                <a:r>
                  <a:rPr lang="en-US" b="1" i="1" dirty="0"/>
                  <a:t>)</a:t>
                </a:r>
                <a:r>
                  <a:rPr lang="en-US" i="1" dirty="0"/>
                  <a:t>:</a:t>
                </a:r>
                <a:endParaRPr lang="en-US" dirty="0">
                  <a:solidFill>
                    <a:schemeClr val="accent3"/>
                  </a:solidFill>
                </a:endParaRPr>
              </a:p>
              <a:p>
                <a:pPr lvl="1"/>
                <a:endParaRPr lang="en-US" dirty="0"/>
              </a:p>
              <a:p>
                <a:pPr lvl="1"/>
                <a:endParaRPr lang="en-US" dirty="0"/>
              </a:p>
              <a:p>
                <a:pPr lvl="1"/>
                <a:endParaRPr lang="en-US" b="1" dirty="0">
                  <a:solidFill>
                    <a:srgbClr val="008000"/>
                  </a:solidFill>
                </a:endParaRPr>
              </a:p>
              <a:p>
                <a:r>
                  <a:rPr lang="en-US" b="1" dirty="0"/>
                  <a:t>Side note:</a:t>
                </a:r>
              </a:p>
              <a:p>
                <a:pPr lvl="1"/>
                <a:r>
                  <a:rPr lang="en-US" b="1" dirty="0">
                    <a:solidFill>
                      <a:srgbClr val="008000"/>
                    </a:solidFill>
                  </a:rPr>
                  <a:t>How to minimize convex functions </a:t>
                </a:r>
                <a14:m>
                  <m:oMath xmlns:m="http://schemas.openxmlformats.org/officeDocument/2006/math">
                    <m:r>
                      <a:rPr lang="en-US" b="1" i="1" dirty="0" smtClean="0">
                        <a:solidFill>
                          <a:srgbClr val="008000"/>
                        </a:solidFill>
                        <a:latin typeface="Cambria Math"/>
                      </a:rPr>
                      <m:t>𝒈</m:t>
                    </m:r>
                    <m:r>
                      <a:rPr lang="en-US" b="1" i="1" dirty="0" smtClean="0">
                        <a:solidFill>
                          <a:srgbClr val="008000"/>
                        </a:solidFill>
                        <a:latin typeface="Cambria Math"/>
                      </a:rPr>
                      <m:t>(</m:t>
                    </m:r>
                    <m:r>
                      <a:rPr lang="en-US" b="1" i="1" dirty="0" smtClean="0">
                        <a:solidFill>
                          <a:srgbClr val="008000"/>
                        </a:solidFill>
                        <a:latin typeface="Cambria Math"/>
                      </a:rPr>
                      <m:t>𝒛</m:t>
                    </m:r>
                    <m:r>
                      <a:rPr lang="en-US" b="1" i="1" dirty="0" smtClean="0">
                        <a:solidFill>
                          <a:srgbClr val="008000"/>
                        </a:solidFill>
                        <a:latin typeface="Cambria Math"/>
                      </a:rPr>
                      <m:t>)</m:t>
                    </m:r>
                  </m:oMath>
                </a14:m>
                <a:r>
                  <a:rPr lang="en-US" b="1" dirty="0">
                    <a:solidFill>
                      <a:srgbClr val="008000"/>
                    </a:solidFill>
                  </a:rPr>
                  <a:t>?</a:t>
                </a:r>
              </a:p>
              <a:p>
                <a:pPr lvl="1"/>
                <a:r>
                  <a:rPr lang="en-US" dirty="0"/>
                  <a:t>Use gradient descent: </a:t>
                </a:r>
                <a:r>
                  <a:rPr lang="en-US" b="1" dirty="0" err="1"/>
                  <a:t>min</a:t>
                </a:r>
                <a:r>
                  <a:rPr lang="en-US" b="1" baseline="-25000" dirty="0" err="1"/>
                  <a:t>z</a:t>
                </a:r>
                <a:r>
                  <a:rPr lang="en-US" b="1" dirty="0"/>
                  <a:t> g(z)</a:t>
                </a:r>
              </a:p>
              <a:p>
                <a:pPr lvl="1"/>
                <a:r>
                  <a:rPr lang="en-US" dirty="0"/>
                  <a:t>Iterate: </a:t>
                </a:r>
                <a:r>
                  <a:rPr lang="en-US" b="1" dirty="0"/>
                  <a:t>z</a:t>
                </a:r>
                <a:r>
                  <a:rPr lang="en-US" b="1" baseline="-25000" dirty="0"/>
                  <a:t>t+1</a:t>
                </a:r>
                <a:r>
                  <a:rPr lang="en-US" b="1" dirty="0"/>
                  <a:t> </a:t>
                </a:r>
                <a:r>
                  <a:rPr lang="en-US" b="1" dirty="0">
                    <a:sym typeface="Symbol"/>
                  </a:rPr>
                  <a:t></a:t>
                </a:r>
                <a:r>
                  <a:rPr lang="en-US" b="1" dirty="0"/>
                  <a:t> </a:t>
                </a:r>
                <a:r>
                  <a:rPr lang="en-US" b="1" dirty="0" err="1"/>
                  <a:t>z</a:t>
                </a:r>
                <a:r>
                  <a:rPr lang="en-US" b="1" baseline="-25000" dirty="0" err="1"/>
                  <a:t>t</a:t>
                </a:r>
                <a:r>
                  <a:rPr lang="en-US" b="1" dirty="0"/>
                  <a:t> – </a:t>
                </a:r>
                <a:r>
                  <a:rPr lang="en-US" b="1" dirty="0">
                    <a:sym typeface="Symbol"/>
                  </a:rPr>
                  <a:t> </a:t>
                </a:r>
                <a:r>
                  <a:rPr lang="en-US" b="1" dirty="0"/>
                  <a:t>g(</a:t>
                </a:r>
                <a:r>
                  <a:rPr lang="en-US" b="1" dirty="0" err="1"/>
                  <a:t>z</a:t>
                </a:r>
                <a:r>
                  <a:rPr lang="en-US" b="1" baseline="-25000" dirty="0" err="1"/>
                  <a:t>t</a:t>
                </a:r>
                <a:r>
                  <a:rPr lang="en-US" b="1" dirty="0"/>
                  <a:t>)</a:t>
                </a: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410200"/>
              </a:xfrm>
              <a:blipFill rotWithShape="1">
                <a:blip r:embed="rId4"/>
                <a:stretch>
                  <a:fillRect t="-676"/>
                </a:stretch>
              </a:blipFill>
            </p:spPr>
            <p:txBody>
              <a:bodyPr/>
              <a:lstStyle/>
              <a:p>
                <a:r>
                  <a:rPr lang="en-US">
                    <a:noFill/>
                  </a:rPr>
                  <a:t> </a:t>
                </a:r>
              </a:p>
            </p:txBody>
          </p:sp>
        </mc:Fallback>
      </mc:AlternateContent>
      <p:sp>
        <p:nvSpPr>
          <p:cNvPr id="13" name="TextBox 12"/>
          <p:cNvSpPr txBox="1"/>
          <p:nvPr/>
        </p:nvSpPr>
        <p:spPr>
          <a:xfrm>
            <a:off x="6364929" y="4840452"/>
            <a:ext cx="546945" cy="369332"/>
          </a:xfrm>
          <a:prstGeom prst="rect">
            <a:avLst/>
          </a:prstGeom>
          <a:noFill/>
        </p:spPr>
        <p:txBody>
          <a:bodyPr wrap="none" rtlCol="0">
            <a:spAutoFit/>
          </a:bodyPr>
          <a:lstStyle/>
          <a:p>
            <a:r>
              <a:rPr lang="en-US" dirty="0"/>
              <a:t>g(z)</a:t>
            </a:r>
          </a:p>
        </p:txBody>
      </p:sp>
      <p:sp>
        <p:nvSpPr>
          <p:cNvPr id="14" name="TextBox 13"/>
          <p:cNvSpPr txBox="1"/>
          <p:nvPr/>
        </p:nvSpPr>
        <p:spPr>
          <a:xfrm>
            <a:off x="8001000" y="5574268"/>
            <a:ext cx="287258" cy="369332"/>
          </a:xfrm>
          <a:prstGeom prst="rect">
            <a:avLst/>
          </a:prstGeom>
          <a:noFill/>
        </p:spPr>
        <p:txBody>
          <a:bodyPr wrap="none" rtlCol="0">
            <a:spAutoFit/>
          </a:bodyPr>
          <a:lstStyle/>
          <a:p>
            <a:r>
              <a:rPr lang="en-US" dirty="0"/>
              <a:t>z</a:t>
            </a:r>
          </a:p>
        </p:txBody>
      </p:sp>
      <p:pic>
        <p:nvPicPr>
          <p:cNvPr id="4" name="Picture 3"/>
          <p:cNvPicPr>
            <a:picLocks noChangeAspect="1"/>
          </p:cNvPicPr>
          <p:nvPr/>
        </p:nvPicPr>
        <p:blipFill>
          <a:blip r:embed="rId5"/>
          <a:stretch>
            <a:fillRect/>
          </a:stretch>
        </p:blipFill>
        <p:spPr>
          <a:xfrm>
            <a:off x="5413795" y="1347300"/>
            <a:ext cx="3479800" cy="1346200"/>
          </a:xfrm>
          <a:prstGeom prst="rect">
            <a:avLst/>
          </a:prstGeom>
        </p:spPr>
      </p:pic>
      <p:pic>
        <p:nvPicPr>
          <p:cNvPr id="7" name="Picture 6"/>
          <p:cNvPicPr>
            <a:picLocks noChangeAspect="1"/>
          </p:cNvPicPr>
          <p:nvPr/>
        </p:nvPicPr>
        <p:blipFill>
          <a:blip r:embed="rId6"/>
          <a:stretch>
            <a:fillRect/>
          </a:stretch>
        </p:blipFill>
        <p:spPr>
          <a:xfrm>
            <a:off x="735428" y="2819400"/>
            <a:ext cx="7835900" cy="1181100"/>
          </a:xfrm>
          <a:prstGeom prst="rect">
            <a:avLst/>
          </a:prstGeom>
        </p:spPr>
      </p:pic>
      <p:sp>
        <p:nvSpPr>
          <p:cNvPr id="5" name="Slide Number Placeholder 4">
            <a:extLst>
              <a:ext uri="{FF2B5EF4-FFF2-40B4-BE49-F238E27FC236}">
                <a16:creationId xmlns:a16="http://schemas.microsoft.com/office/drawing/2014/main" id="{8EFBD603-87E5-F64D-A3F9-B02B33379270}"/>
              </a:ext>
            </a:extLst>
          </p:cNvPr>
          <p:cNvSpPr>
            <a:spLocks noGrp="1"/>
          </p:cNvSpPr>
          <p:nvPr>
            <p:ph type="sldNum" sz="quarter" idx="12"/>
          </p:nvPr>
        </p:nvSpPr>
        <p:spPr/>
        <p:txBody>
          <a:bodyPr/>
          <a:lstStyle/>
          <a:p>
            <a:fld id="{19B12225-5612-419B-A8D5-4B8EEE4C217E}" type="slidenum">
              <a:rPr lang="en-US" smtClean="0"/>
              <a:pPr/>
              <a:t>146</a:t>
            </a:fld>
            <a:endParaRPr lang="en-US"/>
          </a:p>
        </p:txBody>
      </p:sp>
    </p:spTree>
    <p:extLst>
      <p:ext uri="{BB962C8B-B14F-4D97-AF65-F5344CB8AC3E}">
        <p14:creationId xmlns:p14="http://schemas.microsoft.com/office/powerpoint/2010/main" val="19876597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p:txBody>
          <a:bodyPr>
            <a:normAutofit/>
          </a:bodyPr>
          <a:lstStyle/>
          <a:p>
            <a:r>
              <a:rPr lang="en-US" b="1" dirty="0">
                <a:solidFill>
                  <a:srgbClr val="D60093"/>
                </a:solidFill>
              </a:rPr>
              <a:t>Want to minimize</a:t>
            </a:r>
            <a:r>
              <a:rPr lang="en-US" b="1" dirty="0">
                <a:solidFill>
                  <a:schemeClr val="accent3"/>
                </a:solidFill>
              </a:rPr>
              <a:t> </a:t>
            </a:r>
            <a:r>
              <a:rPr lang="en-US" b="1" i="1" dirty="0"/>
              <a:t>f(</a:t>
            </a:r>
            <a:r>
              <a:rPr lang="en-US" b="1" i="1" dirty="0" err="1"/>
              <a:t>w,b</a:t>
            </a:r>
            <a:r>
              <a:rPr lang="en-US" b="1" i="1" dirty="0"/>
              <a:t>):</a:t>
            </a:r>
            <a:endParaRPr lang="en-US" b="1" dirty="0">
              <a:solidFill>
                <a:schemeClr val="accent3"/>
              </a:solidFill>
            </a:endParaRPr>
          </a:p>
          <a:p>
            <a:pPr lvl="4"/>
            <a:endParaRPr lang="en-US" dirty="0"/>
          </a:p>
          <a:p>
            <a:pPr lvl="3"/>
            <a:endParaRPr lang="en-US" dirty="0"/>
          </a:p>
          <a:p>
            <a:endParaRPr lang="en-US" b="1" dirty="0">
              <a:solidFill>
                <a:srgbClr val="0000FF"/>
              </a:solidFill>
            </a:endParaRPr>
          </a:p>
          <a:p>
            <a:endParaRPr lang="en-US" b="1" dirty="0">
              <a:solidFill>
                <a:srgbClr val="0000FF"/>
              </a:solidFill>
            </a:endParaRPr>
          </a:p>
          <a:p>
            <a:r>
              <a:rPr lang="en-US" b="1" dirty="0">
                <a:solidFill>
                  <a:srgbClr val="0000FF"/>
                </a:solidFill>
              </a:rPr>
              <a:t>Compute the gradient </a:t>
            </a:r>
            <a:r>
              <a:rPr lang="en-US" b="1" dirty="0">
                <a:solidFill>
                  <a:srgbClr val="0000FF"/>
                </a:solidFill>
                <a:sym typeface="Symbol"/>
              </a:rPr>
              <a:t>(j) </a:t>
            </a:r>
            <a:r>
              <a:rPr lang="en-US" b="1" dirty="0">
                <a:solidFill>
                  <a:srgbClr val="0000FF"/>
                </a:solidFill>
              </a:rPr>
              <a:t>w.r.t. </a:t>
            </a:r>
            <a:r>
              <a:rPr lang="en-US" b="1" i="1" dirty="0">
                <a:solidFill>
                  <a:srgbClr val="0000FF"/>
                </a:solidFill>
              </a:rPr>
              <a:t>w</a:t>
            </a:r>
            <a:r>
              <a:rPr lang="en-US" b="1" i="1" baseline="30000" dirty="0">
                <a:solidFill>
                  <a:srgbClr val="0000FF"/>
                </a:solidFill>
              </a:rPr>
              <a:t>(j)</a:t>
            </a:r>
            <a:endParaRPr lang="en-US" b="1" dirty="0">
              <a:solidFill>
                <a:srgbClr val="0000FF"/>
              </a:solidFill>
            </a:endParaRPr>
          </a:p>
          <a:p>
            <a:endParaRPr lang="en-US" dirty="0"/>
          </a:p>
          <a:p>
            <a:pPr lvl="1"/>
            <a:endParaRPr lang="en-US" dirty="0"/>
          </a:p>
        </p:txBody>
      </p:sp>
      <p:sp>
        <p:nvSpPr>
          <p:cNvPr id="11" name="Right Brace 10"/>
          <p:cNvSpPr/>
          <p:nvPr/>
        </p:nvSpPr>
        <p:spPr>
          <a:xfrm rot="5400000">
            <a:off x="6553200" y="515627"/>
            <a:ext cx="304800" cy="4267200"/>
          </a:xfrm>
          <a:prstGeom prst="rightBrace">
            <a:avLst>
              <a:gd name="adj1" fmla="val 73148"/>
              <a:gd name="adj2" fmla="val 50000"/>
            </a:avLst>
          </a:prstGeom>
          <a:ln w="28575">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8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5638800" y="2747259"/>
                <a:ext cx="2699713"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Empirical</a:t>
                </a:r>
                <a:r>
                  <a:rPr lang="en-US" dirty="0">
                    <a:solidFill>
                      <a:srgbClr val="008000"/>
                    </a:solidFill>
                    <a:latin typeface="Arial" pitchFamily="34" charset="0"/>
                    <a:cs typeface="Arial" pitchFamily="34" charset="0"/>
                  </a:rPr>
                  <a:t> </a:t>
                </a:r>
                <a:r>
                  <a:rPr lang="en-US" b="1" dirty="0">
                    <a:solidFill>
                      <a:srgbClr val="008000"/>
                    </a:solidFill>
                    <a:latin typeface="Arial" pitchFamily="34" charset="0"/>
                    <a:cs typeface="Arial" pitchFamily="34" charset="0"/>
                  </a:rPr>
                  <a:t>loss</a:t>
                </a:r>
                <a:r>
                  <a:rPr lang="en-US" dirty="0">
                    <a:solidFill>
                      <a:srgbClr val="008000"/>
                    </a:solidFill>
                    <a:latin typeface="Arial" pitchFamily="34" charset="0"/>
                    <a:cs typeface="Arial" pitchFamily="34" charset="0"/>
                  </a:rPr>
                  <a:t> </a:t>
                </a:r>
                <a14:m>
                  <m:oMath xmlns:m="http://schemas.openxmlformats.org/officeDocument/2006/math">
                    <m:r>
                      <a:rPr lang="en-US" b="1" i="1" dirty="0" smtClean="0">
                        <a:solidFill>
                          <a:srgbClr val="008000"/>
                        </a:solidFill>
                        <a:latin typeface="Cambria Math"/>
                        <a:cs typeface="Arial" pitchFamily="34" charset="0"/>
                      </a:rPr>
                      <m:t>𝑳</m:t>
                    </m:r>
                    <m:r>
                      <a:rPr lang="en-US" b="1" i="1" dirty="0" smtClean="0">
                        <a:solidFill>
                          <a:srgbClr val="008000"/>
                        </a:solidFill>
                        <a:latin typeface="Cambria Math"/>
                        <a:cs typeface="Arial" pitchFamily="34" charset="0"/>
                      </a:rPr>
                      <m:t>(</m:t>
                    </m:r>
                    <m:sSub>
                      <m:sSubPr>
                        <m:ctrlPr>
                          <a:rPr lang="en-US" b="1" i="1" dirty="0" smtClean="0">
                            <a:solidFill>
                              <a:srgbClr val="008000"/>
                            </a:solidFill>
                            <a:latin typeface="Cambria Math" panose="02040503050406030204" pitchFamily="18" charset="0"/>
                            <a:cs typeface="Arial" pitchFamily="34" charset="0"/>
                          </a:rPr>
                        </m:ctrlPr>
                      </m:sSubPr>
                      <m:e>
                        <m:r>
                          <a:rPr lang="en-US" b="1" i="1" dirty="0" smtClean="0">
                            <a:solidFill>
                              <a:srgbClr val="008000"/>
                            </a:solidFill>
                            <a:latin typeface="Cambria Math"/>
                            <a:cs typeface="Arial" pitchFamily="34" charset="0"/>
                          </a:rPr>
                          <m:t>𝒙</m:t>
                        </m:r>
                      </m:e>
                      <m:sub>
                        <m:r>
                          <a:rPr lang="en-US" b="1" i="1" dirty="0" smtClean="0">
                            <a:solidFill>
                              <a:srgbClr val="008000"/>
                            </a:solidFill>
                            <a:latin typeface="Cambria Math"/>
                            <a:cs typeface="Arial" pitchFamily="34" charset="0"/>
                          </a:rPr>
                          <m:t>𝒊</m:t>
                        </m:r>
                      </m:sub>
                    </m:sSub>
                    <m:r>
                      <a:rPr lang="en-US" b="1" i="1" dirty="0" smtClean="0">
                        <a:solidFill>
                          <a:srgbClr val="008000"/>
                        </a:solidFill>
                        <a:latin typeface="Cambria Math"/>
                        <a:cs typeface="Arial" pitchFamily="34" charset="0"/>
                      </a:rPr>
                      <m:t> </m:t>
                    </m:r>
                    <m:sSub>
                      <m:sSubPr>
                        <m:ctrlPr>
                          <a:rPr lang="en-US" b="1" i="1" dirty="0" smtClean="0">
                            <a:solidFill>
                              <a:srgbClr val="008000"/>
                            </a:solidFill>
                            <a:latin typeface="Cambria Math" panose="02040503050406030204" pitchFamily="18" charset="0"/>
                            <a:cs typeface="Arial" pitchFamily="34" charset="0"/>
                          </a:rPr>
                        </m:ctrlPr>
                      </m:sSubPr>
                      <m:e>
                        <m:r>
                          <a:rPr lang="en-US" b="1" i="1" dirty="0" err="1" smtClean="0">
                            <a:solidFill>
                              <a:srgbClr val="008000"/>
                            </a:solidFill>
                            <a:latin typeface="Cambria Math"/>
                            <a:cs typeface="Arial" pitchFamily="34" charset="0"/>
                          </a:rPr>
                          <m:t>𝒚</m:t>
                        </m:r>
                      </m:e>
                      <m:sub>
                        <m:r>
                          <a:rPr lang="en-US" b="1" i="1" dirty="0" smtClean="0">
                            <a:solidFill>
                              <a:srgbClr val="008000"/>
                            </a:solidFill>
                            <a:latin typeface="Cambria Math"/>
                            <a:cs typeface="Arial" pitchFamily="34" charset="0"/>
                          </a:rPr>
                          <m:t>𝒊</m:t>
                        </m:r>
                      </m:sub>
                    </m:sSub>
                    <m:r>
                      <a:rPr lang="en-US" b="1" i="1" dirty="0" smtClean="0">
                        <a:solidFill>
                          <a:srgbClr val="008000"/>
                        </a:solidFill>
                        <a:latin typeface="Cambria Math"/>
                        <a:cs typeface="Arial" pitchFamily="34" charset="0"/>
                      </a:rPr>
                      <m:t>)</m:t>
                    </m:r>
                  </m:oMath>
                </a14:m>
                <a:endParaRPr lang="en-US" b="1" dirty="0">
                  <a:solidFill>
                    <a:srgbClr val="008000"/>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38800" y="2747259"/>
                <a:ext cx="2699713" cy="369332"/>
              </a:xfrm>
              <a:prstGeom prst="rect">
                <a:avLst/>
              </a:prstGeom>
              <a:blipFill rotWithShape="0">
                <a:blip r:embed="rId2"/>
                <a:stretch>
                  <a:fillRect l="-1806" t="-96667" b="-125000"/>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98195" y="1566434"/>
            <a:ext cx="7849870" cy="1106118"/>
          </a:xfrm>
          <a:prstGeom prst="rect">
            <a:avLst/>
          </a:prstGeom>
        </p:spPr>
      </p:pic>
      <p:pic>
        <p:nvPicPr>
          <p:cNvPr id="8" name="Picture 7"/>
          <p:cNvPicPr>
            <a:picLocks noChangeAspect="1"/>
          </p:cNvPicPr>
          <p:nvPr/>
        </p:nvPicPr>
        <p:blipFill>
          <a:blip r:embed="rId4"/>
          <a:stretch>
            <a:fillRect/>
          </a:stretch>
        </p:blipFill>
        <p:spPr>
          <a:xfrm>
            <a:off x="608330" y="3503707"/>
            <a:ext cx="8229600" cy="2590800"/>
          </a:xfrm>
          <a:prstGeom prst="rect">
            <a:avLst/>
          </a:prstGeom>
        </p:spPr>
      </p:pic>
      <p:sp>
        <p:nvSpPr>
          <p:cNvPr id="5" name="Slide Number Placeholder 4">
            <a:extLst>
              <a:ext uri="{FF2B5EF4-FFF2-40B4-BE49-F238E27FC236}">
                <a16:creationId xmlns:a16="http://schemas.microsoft.com/office/drawing/2014/main" id="{EC69F320-EB8C-5A43-973C-203E1A3E7336}"/>
              </a:ext>
            </a:extLst>
          </p:cNvPr>
          <p:cNvSpPr>
            <a:spLocks noGrp="1"/>
          </p:cNvSpPr>
          <p:nvPr>
            <p:ph type="sldNum" sz="quarter" idx="12"/>
          </p:nvPr>
        </p:nvSpPr>
        <p:spPr/>
        <p:txBody>
          <a:bodyPr/>
          <a:lstStyle/>
          <a:p>
            <a:fld id="{19B12225-5612-419B-A8D5-4B8EEE4C217E}" type="slidenum">
              <a:rPr lang="en-US" smtClean="0"/>
              <a:pPr/>
              <a:t>147</a:t>
            </a:fld>
            <a:endParaRPr lang="en-US"/>
          </a:p>
        </p:txBody>
      </p:sp>
    </p:spTree>
    <p:extLst>
      <p:ext uri="{BB962C8B-B14F-4D97-AF65-F5344CB8AC3E}">
        <p14:creationId xmlns:p14="http://schemas.microsoft.com/office/powerpoint/2010/main" val="5945239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9624" y="1905000"/>
            <a:ext cx="8105775" cy="2514600"/>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r>
              <a:rPr lang="en-US" sz="2800" b="1" dirty="0">
                <a:solidFill>
                  <a:srgbClr val="008000"/>
                </a:solidFill>
                <a:latin typeface="Arial" pitchFamily="34" charset="0"/>
                <a:cs typeface="Arial" pitchFamily="34" charset="0"/>
              </a:rPr>
              <a:t>Iterate until convergence:</a:t>
            </a:r>
          </a:p>
          <a:p>
            <a:pPr marL="285750" indent="-285750">
              <a:buFont typeface="Arial" pitchFamily="34" charset="0"/>
              <a:buChar char="•"/>
            </a:pPr>
            <a:r>
              <a:rPr lang="en-US" sz="2800" b="1" dirty="0">
                <a:latin typeface="Arial" pitchFamily="34" charset="0"/>
                <a:cs typeface="Arial" pitchFamily="34" charset="0"/>
              </a:rPr>
              <a:t>For j = 1 … d</a:t>
            </a:r>
          </a:p>
          <a:p>
            <a:pPr marL="742950" lvl="1" indent="-285750">
              <a:buFont typeface="Arial" pitchFamily="34" charset="0"/>
              <a:buChar char="•"/>
            </a:pPr>
            <a:r>
              <a:rPr lang="en-US" sz="2800" b="1" dirty="0">
                <a:solidFill>
                  <a:srgbClr val="008000"/>
                </a:solidFill>
                <a:latin typeface="Arial" pitchFamily="34" charset="0"/>
                <a:cs typeface="Arial" pitchFamily="34" charset="0"/>
              </a:rPr>
              <a:t>Evaluate:</a:t>
            </a:r>
            <a:r>
              <a:rPr lang="en-US" sz="2800" b="1" dirty="0">
                <a:latin typeface="Arial" pitchFamily="34" charset="0"/>
                <a:cs typeface="Arial" pitchFamily="34" charset="0"/>
              </a:rPr>
              <a:t> </a:t>
            </a:r>
          </a:p>
          <a:p>
            <a:pPr marL="742950" lvl="1" indent="-285750">
              <a:buFont typeface="Arial" pitchFamily="34" charset="0"/>
              <a:buChar char="•"/>
            </a:pPr>
            <a:r>
              <a:rPr lang="en-US" sz="2800" b="1" dirty="0">
                <a:solidFill>
                  <a:srgbClr val="008000"/>
                </a:solidFill>
                <a:latin typeface="Arial" pitchFamily="34" charset="0"/>
                <a:cs typeface="Arial" pitchFamily="34" charset="0"/>
              </a:rPr>
              <a:t>Update:</a:t>
            </a:r>
            <a:r>
              <a:rPr lang="en-US" sz="2800" b="1" dirty="0">
                <a:latin typeface="Arial" pitchFamily="34" charset="0"/>
                <a:cs typeface="Arial" pitchFamily="34" charset="0"/>
              </a:rPr>
              <a:t> </a:t>
            </a:r>
            <a:br>
              <a:rPr lang="en-US" sz="2800" b="1" dirty="0">
                <a:latin typeface="Arial" pitchFamily="34" charset="0"/>
                <a:cs typeface="Arial" pitchFamily="34" charset="0"/>
              </a:rPr>
            </a:br>
            <a:r>
              <a:rPr lang="en-US" sz="2800" b="1" dirty="0">
                <a:latin typeface="Arial" pitchFamily="34" charset="0"/>
                <a:cs typeface="Arial" pitchFamily="34" charset="0"/>
              </a:rPr>
              <a:t>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 </a:t>
            </a:r>
            <a:r>
              <a:rPr lang="en-US" sz="2800" b="1" dirty="0">
                <a:latin typeface="Arial" pitchFamily="34" charset="0"/>
                <a:cs typeface="Arial" pitchFamily="34" charset="0"/>
                <a:sym typeface="Symbol"/>
              </a:rPr>
              <a:t>f</a:t>
            </a:r>
            <a:r>
              <a:rPr lang="en-US" sz="2800" b="1" baseline="30000" dirty="0">
                <a:latin typeface="Arial" pitchFamily="34" charset="0"/>
                <a:cs typeface="Arial" pitchFamily="34" charset="0"/>
                <a:sym typeface="Symbol"/>
              </a:rPr>
              <a:t>(</a:t>
            </a:r>
            <a:r>
              <a:rPr lang="en-US" sz="2800" b="1" baseline="30000" dirty="0">
                <a:latin typeface="Arial" pitchFamily="34" charset="0"/>
                <a:cs typeface="Arial" pitchFamily="34" charset="0"/>
              </a:rPr>
              <a:t>j)</a:t>
            </a:r>
          </a:p>
        </p:txBody>
      </p:sp>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a:xfrm>
            <a:off x="457200" y="1295400"/>
            <a:ext cx="8305800" cy="5334000"/>
          </a:xfrm>
        </p:spPr>
        <p:txBody>
          <a:bodyPr>
            <a:normAutofit/>
          </a:bodyPr>
          <a:lstStyle/>
          <a:p>
            <a:r>
              <a:rPr lang="en-US" b="1" dirty="0">
                <a:solidFill>
                  <a:srgbClr val="0000FF"/>
                </a:solidFill>
              </a:rPr>
              <a:t>Gradient descent:</a:t>
            </a:r>
          </a:p>
          <a:p>
            <a:pPr marL="118872" indent="0">
              <a:lnSpc>
                <a:spcPct val="150000"/>
              </a:lnSpc>
              <a:buNone/>
            </a:pPr>
            <a:endParaRPr lang="en-US" dirty="0">
              <a:latin typeface="Arial" pitchFamily="34" charset="0"/>
              <a:cs typeface="Arial" pitchFamily="34" charset="0"/>
            </a:endParaRPr>
          </a:p>
          <a:p>
            <a:pPr marL="118872" indent="0">
              <a:lnSpc>
                <a:spcPct val="150000"/>
              </a:lnSpc>
              <a:buNone/>
            </a:pPr>
            <a:r>
              <a:rPr lang="en-US" dirty="0">
                <a:latin typeface="Arial" pitchFamily="34" charset="0"/>
                <a:cs typeface="Arial" pitchFamily="34" charset="0"/>
              </a:rPr>
              <a:t>    </a:t>
            </a: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latin typeface="Arial" pitchFamily="34" charset="0"/>
              <a:cs typeface="Arial" pitchFamily="34" charset="0"/>
              <a:sym typeface="Symbol"/>
            </a:endParaRPr>
          </a:p>
          <a:p>
            <a:pPr marL="118872" indent="0">
              <a:lnSpc>
                <a:spcPct val="150000"/>
              </a:lnSpc>
              <a:buNone/>
            </a:pPr>
            <a:endParaRPr lang="en-US" sz="1800" baseline="-25000" dirty="0">
              <a:sym typeface="Symbol"/>
            </a:endParaRPr>
          </a:p>
          <a:p>
            <a:r>
              <a:rPr lang="en-US" b="1" dirty="0">
                <a:solidFill>
                  <a:srgbClr val="CC0066"/>
                </a:solidFill>
                <a:sym typeface="Symbol"/>
              </a:rPr>
              <a:t>Problem:</a:t>
            </a:r>
          </a:p>
          <a:p>
            <a:pPr lvl="1"/>
            <a:r>
              <a:rPr lang="en-US" b="1" dirty="0">
                <a:sym typeface="Symbol"/>
              </a:rPr>
              <a:t>Computing f</a:t>
            </a:r>
            <a:r>
              <a:rPr lang="en-US" b="1" baseline="30000" dirty="0">
                <a:sym typeface="Symbol"/>
              </a:rPr>
              <a:t>(j)</a:t>
            </a:r>
            <a:r>
              <a:rPr lang="en-US" b="1" baseline="-25000" dirty="0">
                <a:sym typeface="Symbol"/>
              </a:rPr>
              <a:t> </a:t>
            </a:r>
            <a:r>
              <a:rPr lang="en-US" b="1" dirty="0">
                <a:sym typeface="Symbol"/>
              </a:rPr>
              <a:t>takes O(n) time!</a:t>
            </a:r>
          </a:p>
          <a:p>
            <a:pPr lvl="2"/>
            <a:r>
              <a:rPr lang="en-US" b="1" dirty="0">
                <a:sym typeface="Symbol"/>
              </a:rPr>
              <a:t>n</a:t>
            </a:r>
            <a:r>
              <a:rPr lang="en-US" dirty="0">
                <a:sym typeface="Symbol"/>
              </a:rPr>
              <a:t> … size of the training dataset</a:t>
            </a:r>
            <a:endParaRPr lang="en-US" dirty="0"/>
          </a:p>
        </p:txBody>
      </p:sp>
      <p:sp>
        <p:nvSpPr>
          <p:cNvPr id="10" name="TextBox 9"/>
          <p:cNvSpPr txBox="1"/>
          <p:nvPr/>
        </p:nvSpPr>
        <p:spPr>
          <a:xfrm>
            <a:off x="6172200" y="4419600"/>
            <a:ext cx="2825043" cy="584775"/>
          </a:xfrm>
          <a:prstGeom prst="rect">
            <a:avLst/>
          </a:prstGeom>
          <a:noFill/>
        </p:spPr>
        <p:txBody>
          <a:bodyPr wrap="square" rtlCol="0">
            <a:spAutoFit/>
          </a:bodyPr>
          <a:lstStyle/>
          <a:p>
            <a:r>
              <a:rPr lang="en-US" sz="1600" b="1" dirty="0">
                <a:solidFill>
                  <a:srgbClr val="008000"/>
                </a:solidFill>
                <a:latin typeface="Arial" pitchFamily="34" charset="0"/>
                <a:cs typeface="Arial" pitchFamily="34" charset="0"/>
                <a:sym typeface="Symbol"/>
              </a:rPr>
              <a:t></a:t>
            </a:r>
            <a:r>
              <a:rPr lang="en-US" sz="1600" dirty="0">
                <a:solidFill>
                  <a:srgbClr val="008000"/>
                </a:solidFill>
                <a:latin typeface="Arial" pitchFamily="34" charset="0"/>
                <a:cs typeface="Arial" pitchFamily="34" charset="0"/>
                <a:sym typeface="Symbol"/>
              </a:rPr>
              <a:t>…learning rate parameter </a:t>
            </a:r>
            <a:br>
              <a:rPr lang="en-US" sz="1600" dirty="0">
                <a:solidFill>
                  <a:srgbClr val="008000"/>
                </a:solidFill>
                <a:latin typeface="Arial" pitchFamily="34" charset="0"/>
                <a:cs typeface="Arial" pitchFamily="34" charset="0"/>
                <a:sym typeface="Symbol"/>
              </a:rPr>
            </a:br>
            <a:r>
              <a:rPr lang="en-US" sz="1600" b="1" dirty="0">
                <a:solidFill>
                  <a:srgbClr val="008000"/>
                </a:solidFill>
                <a:latin typeface="Arial" pitchFamily="34" charset="0"/>
                <a:cs typeface="Arial" pitchFamily="34" charset="0"/>
                <a:sym typeface="Symbol"/>
              </a:rPr>
              <a:t>C</a:t>
            </a:r>
            <a:r>
              <a:rPr lang="en-US" sz="1600" dirty="0">
                <a:solidFill>
                  <a:srgbClr val="008000"/>
                </a:solidFill>
                <a:latin typeface="Arial" pitchFamily="34" charset="0"/>
                <a:cs typeface="Arial" pitchFamily="34" charset="0"/>
                <a:sym typeface="Symbol"/>
              </a:rPr>
              <a:t>… regularization parameter</a:t>
            </a:r>
            <a:endParaRPr lang="en-US" sz="1600" dirty="0">
              <a:solidFill>
                <a:srgbClr val="008000"/>
              </a:solidFill>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3413123" y="2703576"/>
            <a:ext cx="5854700" cy="1066800"/>
          </a:xfrm>
          <a:prstGeom prst="rect">
            <a:avLst/>
          </a:prstGeom>
        </p:spPr>
      </p:pic>
      <p:sp>
        <p:nvSpPr>
          <p:cNvPr id="5" name="Slide Number Placeholder 4">
            <a:extLst>
              <a:ext uri="{FF2B5EF4-FFF2-40B4-BE49-F238E27FC236}">
                <a16:creationId xmlns:a16="http://schemas.microsoft.com/office/drawing/2014/main" id="{8AFCA83B-B16A-D34E-8210-1A8EC39A5E89}"/>
              </a:ext>
            </a:extLst>
          </p:cNvPr>
          <p:cNvSpPr>
            <a:spLocks noGrp="1"/>
          </p:cNvSpPr>
          <p:nvPr>
            <p:ph type="sldNum" sz="quarter" idx="12"/>
          </p:nvPr>
        </p:nvSpPr>
        <p:spPr/>
        <p:txBody>
          <a:bodyPr/>
          <a:lstStyle/>
          <a:p>
            <a:fld id="{19B12225-5612-419B-A8D5-4B8EEE4C217E}" type="slidenum">
              <a:rPr lang="en-US" smtClean="0"/>
              <a:pPr/>
              <a:t>148</a:t>
            </a:fld>
            <a:endParaRPr lang="en-US"/>
          </a:p>
        </p:txBody>
      </p:sp>
    </p:spTree>
    <p:extLst>
      <p:ext uri="{BB962C8B-B14F-4D97-AF65-F5344CB8AC3E}">
        <p14:creationId xmlns:p14="http://schemas.microsoft.com/office/powerpoint/2010/main" val="31131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SVM: How to estimate </a:t>
            </a:r>
            <a:r>
              <a:rPr lang="en-US" i="1" dirty="0"/>
              <a:t>w</a:t>
            </a:r>
            <a:r>
              <a:rPr lang="en-US" dirty="0"/>
              <a:t>?</a:t>
            </a:r>
          </a:p>
        </p:txBody>
      </p:sp>
      <p:sp>
        <p:nvSpPr>
          <p:cNvPr id="3" name="Content Placeholder 2"/>
          <p:cNvSpPr>
            <a:spLocks noGrp="1"/>
          </p:cNvSpPr>
          <p:nvPr>
            <p:ph idx="1"/>
          </p:nvPr>
        </p:nvSpPr>
        <p:spPr>
          <a:xfrm>
            <a:off x="457200" y="1371600"/>
            <a:ext cx="8229600" cy="2971800"/>
          </a:xfrm>
        </p:spPr>
        <p:txBody>
          <a:bodyPr>
            <a:normAutofit/>
          </a:bodyPr>
          <a:lstStyle/>
          <a:p>
            <a:r>
              <a:rPr lang="en-US" b="1" dirty="0">
                <a:solidFill>
                  <a:srgbClr val="0000FF"/>
                </a:solidFill>
              </a:rPr>
              <a:t>Stochastic Gradient Descent</a:t>
            </a:r>
          </a:p>
          <a:p>
            <a:pPr lvl="1"/>
            <a:r>
              <a:rPr lang="en-US" dirty="0"/>
              <a:t>Instead of evaluating gradient over all examples evaluate it for each </a:t>
            </a:r>
            <a:r>
              <a:rPr lang="en-US" b="1" dirty="0"/>
              <a:t>individual</a:t>
            </a:r>
            <a:r>
              <a:rPr lang="en-US" dirty="0"/>
              <a:t> training example</a:t>
            </a:r>
          </a:p>
          <a:p>
            <a:pPr lvl="1"/>
            <a:endParaRPr lang="en-US" dirty="0"/>
          </a:p>
          <a:p>
            <a:pPr lvl="3"/>
            <a:endParaRPr lang="en-US" dirty="0"/>
          </a:p>
          <a:p>
            <a:r>
              <a:rPr lang="en-US" b="1" dirty="0">
                <a:solidFill>
                  <a:srgbClr val="CC0066"/>
                </a:solidFill>
              </a:rPr>
              <a:t>Stochastic gradient descent:</a:t>
            </a:r>
          </a:p>
        </p:txBody>
      </p:sp>
      <p:sp>
        <p:nvSpPr>
          <p:cNvPr id="12" name="TextBox 11"/>
          <p:cNvSpPr txBox="1"/>
          <p:nvPr/>
        </p:nvSpPr>
        <p:spPr>
          <a:xfrm>
            <a:off x="6745720" y="1143000"/>
            <a:ext cx="1552669" cy="369332"/>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We just had:</a:t>
            </a:r>
          </a:p>
        </p:txBody>
      </p:sp>
      <p:sp>
        <p:nvSpPr>
          <p:cNvPr id="13" name="Rectangle 12"/>
          <p:cNvSpPr/>
          <p:nvPr/>
        </p:nvSpPr>
        <p:spPr>
          <a:xfrm>
            <a:off x="838200" y="3878303"/>
            <a:ext cx="6581775" cy="2438400"/>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r>
              <a:rPr lang="en-US" sz="2800" b="1" dirty="0">
                <a:solidFill>
                  <a:srgbClr val="008000"/>
                </a:solidFill>
                <a:latin typeface="Arial" pitchFamily="34" charset="0"/>
                <a:cs typeface="Arial" pitchFamily="34" charset="0"/>
              </a:rPr>
              <a:t>Iterate until convergence:</a:t>
            </a:r>
          </a:p>
          <a:p>
            <a:pPr marL="285750" indent="-285750">
              <a:buFont typeface="Arial" pitchFamily="34" charset="0"/>
              <a:buChar char="•"/>
            </a:pPr>
            <a:r>
              <a:rPr lang="en-US" sz="2800" b="1" dirty="0">
                <a:latin typeface="Arial" pitchFamily="34" charset="0"/>
                <a:cs typeface="Arial" pitchFamily="34" charset="0"/>
              </a:rPr>
              <a:t>For </a:t>
            </a:r>
            <a:r>
              <a:rPr lang="en-US" sz="2800" b="1" dirty="0" err="1">
                <a:latin typeface="Arial" pitchFamily="34" charset="0"/>
                <a:cs typeface="Arial" pitchFamily="34" charset="0"/>
              </a:rPr>
              <a:t>i</a:t>
            </a:r>
            <a:r>
              <a:rPr lang="en-US" sz="2800" b="1" dirty="0">
                <a:latin typeface="Arial" pitchFamily="34" charset="0"/>
                <a:cs typeface="Arial" pitchFamily="34" charset="0"/>
              </a:rPr>
              <a:t> = 1 … n</a:t>
            </a:r>
          </a:p>
          <a:p>
            <a:pPr marL="742950" lvl="1" indent="-285750">
              <a:buFont typeface="Arial" pitchFamily="34" charset="0"/>
              <a:buChar char="•"/>
            </a:pPr>
            <a:r>
              <a:rPr lang="en-US" sz="2800" b="1" dirty="0">
                <a:latin typeface="Arial" pitchFamily="34" charset="0"/>
                <a:cs typeface="Arial" pitchFamily="34" charset="0"/>
              </a:rPr>
              <a:t>For j = 1 … d</a:t>
            </a:r>
          </a:p>
          <a:p>
            <a:pPr marL="1200150" lvl="2" indent="-285750">
              <a:buFont typeface="Arial" pitchFamily="34" charset="0"/>
              <a:buChar char="•"/>
            </a:pPr>
            <a:r>
              <a:rPr lang="en-US" sz="2800" b="1" dirty="0">
                <a:solidFill>
                  <a:srgbClr val="008000"/>
                </a:solidFill>
                <a:latin typeface="Arial" pitchFamily="34" charset="0"/>
                <a:cs typeface="Arial" pitchFamily="34" charset="0"/>
              </a:rPr>
              <a:t>Compute:</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f</a:t>
            </a:r>
            <a:r>
              <a:rPr lang="en-US" sz="2800" b="1" baseline="30000" dirty="0">
                <a:latin typeface="Arial" pitchFamily="34" charset="0"/>
                <a:cs typeface="Arial" pitchFamily="34" charset="0"/>
                <a:sym typeface="Symbol"/>
              </a:rPr>
              <a:t>(j)</a:t>
            </a:r>
            <a:r>
              <a:rPr lang="en-US" sz="2800" b="1" dirty="0">
                <a:latin typeface="Arial" pitchFamily="34" charset="0"/>
                <a:cs typeface="Arial" pitchFamily="34" charset="0"/>
                <a:sym typeface="Symbol"/>
              </a:rPr>
              <a:t>(x</a:t>
            </a:r>
            <a:r>
              <a:rPr lang="en-US" sz="2800" b="1" baseline="-25000" dirty="0">
                <a:latin typeface="Arial" pitchFamily="34" charset="0"/>
                <a:cs typeface="Arial" pitchFamily="34" charset="0"/>
              </a:rPr>
              <a:t>i</a:t>
            </a:r>
            <a:r>
              <a:rPr lang="en-US" sz="2800" b="1" dirty="0">
                <a:latin typeface="Arial" pitchFamily="34" charset="0"/>
                <a:cs typeface="Arial" pitchFamily="34" charset="0"/>
              </a:rPr>
              <a:t>)</a:t>
            </a:r>
          </a:p>
          <a:p>
            <a:pPr marL="1200150" lvl="2" indent="-285750">
              <a:buFont typeface="Arial" pitchFamily="34" charset="0"/>
              <a:buChar char="•"/>
            </a:pPr>
            <a:r>
              <a:rPr lang="en-US" sz="2800" b="1" dirty="0">
                <a:solidFill>
                  <a:srgbClr val="008000"/>
                </a:solidFill>
                <a:latin typeface="Arial" pitchFamily="34" charset="0"/>
                <a:cs typeface="Arial" pitchFamily="34" charset="0"/>
              </a:rPr>
              <a:t>Update:</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a:t>
            </a:r>
            <a:r>
              <a:rPr lang="en-US" sz="2800" b="1" dirty="0">
                <a:latin typeface="Arial" pitchFamily="34" charset="0"/>
                <a:cs typeface="Arial" pitchFamily="34" charset="0"/>
                <a:sym typeface="Symbol"/>
              </a:rPr>
              <a:t></a:t>
            </a:r>
            <a:r>
              <a:rPr lang="en-US" sz="2800" b="1" dirty="0">
                <a:latin typeface="Arial" pitchFamily="34" charset="0"/>
                <a:cs typeface="Arial" pitchFamily="34" charset="0"/>
              </a:rPr>
              <a:t> w</a:t>
            </a:r>
            <a:r>
              <a:rPr lang="en-US" sz="2800" b="1" baseline="30000" dirty="0">
                <a:latin typeface="Arial" pitchFamily="34" charset="0"/>
                <a:cs typeface="Arial" pitchFamily="34" charset="0"/>
              </a:rPr>
              <a:t>(j)</a:t>
            </a:r>
            <a:r>
              <a:rPr lang="en-US" sz="2800" b="1" dirty="0">
                <a:latin typeface="Arial" pitchFamily="34" charset="0"/>
                <a:cs typeface="Arial" pitchFamily="34" charset="0"/>
              </a:rPr>
              <a:t> - </a:t>
            </a:r>
            <a:r>
              <a:rPr lang="en-US" sz="2800" b="1" dirty="0">
                <a:latin typeface="Arial" pitchFamily="34" charset="0"/>
                <a:cs typeface="Arial" pitchFamily="34" charset="0"/>
                <a:sym typeface="Symbol"/>
              </a:rPr>
              <a:t> f</a:t>
            </a:r>
            <a:r>
              <a:rPr lang="en-US" sz="2800" b="1" baseline="30000" dirty="0">
                <a:latin typeface="Arial" pitchFamily="34" charset="0"/>
                <a:cs typeface="Arial" pitchFamily="34" charset="0"/>
                <a:sym typeface="Symbol"/>
              </a:rPr>
              <a:t>(j)</a:t>
            </a:r>
            <a:r>
              <a:rPr lang="en-US" sz="2800" b="1" dirty="0">
                <a:latin typeface="Arial" pitchFamily="34" charset="0"/>
                <a:cs typeface="Arial" pitchFamily="34" charset="0"/>
                <a:sym typeface="Symbol"/>
              </a:rPr>
              <a:t>(x</a:t>
            </a:r>
            <a:r>
              <a:rPr lang="en-US" sz="2800" b="1" baseline="-25000" dirty="0">
                <a:latin typeface="Arial" pitchFamily="34" charset="0"/>
                <a:cs typeface="Arial" pitchFamily="34" charset="0"/>
              </a:rPr>
              <a:t>i</a:t>
            </a:r>
            <a:r>
              <a:rPr lang="en-US" sz="2800" b="1" dirty="0">
                <a:latin typeface="Arial" pitchFamily="34" charset="0"/>
                <a:cs typeface="Arial" pitchFamily="34" charset="0"/>
              </a:rPr>
              <a:t>)</a:t>
            </a:r>
          </a:p>
        </p:txBody>
      </p:sp>
      <p:cxnSp>
        <p:nvCxnSpPr>
          <p:cNvPr id="14" name="Straight Arrow Connector 13"/>
          <p:cNvCxnSpPr>
            <a:stCxn id="15" idx="1"/>
          </p:cNvCxnSpPr>
          <p:nvPr/>
        </p:nvCxnSpPr>
        <p:spPr>
          <a:xfrm flipH="1" flipV="1">
            <a:off x="6033525" y="3375460"/>
            <a:ext cx="740421" cy="61871"/>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773946" y="3114165"/>
            <a:ext cx="2416046" cy="646331"/>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Notice: no summation</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over </a:t>
            </a:r>
            <a:r>
              <a:rPr lang="en-US" b="1" i="1" dirty="0" err="1">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anymore</a:t>
            </a:r>
          </a:p>
        </p:txBody>
      </p:sp>
      <p:pic>
        <p:nvPicPr>
          <p:cNvPr id="4" name="Picture 3"/>
          <p:cNvPicPr>
            <a:picLocks noChangeAspect="1"/>
          </p:cNvPicPr>
          <p:nvPr/>
        </p:nvPicPr>
        <p:blipFill>
          <a:blip r:embed="rId2"/>
          <a:stretch>
            <a:fillRect/>
          </a:stretch>
        </p:blipFill>
        <p:spPr>
          <a:xfrm>
            <a:off x="6423660" y="1452350"/>
            <a:ext cx="2514600" cy="635000"/>
          </a:xfrm>
          <a:prstGeom prst="rect">
            <a:avLst/>
          </a:prstGeom>
        </p:spPr>
      </p:pic>
      <p:pic>
        <p:nvPicPr>
          <p:cNvPr id="7" name="Picture 6"/>
          <p:cNvPicPr>
            <a:picLocks noChangeAspect="1"/>
          </p:cNvPicPr>
          <p:nvPr/>
        </p:nvPicPr>
        <p:blipFill>
          <a:blip r:embed="rId3"/>
          <a:stretch>
            <a:fillRect/>
          </a:stretch>
        </p:blipFill>
        <p:spPr>
          <a:xfrm>
            <a:off x="1343154" y="2621357"/>
            <a:ext cx="4927600" cy="1092200"/>
          </a:xfrm>
          <a:prstGeom prst="rect">
            <a:avLst/>
          </a:prstGeom>
        </p:spPr>
      </p:pic>
      <p:sp>
        <p:nvSpPr>
          <p:cNvPr id="5" name="Slide Number Placeholder 4">
            <a:extLst>
              <a:ext uri="{FF2B5EF4-FFF2-40B4-BE49-F238E27FC236}">
                <a16:creationId xmlns:a16="http://schemas.microsoft.com/office/drawing/2014/main" id="{2E1C4E5A-9E96-2946-820A-A99BD8BC1C7D}"/>
              </a:ext>
            </a:extLst>
          </p:cNvPr>
          <p:cNvSpPr>
            <a:spLocks noGrp="1"/>
          </p:cNvSpPr>
          <p:nvPr>
            <p:ph type="sldNum" sz="quarter" idx="12"/>
          </p:nvPr>
        </p:nvSpPr>
        <p:spPr/>
        <p:txBody>
          <a:bodyPr/>
          <a:lstStyle/>
          <a:p>
            <a:fld id="{19B12225-5612-419B-A8D5-4B8EEE4C217E}" type="slidenum">
              <a:rPr lang="en-US" smtClean="0"/>
              <a:pPr/>
              <a:t>149</a:t>
            </a:fld>
            <a:endParaRPr lang="en-US"/>
          </a:p>
        </p:txBody>
      </p:sp>
    </p:spTree>
    <p:extLst>
      <p:ext uri="{BB962C8B-B14F-4D97-AF65-F5344CB8AC3E}">
        <p14:creationId xmlns:p14="http://schemas.microsoft.com/office/powerpoint/2010/main" val="5254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Mining versus…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Data Warehousing / Storage</a:t>
            </a:r>
          </a:p>
          <a:p>
            <a:pPr lvl="2">
              <a:buFont typeface="Arial" panose="020B0604020202020204" pitchFamily="34" charset="0"/>
              <a:buChar char="•"/>
            </a:pPr>
            <a:r>
              <a:rPr lang="en-US" dirty="0"/>
              <a:t>Data warehouses coalesce data from across an enterprise, often from multiple transaction-processing systems</a:t>
            </a:r>
          </a:p>
          <a:p>
            <a:pPr>
              <a:buFont typeface="Arial" panose="020B0604020202020204" pitchFamily="34" charset="0"/>
              <a:buChar char="•"/>
            </a:pPr>
            <a:r>
              <a:rPr lang="en-US" dirty="0"/>
              <a:t>Querying / Reporting (SQL, Excel, QBE, other GUI-based querying)</a:t>
            </a:r>
          </a:p>
          <a:p>
            <a:pPr lvl="2">
              <a:buFont typeface="Arial" panose="020B0604020202020204" pitchFamily="34" charset="0"/>
              <a:buChar char="•"/>
            </a:pPr>
            <a:r>
              <a:rPr lang="en-US" dirty="0"/>
              <a:t>Very flexible interface to ask factual questions about data</a:t>
            </a:r>
          </a:p>
          <a:p>
            <a:pPr lvl="2">
              <a:buFont typeface="Arial" panose="020B0604020202020204" pitchFamily="34" charset="0"/>
              <a:buChar char="•"/>
            </a:pPr>
            <a:r>
              <a:rPr lang="en-US" dirty="0"/>
              <a:t>No modeling or sophisticated pattern finding</a:t>
            </a:r>
          </a:p>
          <a:p>
            <a:pPr lvl="2">
              <a:buFont typeface="Arial" panose="020B0604020202020204" pitchFamily="34" charset="0"/>
              <a:buChar char="•"/>
            </a:pPr>
            <a:r>
              <a:rPr lang="en-US" dirty="0"/>
              <a:t>Most of the cool visualizations</a:t>
            </a:r>
          </a:p>
          <a:p>
            <a:pPr>
              <a:buFont typeface="Arial" panose="020B0604020202020204" pitchFamily="34" charset="0"/>
              <a:buChar char="•"/>
            </a:pPr>
            <a:r>
              <a:rPr lang="en-US" dirty="0"/>
              <a:t>OLAP – On-line Analytical Processing</a:t>
            </a:r>
          </a:p>
          <a:p>
            <a:pPr lvl="2">
              <a:buFont typeface="Arial" panose="020B0604020202020204" pitchFamily="34" charset="0"/>
              <a:buChar char="•"/>
            </a:pPr>
            <a:r>
              <a:rPr lang="en-US" dirty="0"/>
              <a:t>OLAP provides easy-to-use GUI to explore large data collections</a:t>
            </a:r>
          </a:p>
          <a:p>
            <a:pPr lvl="2">
              <a:buFont typeface="Arial" panose="020B0604020202020204" pitchFamily="34" charset="0"/>
              <a:buChar char="•"/>
            </a:pPr>
            <a:r>
              <a:rPr lang="en-US" dirty="0"/>
              <a:t>Exploration is </a:t>
            </a:r>
            <a:r>
              <a:rPr lang="en-US" u="sng" dirty="0"/>
              <a:t>manual</a:t>
            </a:r>
            <a:r>
              <a:rPr lang="en-US" dirty="0"/>
              <a:t>; no modeling</a:t>
            </a:r>
          </a:p>
          <a:p>
            <a:pPr lvl="2">
              <a:buFont typeface="Arial" panose="020B0604020202020204" pitchFamily="34" charset="0"/>
              <a:buChar char="•"/>
            </a:pPr>
            <a:r>
              <a:rPr lang="en-US" dirty="0"/>
              <a:t>Dimensions of analysis preprogrammed into OLAP system</a:t>
            </a:r>
          </a:p>
        </p:txBody>
      </p:sp>
      <p:sp>
        <p:nvSpPr>
          <p:cNvPr id="4" name="Slide Number Placeholder 3">
            <a:extLst>
              <a:ext uri="{FF2B5EF4-FFF2-40B4-BE49-F238E27FC236}">
                <a16:creationId xmlns:a16="http://schemas.microsoft.com/office/drawing/2014/main" id="{B25BDF3B-B6AF-B943-98CF-540570667434}"/>
              </a:ext>
            </a:extLst>
          </p:cNvPr>
          <p:cNvSpPr>
            <a:spLocks noGrp="1"/>
          </p:cNvSpPr>
          <p:nvPr>
            <p:ph type="sldNum" sz="quarter" idx="12"/>
          </p:nvPr>
        </p:nvSpPr>
        <p:spPr/>
        <p:txBody>
          <a:bodyPr/>
          <a:lstStyle/>
          <a:p>
            <a:fld id="{19B12225-5612-419B-A8D5-4B8EEE4C217E}" type="slidenum">
              <a:rPr lang="en-US" smtClean="0"/>
              <a:pPr/>
              <a:t>15</a:t>
            </a:fld>
            <a:endParaRPr lang="en-US"/>
          </a:p>
        </p:txBody>
      </p:sp>
    </p:spTree>
    <p:extLst>
      <p:ext uri="{BB962C8B-B14F-4D97-AF65-F5344CB8AC3E}">
        <p14:creationId xmlns:p14="http://schemas.microsoft.com/office/powerpoint/2010/main" val="877494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Mining versus…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Traditional statistical analysis</a:t>
            </a:r>
          </a:p>
          <a:p>
            <a:pPr lvl="2">
              <a:buFont typeface="Arial" panose="020B0604020202020204" pitchFamily="34" charset="0"/>
              <a:buChar char="•"/>
            </a:pPr>
            <a:r>
              <a:rPr lang="en-US" sz="2400" dirty="0"/>
              <a:t>Mainly based on hypothesis testing or estimation / quantification of uncertainty</a:t>
            </a:r>
          </a:p>
          <a:p>
            <a:pPr lvl="2">
              <a:buFont typeface="Arial" panose="020B0604020202020204" pitchFamily="34" charset="0"/>
              <a:buChar char="•"/>
            </a:pPr>
            <a:r>
              <a:rPr lang="en-US" sz="2400" dirty="0"/>
              <a:t>Should be used to follow-up on data mining’s </a:t>
            </a:r>
            <a:r>
              <a:rPr lang="en-US" sz="2400" u="sng" dirty="0"/>
              <a:t>hypothesis generation</a:t>
            </a:r>
          </a:p>
          <a:p>
            <a:pPr>
              <a:buFont typeface="Arial" panose="020B0604020202020204" pitchFamily="34" charset="0"/>
              <a:buChar char="•"/>
            </a:pPr>
            <a:r>
              <a:rPr lang="en-US" sz="3200" b="1" dirty="0"/>
              <a:t>Automated statistical modeling </a:t>
            </a:r>
            <a:r>
              <a:rPr lang="en-US" sz="3200" dirty="0"/>
              <a:t>(e.g., advanced regression)</a:t>
            </a:r>
          </a:p>
          <a:p>
            <a:pPr lvl="2">
              <a:buFont typeface="Arial" panose="020B0604020202020204" pitchFamily="34" charset="0"/>
              <a:buChar char="•"/>
            </a:pPr>
            <a:r>
              <a:rPr lang="en-US" sz="2400" dirty="0"/>
              <a:t>This </a:t>
            </a:r>
            <a:r>
              <a:rPr lang="en-US" sz="2400" u="sng" dirty="0"/>
              <a:t>is</a:t>
            </a:r>
            <a:r>
              <a:rPr lang="en-US" sz="2400" dirty="0"/>
              <a:t> data mining, one type – usually based on linear models</a:t>
            </a:r>
          </a:p>
          <a:p>
            <a:pPr lvl="2">
              <a:buFont typeface="Arial" panose="020B0604020202020204" pitchFamily="34" charset="0"/>
              <a:buChar char="•"/>
            </a:pPr>
            <a:r>
              <a:rPr lang="en-US" sz="2400" dirty="0"/>
              <a:t>Massive complex databases allow non-linear alternatives</a:t>
            </a:r>
          </a:p>
        </p:txBody>
      </p:sp>
      <p:sp>
        <p:nvSpPr>
          <p:cNvPr id="4" name="Slide Number Placeholder 3">
            <a:extLst>
              <a:ext uri="{FF2B5EF4-FFF2-40B4-BE49-F238E27FC236}">
                <a16:creationId xmlns:a16="http://schemas.microsoft.com/office/drawing/2014/main" id="{B25670DE-ED04-BF46-B4AF-8907FBC48798}"/>
              </a:ext>
            </a:extLst>
          </p:cNvPr>
          <p:cNvSpPr>
            <a:spLocks noGrp="1"/>
          </p:cNvSpPr>
          <p:nvPr>
            <p:ph type="sldNum" sz="quarter" idx="12"/>
          </p:nvPr>
        </p:nvSpPr>
        <p:spPr/>
        <p:txBody>
          <a:bodyPr/>
          <a:lstStyle/>
          <a:p>
            <a:fld id="{19B12225-5612-419B-A8D5-4B8EEE4C217E}" type="slidenum">
              <a:rPr lang="en-US" smtClean="0"/>
              <a:pPr/>
              <a:t>16</a:t>
            </a:fld>
            <a:endParaRPr lang="en-US"/>
          </a:p>
        </p:txBody>
      </p:sp>
    </p:spTree>
    <p:extLst>
      <p:ext uri="{BB962C8B-B14F-4D97-AF65-F5344CB8AC3E}">
        <p14:creationId xmlns:p14="http://schemas.microsoft.com/office/powerpoint/2010/main" val="290871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61950"/>
            <a:ext cx="8154987" cy="474663"/>
          </a:xfrm>
        </p:spPr>
        <p:txBody>
          <a:bodyPr>
            <a:normAutofit fontScale="90000"/>
          </a:bodyPr>
          <a:lstStyle/>
          <a:p>
            <a:r>
              <a:rPr lang="en-US" b="1" dirty="0"/>
              <a:t>Answering business questions with these techniques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Who are the most profitable customers?</a:t>
            </a:r>
          </a:p>
          <a:p>
            <a:pPr lvl="2">
              <a:buFont typeface="Arial" panose="020B0604020202020204" pitchFamily="34" charset="0"/>
              <a:buChar char="•"/>
            </a:pPr>
            <a:r>
              <a:rPr lang="en-US" b="1" dirty="0"/>
              <a:t>Database querying</a:t>
            </a:r>
          </a:p>
          <a:p>
            <a:pPr>
              <a:buFont typeface="Arial" panose="020B0604020202020204" pitchFamily="34" charset="0"/>
              <a:buChar char="•"/>
            </a:pPr>
            <a:r>
              <a:rPr lang="en-US" dirty="0"/>
              <a:t>Is there really a difference between profitable customers and the average customer?</a:t>
            </a:r>
          </a:p>
          <a:p>
            <a:pPr lvl="2">
              <a:buFont typeface="Arial" panose="020B0604020202020204" pitchFamily="34" charset="0"/>
              <a:buChar char="•"/>
            </a:pPr>
            <a:r>
              <a:rPr lang="en-US" b="1" dirty="0"/>
              <a:t>Statistical hypothesis testing</a:t>
            </a:r>
          </a:p>
          <a:p>
            <a:pPr>
              <a:buFont typeface="Arial" panose="020B0604020202020204" pitchFamily="34" charset="0"/>
              <a:buChar char="•"/>
            </a:pPr>
            <a:r>
              <a:rPr lang="en-US" dirty="0"/>
              <a:t>But who really are these customers? Can I characterize them?</a:t>
            </a:r>
          </a:p>
          <a:p>
            <a:pPr lvl="2">
              <a:buFont typeface="Arial" panose="020B0604020202020204" pitchFamily="34" charset="0"/>
              <a:buChar char="•"/>
            </a:pPr>
            <a:r>
              <a:rPr lang="en-US" b="1" dirty="0"/>
              <a:t>OLAP</a:t>
            </a:r>
            <a:r>
              <a:rPr lang="en-US" dirty="0"/>
              <a:t> (manual search), </a:t>
            </a:r>
            <a:r>
              <a:rPr lang="en-US" b="1" dirty="0"/>
              <a:t>Data mining </a:t>
            </a:r>
            <a:r>
              <a:rPr lang="en-US" dirty="0"/>
              <a:t>(automated pattern finding)</a:t>
            </a:r>
          </a:p>
          <a:p>
            <a:pPr>
              <a:buFont typeface="Arial" panose="020B0604020202020204" pitchFamily="34" charset="0"/>
              <a:buChar char="•"/>
            </a:pPr>
            <a:r>
              <a:rPr lang="en-US" dirty="0"/>
              <a:t>Will some particular new customer be profitable? How much revenue should I expect this customer to generate?</a:t>
            </a:r>
          </a:p>
          <a:p>
            <a:pPr lvl="2">
              <a:buFont typeface="Arial" panose="020B0604020202020204" pitchFamily="34" charset="0"/>
              <a:buChar char="•"/>
            </a:pPr>
            <a:r>
              <a:rPr lang="en-US" b="1" dirty="0"/>
              <a:t>Data mining </a:t>
            </a:r>
            <a:r>
              <a:rPr lang="en-US" dirty="0"/>
              <a:t>(predictive modeling)</a:t>
            </a:r>
          </a:p>
        </p:txBody>
      </p:sp>
      <p:sp>
        <p:nvSpPr>
          <p:cNvPr id="4" name="Slide Number Placeholder 3">
            <a:extLst>
              <a:ext uri="{FF2B5EF4-FFF2-40B4-BE49-F238E27FC236}">
                <a16:creationId xmlns:a16="http://schemas.microsoft.com/office/drawing/2014/main" id="{25827BC1-A9A7-7545-9E2D-6AC341993245}"/>
              </a:ext>
            </a:extLst>
          </p:cNvPr>
          <p:cNvSpPr>
            <a:spLocks noGrp="1"/>
          </p:cNvSpPr>
          <p:nvPr>
            <p:ph type="sldNum" sz="quarter" idx="12"/>
          </p:nvPr>
        </p:nvSpPr>
        <p:spPr/>
        <p:txBody>
          <a:bodyPr/>
          <a:lstStyle/>
          <a:p>
            <a:fld id="{19B12225-5612-419B-A8D5-4B8EEE4C217E}" type="slidenum">
              <a:rPr lang="en-US" smtClean="0"/>
              <a:pPr/>
              <a:t>17</a:t>
            </a:fld>
            <a:endParaRPr lang="en-US"/>
          </a:p>
        </p:txBody>
      </p:sp>
    </p:spTree>
    <p:extLst>
      <p:ext uri="{BB962C8B-B14F-4D97-AF65-F5344CB8AC3E}">
        <p14:creationId xmlns:p14="http://schemas.microsoft.com/office/powerpoint/2010/main" val="709010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Different Between Data Mining and Machine Learning</a:t>
            </a:r>
          </a:p>
        </p:txBody>
      </p:sp>
      <p:sp>
        <p:nvSpPr>
          <p:cNvPr id="21" name="Content Placeholder 20"/>
          <p:cNvSpPr>
            <a:spLocks noGrp="1"/>
          </p:cNvSpPr>
          <p:nvPr>
            <p:ph idx="1"/>
          </p:nvPr>
        </p:nvSpPr>
        <p:spPr>
          <a:xfrm>
            <a:off x="449527" y="4319181"/>
            <a:ext cx="8229600" cy="2203935"/>
          </a:xfrm>
        </p:spPr>
        <p:txBody>
          <a:bodyPr>
            <a:normAutofit fontScale="92500"/>
          </a:bodyPr>
          <a:lstStyle/>
          <a:p>
            <a:r>
              <a:rPr lang="en-US" dirty="0"/>
              <a:t>Data Mining normally produces models/rules/patterns that tender to be self-explainable</a:t>
            </a:r>
          </a:p>
          <a:p>
            <a:r>
              <a:rPr lang="en-US" dirty="0"/>
              <a:t>Machine Learning produces a model that best fits with data (neural networks) and might be a black box. </a:t>
            </a:r>
          </a:p>
        </p:txBody>
      </p:sp>
      <p:sp>
        <p:nvSpPr>
          <p:cNvPr id="5" name="Oval 4"/>
          <p:cNvSpPr>
            <a:spLocks noChangeArrowheads="1"/>
          </p:cNvSpPr>
          <p:nvPr/>
        </p:nvSpPr>
        <p:spPr bwMode="auto">
          <a:xfrm>
            <a:off x="2819400" y="1905000"/>
            <a:ext cx="2057400" cy="2108200"/>
          </a:xfrm>
          <a:prstGeom prst="ellipse">
            <a:avLst/>
          </a:prstGeom>
          <a:solidFill>
            <a:srgbClr val="CC3300"/>
          </a:solidFill>
          <a:ln w="12700">
            <a:solidFill>
              <a:schemeClr val="tx1"/>
            </a:solidFill>
            <a:round/>
            <a:headEnd type="none" w="sm" len="sm"/>
            <a:tailEnd type="none" w="sm" len="sm"/>
          </a:ln>
          <a:effectLst/>
        </p:spPr>
        <p:txBody>
          <a:bodyPr wrap="none" anchor="ctr"/>
          <a:lstStyle/>
          <a:p>
            <a:endParaRPr lang="en-US"/>
          </a:p>
        </p:txBody>
      </p:sp>
      <p:sp>
        <p:nvSpPr>
          <p:cNvPr id="6" name="Oval 9"/>
          <p:cNvSpPr>
            <a:spLocks noChangeArrowheads="1"/>
          </p:cNvSpPr>
          <p:nvPr/>
        </p:nvSpPr>
        <p:spPr bwMode="auto">
          <a:xfrm>
            <a:off x="4495800" y="1981200"/>
            <a:ext cx="2057400" cy="2108200"/>
          </a:xfrm>
          <a:prstGeom prst="ellipse">
            <a:avLst/>
          </a:prstGeom>
          <a:solidFill>
            <a:schemeClr val="accent1"/>
          </a:solidFill>
          <a:ln w="12700">
            <a:solidFill>
              <a:schemeClr val="tx1"/>
            </a:solidFill>
            <a:round/>
            <a:headEnd type="none" w="sm" len="sm"/>
            <a:tailEnd type="none" w="sm" len="sm"/>
          </a:ln>
          <a:effectLst/>
        </p:spPr>
        <p:txBody>
          <a:bodyPr wrap="none" anchor="ctr"/>
          <a:lstStyle/>
          <a:p>
            <a:endParaRPr lang="en-US"/>
          </a:p>
        </p:txBody>
      </p:sp>
      <p:sp>
        <p:nvSpPr>
          <p:cNvPr id="7" name="Text Box 11"/>
          <p:cNvSpPr txBox="1">
            <a:spLocks noChangeArrowheads="1"/>
          </p:cNvSpPr>
          <p:nvPr/>
        </p:nvSpPr>
        <p:spPr bwMode="auto">
          <a:xfrm>
            <a:off x="2819400" y="2574925"/>
            <a:ext cx="1371600" cy="585417"/>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0" dirty="0"/>
              <a:t>Data Mining</a:t>
            </a:r>
          </a:p>
        </p:txBody>
      </p:sp>
      <p:sp>
        <p:nvSpPr>
          <p:cNvPr id="16" name="Text Box 11"/>
          <p:cNvSpPr txBox="1">
            <a:spLocks noChangeArrowheads="1"/>
          </p:cNvSpPr>
          <p:nvPr/>
        </p:nvSpPr>
        <p:spPr bwMode="auto">
          <a:xfrm>
            <a:off x="4648200" y="2591401"/>
            <a:ext cx="1371600" cy="585417"/>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0" dirty="0"/>
              <a:t>Machine Learning</a:t>
            </a:r>
          </a:p>
        </p:txBody>
      </p:sp>
      <p:sp>
        <p:nvSpPr>
          <p:cNvPr id="17" name="Left-Right Arrow 16"/>
          <p:cNvSpPr/>
          <p:nvPr/>
        </p:nvSpPr>
        <p:spPr bwMode="auto">
          <a:xfrm>
            <a:off x="685800" y="1236214"/>
            <a:ext cx="7581900" cy="852257"/>
          </a:xfrm>
          <a:prstGeom prst="leftRightArrow">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8" name="TextBox 17"/>
          <p:cNvSpPr txBox="1"/>
          <p:nvPr/>
        </p:nvSpPr>
        <p:spPr>
          <a:xfrm>
            <a:off x="295710" y="2318252"/>
            <a:ext cx="1846980" cy="256673"/>
          </a:xfrm>
          <a:prstGeom prst="rect">
            <a:avLst/>
          </a:prstGeom>
          <a:noFill/>
        </p:spPr>
        <p:txBody>
          <a:bodyPr wrap="none" rtlCol="0">
            <a:spAutoFit/>
          </a:bodyPr>
          <a:lstStyle/>
          <a:p>
            <a:r>
              <a:rPr lang="en-US">
                <a:solidFill>
                  <a:srgbClr val="4D4D4D"/>
                </a:solidFill>
              </a:rPr>
              <a:t>Mining/Extractions/Distill</a:t>
            </a:r>
          </a:p>
        </p:txBody>
      </p:sp>
      <p:sp>
        <p:nvSpPr>
          <p:cNvPr id="19" name="TextBox 18"/>
          <p:cNvSpPr txBox="1"/>
          <p:nvPr/>
        </p:nvSpPr>
        <p:spPr>
          <a:xfrm>
            <a:off x="7111417" y="2334728"/>
            <a:ext cx="1284326" cy="256673"/>
          </a:xfrm>
          <a:prstGeom prst="rect">
            <a:avLst/>
          </a:prstGeom>
          <a:noFill/>
        </p:spPr>
        <p:txBody>
          <a:bodyPr wrap="none" rtlCol="0">
            <a:spAutoFit/>
          </a:bodyPr>
          <a:lstStyle/>
          <a:p>
            <a:r>
              <a:rPr lang="en-US" dirty="0">
                <a:solidFill>
                  <a:srgbClr val="4D4D4D"/>
                </a:solidFill>
              </a:rPr>
              <a:t>Learning/Fitting</a:t>
            </a:r>
          </a:p>
        </p:txBody>
      </p:sp>
      <p:sp>
        <p:nvSpPr>
          <p:cNvPr id="3" name="Slide Number Placeholder 2">
            <a:extLst>
              <a:ext uri="{FF2B5EF4-FFF2-40B4-BE49-F238E27FC236}">
                <a16:creationId xmlns:a16="http://schemas.microsoft.com/office/drawing/2014/main" id="{99DD1420-3DFC-4747-9D63-2FD66DB5402A}"/>
              </a:ext>
            </a:extLst>
          </p:cNvPr>
          <p:cNvSpPr>
            <a:spLocks noGrp="1"/>
          </p:cNvSpPr>
          <p:nvPr>
            <p:ph type="sldNum" sz="quarter" idx="12"/>
          </p:nvPr>
        </p:nvSpPr>
        <p:spPr/>
        <p:txBody>
          <a:bodyPr/>
          <a:lstStyle/>
          <a:p>
            <a:fld id="{19B12225-5612-419B-A8D5-4B8EEE4C217E}" type="slidenum">
              <a:rPr lang="en-US" smtClean="0"/>
              <a:pPr/>
              <a:t>18</a:t>
            </a:fld>
            <a:endParaRPr lang="en-US"/>
          </a:p>
        </p:txBody>
      </p:sp>
    </p:spTree>
    <p:extLst>
      <p:ext uri="{BB962C8B-B14F-4D97-AF65-F5344CB8AC3E}">
        <p14:creationId xmlns:p14="http://schemas.microsoft.com/office/powerpoint/2010/main" val="142671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a:xfrm>
            <a:off x="457200" y="1220738"/>
            <a:ext cx="8229600" cy="5057775"/>
          </a:xfrm>
        </p:spPr>
        <p:txBody>
          <a:bodyPr/>
          <a:lstStyle/>
          <a:p>
            <a:pPr>
              <a:buFont typeface="Arial" panose="020B0604020202020204" pitchFamily="34" charset="0"/>
              <a:buChar char="•"/>
            </a:pPr>
            <a:r>
              <a:rPr lang="en-US" dirty="0"/>
              <a:t>Model:</a:t>
            </a:r>
          </a:p>
          <a:p>
            <a:pPr lvl="2">
              <a:buFont typeface="Arial" panose="020B0604020202020204" pitchFamily="34" charset="0"/>
              <a:buChar char="•"/>
            </a:pPr>
            <a:r>
              <a:rPr lang="en-US" dirty="0"/>
              <a:t>A simplified representation of reality created to serve a purpose</a:t>
            </a:r>
          </a:p>
          <a:p>
            <a:pPr>
              <a:buFont typeface="Arial" panose="020B0604020202020204" pitchFamily="34" charset="0"/>
              <a:buChar char="•"/>
            </a:pPr>
            <a:r>
              <a:rPr lang="en-US" dirty="0"/>
              <a:t>Predictive Model:</a:t>
            </a:r>
          </a:p>
          <a:p>
            <a:pPr lvl="2">
              <a:buFont typeface="Arial" panose="020B0604020202020204" pitchFamily="34" charset="0"/>
              <a:buChar char="•"/>
            </a:pPr>
            <a:r>
              <a:rPr lang="en-US" dirty="0"/>
              <a:t>A formula for estimating the unknown value of interest: </a:t>
            </a:r>
            <a:r>
              <a:rPr lang="en-US" b="1" dirty="0"/>
              <a:t>the target</a:t>
            </a:r>
          </a:p>
          <a:p>
            <a:pPr lvl="3">
              <a:buFont typeface="Arial" panose="020B0604020202020204" pitchFamily="34" charset="0"/>
              <a:buChar char="•"/>
            </a:pPr>
            <a:r>
              <a:rPr lang="en-US" dirty="0"/>
              <a:t>The formula can be mathematical, logical statement (e.g., rule), etc.</a:t>
            </a:r>
          </a:p>
          <a:p>
            <a:pPr>
              <a:buFont typeface="Arial" panose="020B0604020202020204" pitchFamily="34" charset="0"/>
              <a:buChar char="•"/>
            </a:pPr>
            <a:r>
              <a:rPr lang="en-US" dirty="0"/>
              <a:t>Prediction:</a:t>
            </a:r>
          </a:p>
          <a:p>
            <a:pPr lvl="2">
              <a:buFont typeface="Arial" panose="020B0604020202020204" pitchFamily="34" charset="0"/>
              <a:buChar char="•"/>
            </a:pPr>
            <a:r>
              <a:rPr lang="en-US" dirty="0"/>
              <a:t>Estimate an unknown value (i.e. the target)</a:t>
            </a:r>
          </a:p>
          <a:p>
            <a:pPr>
              <a:buFont typeface="Arial" panose="020B0604020202020204" pitchFamily="34" charset="0"/>
              <a:buChar char="•"/>
            </a:pPr>
            <a:r>
              <a:rPr lang="en-US" dirty="0"/>
              <a:t>Instance / example:</a:t>
            </a:r>
          </a:p>
          <a:p>
            <a:pPr lvl="2">
              <a:buFont typeface="Arial" panose="020B0604020202020204" pitchFamily="34" charset="0"/>
              <a:buChar char="•"/>
            </a:pPr>
            <a:r>
              <a:rPr lang="en-US" dirty="0"/>
              <a:t>Represents a fact or a data point</a:t>
            </a:r>
          </a:p>
          <a:p>
            <a:pPr lvl="2">
              <a:buFont typeface="Arial" panose="020B0604020202020204" pitchFamily="34" charset="0"/>
              <a:buChar char="•"/>
            </a:pPr>
            <a:r>
              <a:rPr lang="en-US" dirty="0"/>
              <a:t>Described by a set of </a:t>
            </a:r>
            <a:r>
              <a:rPr lang="en-US" b="1" dirty="0"/>
              <a:t>attributes </a:t>
            </a:r>
            <a:r>
              <a:rPr lang="en-US" dirty="0"/>
              <a:t>(fields, columns, variables, or features)</a:t>
            </a:r>
          </a:p>
        </p:txBody>
      </p:sp>
      <p:sp>
        <p:nvSpPr>
          <p:cNvPr id="4" name="Slide Number Placeholder 3">
            <a:extLst>
              <a:ext uri="{FF2B5EF4-FFF2-40B4-BE49-F238E27FC236}">
                <a16:creationId xmlns:a16="http://schemas.microsoft.com/office/drawing/2014/main" id="{2FDEB3E2-E835-854C-A983-9C5BC6FBE4EB}"/>
              </a:ext>
            </a:extLst>
          </p:cNvPr>
          <p:cNvSpPr>
            <a:spLocks noGrp="1"/>
          </p:cNvSpPr>
          <p:nvPr>
            <p:ph type="sldNum" sz="quarter" idx="12"/>
          </p:nvPr>
        </p:nvSpPr>
        <p:spPr/>
        <p:txBody>
          <a:bodyPr/>
          <a:lstStyle/>
          <a:p>
            <a:fld id="{19B12225-5612-419B-A8D5-4B8EEE4C217E}" type="slidenum">
              <a:rPr lang="en-US" smtClean="0"/>
              <a:pPr/>
              <a:t>19</a:t>
            </a:fld>
            <a:endParaRPr lang="en-US"/>
          </a:p>
        </p:txBody>
      </p:sp>
    </p:spTree>
    <p:extLst>
      <p:ext uri="{BB962C8B-B14F-4D97-AF65-F5344CB8AC3E}">
        <p14:creationId xmlns:p14="http://schemas.microsoft.com/office/powerpoint/2010/main" val="44069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FB63-EB06-1740-9ED6-6B30772CF3E5}"/>
              </a:ext>
            </a:extLst>
          </p:cNvPr>
          <p:cNvSpPr>
            <a:spLocks noGrp="1"/>
          </p:cNvSpPr>
          <p:nvPr>
            <p:ph type="title"/>
          </p:nvPr>
        </p:nvSpPr>
        <p:spPr/>
        <p:txBody>
          <a:bodyPr/>
          <a:lstStyle/>
          <a:p>
            <a:r>
              <a:rPr lang="en-US" dirty="0"/>
              <a:t>Instructor Bio</a:t>
            </a:r>
          </a:p>
        </p:txBody>
      </p:sp>
      <p:sp>
        <p:nvSpPr>
          <p:cNvPr id="3" name="Content Placeholder 2">
            <a:extLst>
              <a:ext uri="{FF2B5EF4-FFF2-40B4-BE49-F238E27FC236}">
                <a16:creationId xmlns:a16="http://schemas.microsoft.com/office/drawing/2014/main" id="{F80CB2E9-4FD0-E549-B663-4F25D8705FFC}"/>
              </a:ext>
            </a:extLst>
          </p:cNvPr>
          <p:cNvSpPr>
            <a:spLocks noGrp="1"/>
          </p:cNvSpPr>
          <p:nvPr>
            <p:ph idx="1"/>
          </p:nvPr>
        </p:nvSpPr>
        <p:spPr>
          <a:xfrm>
            <a:off x="38100" y="1219200"/>
            <a:ext cx="5524500" cy="4800600"/>
          </a:xfrm>
        </p:spPr>
        <p:txBody>
          <a:bodyPr>
            <a:normAutofit fontScale="70000" lnSpcReduction="20000"/>
          </a:bodyPr>
          <a:lstStyle/>
          <a:p>
            <a:r>
              <a:rPr lang="en-US" dirty="0"/>
              <a:t>Professor Dantong Yu is the Co-Director of the Center for Big Data at New Jersey Institute of Technology (NJIT) and was the Ph.D. program director in Business Data Science at Martin Tuchman School of Management. Dantong Yu received a BS degree in computer science from Peking University and a Ph.D. degree in Computer Science from University at Buffalo. He joined Martin Tuchman School of Management at New Jersey Institute of Technology in 2016.  He works on real-world data intensive science application programs funded by Department of Energy. He has published 70 papers in leading technical journals and conferences. He has served on the review panels for NSF, DOE Early Career Investigator and DOE SBIR/STTR. He is the PC member of KDD, ICDM, CIKM, ICDE, and AAAI. </a:t>
            </a:r>
          </a:p>
          <a:p>
            <a:endParaRPr lang="en-US" dirty="0"/>
          </a:p>
          <a:p>
            <a:endParaRPr lang="en-US" dirty="0"/>
          </a:p>
        </p:txBody>
      </p:sp>
      <p:sp>
        <p:nvSpPr>
          <p:cNvPr id="4" name="Slide Number Placeholder 3">
            <a:extLst>
              <a:ext uri="{FF2B5EF4-FFF2-40B4-BE49-F238E27FC236}">
                <a16:creationId xmlns:a16="http://schemas.microsoft.com/office/drawing/2014/main" id="{08560011-92D8-0A42-9303-96501543F051}"/>
              </a:ext>
            </a:extLst>
          </p:cNvPr>
          <p:cNvSpPr>
            <a:spLocks noGrp="1"/>
          </p:cNvSpPr>
          <p:nvPr>
            <p:ph type="sldNum" sz="quarter" idx="12"/>
          </p:nvPr>
        </p:nvSpPr>
        <p:spPr/>
        <p:txBody>
          <a:bodyPr/>
          <a:lstStyle/>
          <a:p>
            <a:fld id="{19B12225-5612-419B-A8D5-4B8EEE4C217E}" type="slidenum">
              <a:rPr lang="en-US" smtClean="0"/>
              <a:pPr/>
              <a:t>2</a:t>
            </a:fld>
            <a:endParaRPr lang="en-US"/>
          </a:p>
        </p:txBody>
      </p:sp>
      <p:pic>
        <p:nvPicPr>
          <p:cNvPr id="6" name="Picture 5" descr="A person wearing a suit and tie&#10;&#10;Description automatically generated">
            <a:extLst>
              <a:ext uri="{FF2B5EF4-FFF2-40B4-BE49-F238E27FC236}">
                <a16:creationId xmlns:a16="http://schemas.microsoft.com/office/drawing/2014/main" id="{E924C9A7-9E36-1849-BF06-59F9A0F97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4648" y="1752600"/>
            <a:ext cx="3296962" cy="3733800"/>
          </a:xfrm>
          <a:prstGeom prst="rect">
            <a:avLst/>
          </a:prstGeom>
        </p:spPr>
      </p:pic>
    </p:spTree>
    <p:extLst>
      <p:ext uri="{BB962C8B-B14F-4D97-AF65-F5344CB8AC3E}">
        <p14:creationId xmlns:p14="http://schemas.microsoft.com/office/powerpoint/2010/main" val="643038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a:xfrm>
            <a:off x="457200" y="1220738"/>
            <a:ext cx="8229600" cy="5057775"/>
          </a:xfrm>
        </p:spPr>
        <p:txBody>
          <a:bodyPr/>
          <a:lstStyle/>
          <a:p>
            <a:pPr>
              <a:buFont typeface="Arial" panose="020B0604020202020204" pitchFamily="34" charset="0"/>
              <a:buChar char="•"/>
            </a:pPr>
            <a:r>
              <a:rPr lang="en-US" dirty="0"/>
              <a:t>Model induction:</a:t>
            </a:r>
          </a:p>
          <a:p>
            <a:pPr lvl="2">
              <a:buFont typeface="Arial" panose="020B0604020202020204" pitchFamily="34" charset="0"/>
              <a:buChar char="•"/>
            </a:pPr>
            <a:r>
              <a:rPr lang="en-US" dirty="0"/>
              <a:t>The creation of </a:t>
            </a:r>
            <a:r>
              <a:rPr lang="en-US" b="1" dirty="0"/>
              <a:t>models</a:t>
            </a:r>
            <a:r>
              <a:rPr lang="en-US" dirty="0"/>
              <a:t> from data</a:t>
            </a:r>
          </a:p>
          <a:p>
            <a:pPr>
              <a:buFont typeface="Arial" panose="020B0604020202020204" pitchFamily="34" charset="0"/>
              <a:buChar char="•"/>
            </a:pPr>
            <a:r>
              <a:rPr lang="en-US" dirty="0"/>
              <a:t>Training data:</a:t>
            </a:r>
          </a:p>
          <a:p>
            <a:pPr lvl="2">
              <a:buFont typeface="Arial" panose="020B0604020202020204" pitchFamily="34" charset="0"/>
              <a:buChar char="•"/>
            </a:pPr>
            <a:r>
              <a:rPr lang="en-US" dirty="0"/>
              <a:t>The input data for the induction algorithm</a:t>
            </a:r>
          </a:p>
          <a:p>
            <a:pPr lvl="2">
              <a:buFont typeface="Arial" panose="020B0604020202020204" pitchFamily="34" charset="0"/>
              <a:buChar char="•"/>
            </a:pPr>
            <a:r>
              <a:rPr lang="en-US" dirty="0"/>
              <a:t>Consists of attributes</a:t>
            </a:r>
          </a:p>
          <a:p>
            <a:pPr lvl="2">
              <a:buFont typeface="Arial" panose="020B0604020202020204" pitchFamily="34" charset="0"/>
              <a:buChar char="•"/>
            </a:pPr>
            <a:r>
              <a:rPr lang="en-US" dirty="0"/>
              <a:t>Which attributes (features) are informative, correlates with what you want to know  (targets)?</a:t>
            </a:r>
          </a:p>
        </p:txBody>
      </p:sp>
      <p:sp>
        <p:nvSpPr>
          <p:cNvPr id="4" name="Slide Number Placeholder 3">
            <a:extLst>
              <a:ext uri="{FF2B5EF4-FFF2-40B4-BE49-F238E27FC236}">
                <a16:creationId xmlns:a16="http://schemas.microsoft.com/office/drawing/2014/main" id="{DA34C429-681B-A845-8C11-9C1B2FD82463}"/>
              </a:ext>
            </a:extLst>
          </p:cNvPr>
          <p:cNvSpPr>
            <a:spLocks noGrp="1"/>
          </p:cNvSpPr>
          <p:nvPr>
            <p:ph type="sldNum" sz="quarter" idx="12"/>
          </p:nvPr>
        </p:nvSpPr>
        <p:spPr/>
        <p:txBody>
          <a:bodyPr/>
          <a:lstStyle/>
          <a:p>
            <a:fld id="{19B12225-5612-419B-A8D5-4B8EEE4C217E}" type="slidenum">
              <a:rPr lang="en-US" smtClean="0"/>
              <a:pPr/>
              <a:t>20</a:t>
            </a:fld>
            <a:endParaRPr lang="en-US"/>
          </a:p>
        </p:txBody>
      </p:sp>
    </p:spTree>
    <p:extLst>
      <p:ext uri="{BB962C8B-B14F-4D97-AF65-F5344CB8AC3E}">
        <p14:creationId xmlns:p14="http://schemas.microsoft.com/office/powerpoint/2010/main" val="287551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7647" y="1143000"/>
            <a:ext cx="5728706" cy="4572000"/>
          </a:xfrm>
        </p:spPr>
      </p:pic>
      <p:sp>
        <p:nvSpPr>
          <p:cNvPr id="3" name="Slide Number Placeholder 2">
            <a:extLst>
              <a:ext uri="{FF2B5EF4-FFF2-40B4-BE49-F238E27FC236}">
                <a16:creationId xmlns:a16="http://schemas.microsoft.com/office/drawing/2014/main" id="{7753D6BE-C497-164C-BD6B-40B09B99D0FC}"/>
              </a:ext>
            </a:extLst>
          </p:cNvPr>
          <p:cNvSpPr>
            <a:spLocks noGrp="1"/>
          </p:cNvSpPr>
          <p:nvPr>
            <p:ph type="sldNum" sz="quarter" idx="12"/>
          </p:nvPr>
        </p:nvSpPr>
        <p:spPr/>
        <p:txBody>
          <a:bodyPr/>
          <a:lstStyle/>
          <a:p>
            <a:fld id="{19B12225-5612-419B-A8D5-4B8EEE4C217E}" type="slidenum">
              <a:rPr lang="en-US" smtClean="0"/>
              <a:pPr/>
              <a:t>21</a:t>
            </a:fld>
            <a:endParaRPr lang="en-US"/>
          </a:p>
        </p:txBody>
      </p:sp>
    </p:spTree>
    <p:extLst>
      <p:ext uri="{BB962C8B-B14F-4D97-AF65-F5344CB8AC3E}">
        <p14:creationId xmlns:p14="http://schemas.microsoft.com/office/powerpoint/2010/main" val="426086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a:t>What is a model?</a:t>
            </a:r>
          </a:p>
        </p:txBody>
      </p:sp>
      <p:sp>
        <p:nvSpPr>
          <p:cNvPr id="9219" name="Rectangle 3"/>
          <p:cNvSpPr>
            <a:spLocks noGrp="1" noChangeArrowheads="1"/>
          </p:cNvSpPr>
          <p:nvPr>
            <p:ph idx="1"/>
          </p:nvPr>
        </p:nvSpPr>
        <p:spPr>
          <a:xfrm>
            <a:off x="516577" y="1447800"/>
            <a:ext cx="8110847" cy="476003"/>
          </a:xfrm>
        </p:spPr>
        <p:txBody>
          <a:bodyPr>
            <a:normAutofit fontScale="77500" lnSpcReduction="20000"/>
          </a:bodyPr>
          <a:lstStyle/>
          <a:p>
            <a:pPr algn="ctr" eaLnBrk="1" hangingPunct="1">
              <a:lnSpc>
                <a:spcPct val="90000"/>
              </a:lnSpc>
              <a:buFont typeface="Wingdings" pitchFamily="2" charset="2"/>
              <a:buNone/>
              <a:defRPr/>
            </a:pPr>
            <a:r>
              <a:rPr lang="en-US" dirty="0">
                <a:solidFill>
                  <a:srgbClr val="671E97"/>
                </a:solidFill>
              </a:rPr>
              <a:t>A </a:t>
            </a:r>
            <a:r>
              <a:rPr lang="en-US" i="1" u="sng" dirty="0">
                <a:solidFill>
                  <a:srgbClr val="671E97"/>
                </a:solidFill>
              </a:rPr>
              <a:t>simplified</a:t>
            </a:r>
            <a:r>
              <a:rPr lang="en-US" i="1" baseline="30000" dirty="0">
                <a:solidFill>
                  <a:srgbClr val="671E97"/>
                </a:solidFill>
              </a:rPr>
              <a:t>*</a:t>
            </a:r>
            <a:r>
              <a:rPr lang="en-US" dirty="0">
                <a:solidFill>
                  <a:srgbClr val="671E97"/>
                </a:solidFill>
              </a:rPr>
              <a:t> </a:t>
            </a:r>
            <a:r>
              <a:rPr lang="en-US" i="1" u="sng" dirty="0">
                <a:solidFill>
                  <a:srgbClr val="671E97"/>
                </a:solidFill>
              </a:rPr>
              <a:t>representation</a:t>
            </a:r>
            <a:r>
              <a:rPr lang="en-US" dirty="0">
                <a:solidFill>
                  <a:srgbClr val="671E97"/>
                </a:solidFill>
              </a:rPr>
              <a:t> of reality created for a </a:t>
            </a:r>
            <a:r>
              <a:rPr lang="en-US" i="1" u="sng" dirty="0">
                <a:solidFill>
                  <a:srgbClr val="671E97"/>
                </a:solidFill>
              </a:rPr>
              <a:t>specific purpose</a:t>
            </a:r>
            <a:endParaRPr lang="en-US" dirty="0">
              <a:solidFill>
                <a:srgbClr val="671E97"/>
              </a:solidFill>
            </a:endParaRPr>
          </a:p>
        </p:txBody>
      </p:sp>
      <p:sp>
        <p:nvSpPr>
          <p:cNvPr id="18436" name="Text Box 4"/>
          <p:cNvSpPr txBox="1">
            <a:spLocks noChangeArrowheads="1"/>
          </p:cNvSpPr>
          <p:nvPr/>
        </p:nvSpPr>
        <p:spPr bwMode="auto">
          <a:xfrm>
            <a:off x="609600" y="3265488"/>
            <a:ext cx="8305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pitchFamily="34" charset="0"/>
              </a:defRPr>
            </a:lvl1pPr>
            <a:lvl2pPr>
              <a:defRPr i="1">
                <a:solidFill>
                  <a:schemeClr val="tx1"/>
                </a:solidFill>
                <a:latin typeface="Arial" pitchFamily="34" charset="0"/>
              </a:defRPr>
            </a:lvl2pPr>
            <a:lvl3pPr marL="1143000" indent="-228600">
              <a:defRPr i="1">
                <a:solidFill>
                  <a:schemeClr val="tx1"/>
                </a:solidFill>
                <a:latin typeface="Arial" pitchFamily="34" charset="0"/>
              </a:defRPr>
            </a:lvl3pPr>
            <a:lvl4pPr marL="1600200" indent="-228600">
              <a:defRPr i="1">
                <a:solidFill>
                  <a:schemeClr val="tx1"/>
                </a:solidFill>
                <a:latin typeface="Arial" pitchFamily="34" charset="0"/>
              </a:defRPr>
            </a:lvl4pPr>
            <a:lvl5pPr marL="2057400" indent="-228600">
              <a:defRPr i="1">
                <a:solidFill>
                  <a:schemeClr val="tx1"/>
                </a:solidFill>
                <a:latin typeface="Arial" pitchFamily="34" charset="0"/>
              </a:defRPr>
            </a:lvl5pPr>
            <a:lvl6pPr marL="2514600" indent="-228600" algn="r" eaLnBrk="0" fontAlgn="base" hangingPunct="0">
              <a:spcBef>
                <a:spcPct val="0"/>
              </a:spcBef>
              <a:spcAft>
                <a:spcPct val="0"/>
              </a:spcAft>
              <a:defRPr i="1">
                <a:solidFill>
                  <a:schemeClr val="tx1"/>
                </a:solidFill>
                <a:latin typeface="Arial" pitchFamily="34" charset="0"/>
              </a:defRPr>
            </a:lvl6pPr>
            <a:lvl7pPr marL="2971800" indent="-228600" algn="r" eaLnBrk="0" fontAlgn="base" hangingPunct="0">
              <a:spcBef>
                <a:spcPct val="0"/>
              </a:spcBef>
              <a:spcAft>
                <a:spcPct val="0"/>
              </a:spcAft>
              <a:defRPr i="1">
                <a:solidFill>
                  <a:schemeClr val="tx1"/>
                </a:solidFill>
                <a:latin typeface="Arial" pitchFamily="34" charset="0"/>
              </a:defRPr>
            </a:lvl7pPr>
            <a:lvl8pPr marL="3429000" indent="-228600" algn="r" eaLnBrk="0" fontAlgn="base" hangingPunct="0">
              <a:spcBef>
                <a:spcPct val="0"/>
              </a:spcBef>
              <a:spcAft>
                <a:spcPct val="0"/>
              </a:spcAft>
              <a:defRPr i="1">
                <a:solidFill>
                  <a:schemeClr val="tx1"/>
                </a:solidFill>
                <a:latin typeface="Arial" pitchFamily="34" charset="0"/>
              </a:defRPr>
            </a:lvl8pPr>
            <a:lvl9pPr marL="3886200" indent="-228600" algn="r" eaLnBrk="0" fontAlgn="base" hangingPunct="0">
              <a:spcBef>
                <a:spcPct val="0"/>
              </a:spcBef>
              <a:spcAft>
                <a:spcPct val="0"/>
              </a:spcAft>
              <a:defRPr i="1">
                <a:solidFill>
                  <a:schemeClr val="tx1"/>
                </a:solidFill>
                <a:latin typeface="Arial" pitchFamily="34" charset="0"/>
              </a:defRPr>
            </a:lvl9pPr>
          </a:lstStyle>
          <a:p>
            <a:pPr algn="l" eaLnBrk="1" hangingPunct="1">
              <a:spcBef>
                <a:spcPct val="50000"/>
              </a:spcBef>
              <a:buFontTx/>
              <a:buChar char="•"/>
            </a:pPr>
            <a:r>
              <a:rPr lang="en-US" sz="2000" dirty="0">
                <a:latin typeface="+mn-lt"/>
                <a:cs typeface="+mn-cs"/>
              </a:rPr>
              <a:t> Examples: map, prototype, Black-Scholes model, etc.</a:t>
            </a:r>
          </a:p>
          <a:p>
            <a:pPr algn="l" eaLnBrk="1" hangingPunct="1">
              <a:spcBef>
                <a:spcPct val="50000"/>
              </a:spcBef>
              <a:buFontTx/>
              <a:buChar char="•"/>
            </a:pPr>
            <a:endParaRPr lang="en-US" sz="2000" dirty="0">
              <a:latin typeface="+mn-lt"/>
              <a:cs typeface="+mn-cs"/>
            </a:endParaRPr>
          </a:p>
          <a:p>
            <a:pPr algn="l" eaLnBrk="1" hangingPunct="1">
              <a:spcBef>
                <a:spcPct val="50000"/>
              </a:spcBef>
              <a:buFontTx/>
              <a:buChar char="•"/>
            </a:pPr>
            <a:r>
              <a:rPr lang="en-US" sz="2000" dirty="0">
                <a:latin typeface="+mn-lt"/>
                <a:cs typeface="+mn-cs"/>
              </a:rPr>
              <a:t> Data Mining example: </a:t>
            </a:r>
          </a:p>
          <a:p>
            <a:pPr lvl="1" algn="l" eaLnBrk="1" hangingPunct="1">
              <a:spcBef>
                <a:spcPct val="50000"/>
              </a:spcBef>
            </a:pPr>
            <a:r>
              <a:rPr lang="en-US" sz="2000" dirty="0">
                <a:latin typeface="+mn-lt"/>
                <a:cs typeface="+mn-cs"/>
              </a:rPr>
              <a:t>“formula” for predicting probability of customer attrition at contract expiration</a:t>
            </a:r>
          </a:p>
          <a:p>
            <a:pPr lvl="1" algn="l" eaLnBrk="1" hangingPunct="1">
              <a:spcBef>
                <a:spcPct val="50000"/>
              </a:spcBef>
            </a:pPr>
            <a:r>
              <a:rPr lang="en-US" sz="2000" dirty="0">
                <a:latin typeface="+mn-lt"/>
                <a:cs typeface="+mn-cs"/>
                <a:sym typeface="Wingdings" panose="05000000000000000000" pitchFamily="2" charset="2"/>
              </a:rPr>
              <a:t> “</a:t>
            </a:r>
            <a:r>
              <a:rPr lang="en-US" sz="2000" dirty="0">
                <a:latin typeface="+mn-lt"/>
                <a:cs typeface="+mn-cs"/>
              </a:rPr>
              <a:t>classification model” or “class-probability estimation model”</a:t>
            </a:r>
          </a:p>
        </p:txBody>
      </p:sp>
      <p:sp>
        <p:nvSpPr>
          <p:cNvPr id="18438" name="Text Box 6"/>
          <p:cNvSpPr txBox="1">
            <a:spLocks noChangeArrowheads="1"/>
          </p:cNvSpPr>
          <p:nvPr/>
        </p:nvSpPr>
        <p:spPr bwMode="auto">
          <a:xfrm>
            <a:off x="5662613" y="2087089"/>
            <a:ext cx="3481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Arial" pitchFamily="34" charset="0"/>
              </a:defRPr>
            </a:lvl1pPr>
            <a:lvl2pPr marL="742950" indent="-285750">
              <a:defRPr i="1">
                <a:solidFill>
                  <a:schemeClr val="tx1"/>
                </a:solidFill>
                <a:latin typeface="Arial" pitchFamily="34" charset="0"/>
              </a:defRPr>
            </a:lvl2pPr>
            <a:lvl3pPr marL="1143000" indent="-228600">
              <a:defRPr i="1">
                <a:solidFill>
                  <a:schemeClr val="tx1"/>
                </a:solidFill>
                <a:latin typeface="Arial" pitchFamily="34" charset="0"/>
              </a:defRPr>
            </a:lvl3pPr>
            <a:lvl4pPr marL="1600200" indent="-228600">
              <a:defRPr i="1">
                <a:solidFill>
                  <a:schemeClr val="tx1"/>
                </a:solidFill>
                <a:latin typeface="Arial" pitchFamily="34" charset="0"/>
              </a:defRPr>
            </a:lvl4pPr>
            <a:lvl5pPr marL="2057400" indent="-228600">
              <a:defRPr i="1">
                <a:solidFill>
                  <a:schemeClr val="tx1"/>
                </a:solidFill>
                <a:latin typeface="Arial" pitchFamily="34" charset="0"/>
              </a:defRPr>
            </a:lvl5pPr>
            <a:lvl6pPr marL="2514600" indent="-228600" algn="r" eaLnBrk="0" fontAlgn="base" hangingPunct="0">
              <a:spcBef>
                <a:spcPct val="0"/>
              </a:spcBef>
              <a:spcAft>
                <a:spcPct val="0"/>
              </a:spcAft>
              <a:defRPr i="1">
                <a:solidFill>
                  <a:schemeClr val="tx1"/>
                </a:solidFill>
                <a:latin typeface="Arial" pitchFamily="34" charset="0"/>
              </a:defRPr>
            </a:lvl6pPr>
            <a:lvl7pPr marL="2971800" indent="-228600" algn="r" eaLnBrk="0" fontAlgn="base" hangingPunct="0">
              <a:spcBef>
                <a:spcPct val="0"/>
              </a:spcBef>
              <a:spcAft>
                <a:spcPct val="0"/>
              </a:spcAft>
              <a:defRPr i="1">
                <a:solidFill>
                  <a:schemeClr val="tx1"/>
                </a:solidFill>
                <a:latin typeface="Arial" pitchFamily="34" charset="0"/>
              </a:defRPr>
            </a:lvl7pPr>
            <a:lvl8pPr marL="3429000" indent="-228600" algn="r" eaLnBrk="0" fontAlgn="base" hangingPunct="0">
              <a:spcBef>
                <a:spcPct val="0"/>
              </a:spcBef>
              <a:spcAft>
                <a:spcPct val="0"/>
              </a:spcAft>
              <a:defRPr i="1">
                <a:solidFill>
                  <a:schemeClr val="tx1"/>
                </a:solidFill>
                <a:latin typeface="Arial" pitchFamily="34" charset="0"/>
              </a:defRPr>
            </a:lvl8pPr>
            <a:lvl9pPr marL="3886200" indent="-228600" algn="r" eaLnBrk="0" fontAlgn="base" hangingPunct="0">
              <a:spcBef>
                <a:spcPct val="0"/>
              </a:spcBef>
              <a:spcAft>
                <a:spcPct val="0"/>
              </a:spcAft>
              <a:defRPr i="1">
                <a:solidFill>
                  <a:schemeClr val="tx1"/>
                </a:solidFill>
                <a:latin typeface="Arial" pitchFamily="34" charset="0"/>
              </a:defRPr>
            </a:lvl9pPr>
          </a:lstStyle>
          <a:p>
            <a:pPr algn="l"/>
            <a:r>
              <a:rPr lang="en-US" sz="2000" baseline="30000" dirty="0"/>
              <a:t>*</a:t>
            </a:r>
            <a:r>
              <a:rPr lang="en-US" sz="2000" dirty="0"/>
              <a:t>based on some assumptions</a:t>
            </a:r>
          </a:p>
        </p:txBody>
      </p:sp>
      <p:sp>
        <p:nvSpPr>
          <p:cNvPr id="2" name="Slide Number Placeholder 1">
            <a:extLst>
              <a:ext uri="{FF2B5EF4-FFF2-40B4-BE49-F238E27FC236}">
                <a16:creationId xmlns:a16="http://schemas.microsoft.com/office/drawing/2014/main" id="{A985EA6A-0B44-8548-83A6-46B5AA335867}"/>
              </a:ext>
            </a:extLst>
          </p:cNvPr>
          <p:cNvSpPr>
            <a:spLocks noGrp="1"/>
          </p:cNvSpPr>
          <p:nvPr>
            <p:ph type="sldNum" sz="quarter" idx="12"/>
          </p:nvPr>
        </p:nvSpPr>
        <p:spPr/>
        <p:txBody>
          <a:bodyPr/>
          <a:lstStyle/>
          <a:p>
            <a:fld id="{19B12225-5612-419B-A8D5-4B8EEE4C217E}" type="slidenum">
              <a:rPr lang="en-US" smtClean="0"/>
              <a:pPr/>
              <a:t>22</a:t>
            </a:fld>
            <a:endParaRPr lang="en-US"/>
          </a:p>
        </p:txBody>
      </p:sp>
    </p:spTree>
    <p:extLst>
      <p:ext uri="{BB962C8B-B14F-4D97-AF65-F5344CB8AC3E}">
        <p14:creationId xmlns:p14="http://schemas.microsoft.com/office/powerpoint/2010/main" val="939572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defRPr/>
            </a:pPr>
            <a:r>
              <a:rPr lang="en-US" dirty="0"/>
              <a:t>Feature Types</a:t>
            </a:r>
          </a:p>
        </p:txBody>
      </p:sp>
      <p:sp>
        <p:nvSpPr>
          <p:cNvPr id="6" name="Content Placeholder 5"/>
          <p:cNvSpPr>
            <a:spLocks noGrp="1"/>
          </p:cNvSpPr>
          <p:nvPr>
            <p:ph idx="1"/>
          </p:nvPr>
        </p:nvSpPr>
        <p:spPr>
          <a:xfrm>
            <a:off x="457200" y="1295400"/>
            <a:ext cx="8229600" cy="4530725"/>
          </a:xfrm>
        </p:spPr>
        <p:txBody>
          <a:bodyPr>
            <a:normAutofit lnSpcReduction="10000"/>
          </a:bodyPr>
          <a:lstStyle/>
          <a:p>
            <a:pPr>
              <a:buFont typeface="Arial" panose="020B0604020202020204" pitchFamily="34" charset="0"/>
              <a:buChar char="•"/>
              <a:defRPr/>
            </a:pPr>
            <a:r>
              <a:rPr lang="en-US" dirty="0"/>
              <a:t>Numeric: anything that has some order</a:t>
            </a:r>
          </a:p>
          <a:p>
            <a:pPr lvl="2">
              <a:defRPr/>
            </a:pPr>
            <a:r>
              <a:rPr lang="en-US" dirty="0"/>
              <a:t>Numbers (that mean numbers)</a:t>
            </a:r>
          </a:p>
          <a:p>
            <a:pPr lvl="2">
              <a:defRPr/>
            </a:pPr>
            <a:r>
              <a:rPr lang="en-US" dirty="0"/>
              <a:t>Dates (that look like numbers …)</a:t>
            </a:r>
          </a:p>
          <a:p>
            <a:pPr lvl="2">
              <a:defRPr/>
            </a:pPr>
            <a:r>
              <a:rPr lang="en-US" dirty="0"/>
              <a:t>Dimension of 1</a:t>
            </a:r>
          </a:p>
          <a:p>
            <a:pPr>
              <a:buFont typeface="Arial" panose="020B0604020202020204" pitchFamily="34" charset="0"/>
              <a:buChar char="•"/>
              <a:defRPr/>
            </a:pPr>
            <a:r>
              <a:rPr lang="en-US" dirty="0"/>
              <a:t>Categorical: stuff that does not have an order</a:t>
            </a:r>
          </a:p>
          <a:p>
            <a:pPr lvl="2">
              <a:defRPr/>
            </a:pPr>
            <a:r>
              <a:rPr lang="en-US" dirty="0"/>
              <a:t>Binary</a:t>
            </a:r>
          </a:p>
          <a:p>
            <a:pPr lvl="2">
              <a:defRPr/>
            </a:pPr>
            <a:r>
              <a:rPr lang="en-US" dirty="0"/>
              <a:t>Text </a:t>
            </a:r>
          </a:p>
          <a:p>
            <a:pPr lvl="2">
              <a:defRPr/>
            </a:pPr>
            <a:r>
              <a:rPr lang="en-US" dirty="0"/>
              <a:t>Dimension = number of possible values (-1)</a:t>
            </a:r>
          </a:p>
          <a:p>
            <a:pPr>
              <a:buFont typeface="Arial" panose="020B0604020202020204" pitchFamily="34" charset="0"/>
              <a:buChar char="•"/>
              <a:defRPr/>
            </a:pPr>
            <a:r>
              <a:rPr lang="en-US" dirty="0">
                <a:solidFill>
                  <a:srgbClr val="671E97"/>
                </a:solidFill>
                <a:effectLst/>
              </a:rPr>
              <a:t>Food for thought: Names, Ratings (good, excellent, diamond), Standard Industry </a:t>
            </a:r>
            <a:r>
              <a:rPr lang="en-US" dirty="0">
                <a:solidFill>
                  <a:srgbClr val="671E97"/>
                </a:solidFill>
              </a:rPr>
              <a:t>Classification (</a:t>
            </a:r>
            <a:r>
              <a:rPr lang="en-US" dirty="0">
                <a:solidFill>
                  <a:srgbClr val="671E97"/>
                </a:solidFill>
                <a:hlinkClick r:id="rId3"/>
              </a:rPr>
              <a:t>https://</a:t>
            </a:r>
            <a:r>
              <a:rPr lang="en-US" dirty="0" err="1">
                <a:solidFill>
                  <a:srgbClr val="671E97"/>
                </a:solidFill>
                <a:hlinkClick r:id="rId3"/>
              </a:rPr>
              <a:t>en.wikipedia.org</a:t>
            </a:r>
            <a:r>
              <a:rPr lang="en-US" dirty="0">
                <a:solidFill>
                  <a:srgbClr val="671E97"/>
                </a:solidFill>
                <a:hlinkClick r:id="rId3"/>
              </a:rPr>
              <a:t>/wiki/</a:t>
            </a:r>
            <a:r>
              <a:rPr lang="en-US" dirty="0" err="1">
                <a:solidFill>
                  <a:srgbClr val="671E97"/>
                </a:solidFill>
                <a:hlinkClick r:id="rId3"/>
              </a:rPr>
              <a:t>Standard_Industrial_Classification</a:t>
            </a:r>
            <a:r>
              <a:rPr lang="en-US" dirty="0">
                <a:solidFill>
                  <a:srgbClr val="671E97"/>
                </a:solidFill>
              </a:rPr>
              <a:t>)</a:t>
            </a:r>
            <a:endParaRPr lang="en-US" dirty="0">
              <a:solidFill>
                <a:srgbClr val="671E97"/>
              </a:solidFill>
              <a:effectLst/>
            </a:endParaRPr>
          </a:p>
          <a:p>
            <a:pPr>
              <a:buFont typeface="Wingdings" pitchFamily="2" charset="2"/>
              <a:buNone/>
              <a:defRPr/>
            </a:pPr>
            <a:endParaRPr lang="en-US" dirty="0"/>
          </a:p>
        </p:txBody>
      </p:sp>
      <p:sp>
        <p:nvSpPr>
          <p:cNvPr id="2" name="Slide Number Placeholder 1">
            <a:extLst>
              <a:ext uri="{FF2B5EF4-FFF2-40B4-BE49-F238E27FC236}">
                <a16:creationId xmlns:a16="http://schemas.microsoft.com/office/drawing/2014/main" id="{83E285A7-F52A-3549-AE71-E46AFC7581A0}"/>
              </a:ext>
            </a:extLst>
          </p:cNvPr>
          <p:cNvSpPr>
            <a:spLocks noGrp="1"/>
          </p:cNvSpPr>
          <p:nvPr>
            <p:ph type="sldNum" sz="quarter" idx="12"/>
          </p:nvPr>
        </p:nvSpPr>
        <p:spPr/>
        <p:txBody>
          <a:bodyPr/>
          <a:lstStyle/>
          <a:p>
            <a:fld id="{19B12225-5612-419B-A8D5-4B8EEE4C217E}" type="slidenum">
              <a:rPr lang="en-US" smtClean="0"/>
              <a:pPr/>
              <a:t>23</a:t>
            </a:fld>
            <a:endParaRPr lang="en-US"/>
          </a:p>
        </p:txBody>
      </p:sp>
    </p:spTree>
    <p:extLst>
      <p:ext uri="{BB962C8B-B14F-4D97-AF65-F5344CB8AC3E}">
        <p14:creationId xmlns:p14="http://schemas.microsoft.com/office/powerpoint/2010/main" val="3783252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of the data?</a:t>
            </a:r>
          </a:p>
        </p:txBody>
      </p:sp>
      <p:sp>
        <p:nvSpPr>
          <p:cNvPr id="13315" name="Rectangle 3"/>
          <p:cNvSpPr>
            <a:spLocks noGrp="1" noChangeArrowheads="1"/>
          </p:cNvSpPr>
          <p:nvPr>
            <p:ph idx="1"/>
          </p:nvPr>
        </p:nvSpPr>
        <p:spPr>
          <a:xfrm>
            <a:off x="475013" y="4845131"/>
            <a:ext cx="8241475" cy="1472541"/>
          </a:xfrm>
        </p:spPr>
        <p:txBody>
          <a:bodyPr/>
          <a:lstStyle/>
          <a:p>
            <a:pPr marL="457200" indent="-457200" eaLnBrk="1" hangingPunct="1">
              <a:lnSpc>
                <a:spcPct val="80000"/>
              </a:lnSpc>
              <a:buFont typeface="Arial" panose="020B0604020202020204" pitchFamily="34" charset="0"/>
              <a:buChar char="•"/>
              <a:defRPr/>
            </a:pPr>
            <a:r>
              <a:rPr lang="en-US" sz="2400" b="1" dirty="0"/>
              <a:t>Dimensionality</a:t>
            </a:r>
            <a:r>
              <a:rPr lang="en-US" sz="2400" dirty="0"/>
              <a:t> </a:t>
            </a:r>
            <a:r>
              <a:rPr lang="en-US" sz="2400" b="1" dirty="0"/>
              <a:t>of a </a:t>
            </a:r>
            <a:r>
              <a:rPr lang="en-US" sz="2400" b="1" u="sng" dirty="0"/>
              <a:t>dataset</a:t>
            </a:r>
            <a:r>
              <a:rPr lang="en-US" sz="2400" b="1" dirty="0"/>
              <a:t> </a:t>
            </a:r>
            <a:r>
              <a:rPr lang="en-US" sz="2400" dirty="0"/>
              <a:t>is the sum of the dimensions of the features</a:t>
            </a:r>
          </a:p>
          <a:p>
            <a:pPr marL="801688" lvl="2" indent="-457200">
              <a:lnSpc>
                <a:spcPct val="80000"/>
              </a:lnSpc>
              <a:buFont typeface="Arial" panose="020B0604020202020204" pitchFamily="34" charset="0"/>
              <a:buChar char="•"/>
              <a:defRPr/>
            </a:pPr>
            <a:r>
              <a:rPr lang="en-US" sz="2000" dirty="0"/>
              <a:t>The sum of the number of numeric features and ~ the number of values of categorical features</a:t>
            </a:r>
          </a:p>
        </p:txBody>
      </p:sp>
      <p:sp>
        <p:nvSpPr>
          <p:cNvPr id="2054" name="Line 7"/>
          <p:cNvSpPr>
            <a:spLocks noChangeShapeType="1"/>
          </p:cNvSpPr>
          <p:nvPr/>
        </p:nvSpPr>
        <p:spPr bwMode="auto">
          <a:xfrm flipV="1">
            <a:off x="1531917" y="1733798"/>
            <a:ext cx="6080166" cy="11876"/>
          </a:xfrm>
          <a:prstGeom prst="line">
            <a:avLst/>
          </a:prstGeom>
          <a:noFill/>
          <a:ln w="25400">
            <a:solidFill>
              <a:srgbClr val="671E97"/>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 name="Text Box 8"/>
          <p:cNvSpPr txBox="1">
            <a:spLocks noChangeArrowheads="1"/>
          </p:cNvSpPr>
          <p:nvPr/>
        </p:nvSpPr>
        <p:spPr bwMode="auto">
          <a:xfrm>
            <a:off x="3099965" y="1295400"/>
            <a:ext cx="294407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Arial" pitchFamily="34" charset="0"/>
              </a:defRPr>
            </a:lvl1pPr>
            <a:lvl2pPr marL="742950" indent="-285750">
              <a:defRPr i="1">
                <a:solidFill>
                  <a:schemeClr val="tx1"/>
                </a:solidFill>
                <a:latin typeface="Arial" pitchFamily="34" charset="0"/>
              </a:defRPr>
            </a:lvl2pPr>
            <a:lvl3pPr marL="1143000" indent="-228600">
              <a:defRPr i="1">
                <a:solidFill>
                  <a:schemeClr val="tx1"/>
                </a:solidFill>
                <a:latin typeface="Arial" pitchFamily="34" charset="0"/>
              </a:defRPr>
            </a:lvl3pPr>
            <a:lvl4pPr marL="1600200" indent="-228600">
              <a:defRPr i="1">
                <a:solidFill>
                  <a:schemeClr val="tx1"/>
                </a:solidFill>
                <a:latin typeface="Arial" pitchFamily="34" charset="0"/>
              </a:defRPr>
            </a:lvl4pPr>
            <a:lvl5pPr marL="2057400" indent="-228600">
              <a:defRPr i="1">
                <a:solidFill>
                  <a:schemeClr val="tx1"/>
                </a:solidFill>
                <a:latin typeface="Arial" pitchFamily="34" charset="0"/>
              </a:defRPr>
            </a:lvl5pPr>
            <a:lvl6pPr marL="2514600" indent="-228600" algn="r" eaLnBrk="0" fontAlgn="base" hangingPunct="0">
              <a:spcBef>
                <a:spcPct val="0"/>
              </a:spcBef>
              <a:spcAft>
                <a:spcPct val="0"/>
              </a:spcAft>
              <a:defRPr i="1">
                <a:solidFill>
                  <a:schemeClr val="tx1"/>
                </a:solidFill>
                <a:latin typeface="Arial" pitchFamily="34" charset="0"/>
              </a:defRPr>
            </a:lvl6pPr>
            <a:lvl7pPr marL="2971800" indent="-228600" algn="r" eaLnBrk="0" fontAlgn="base" hangingPunct="0">
              <a:spcBef>
                <a:spcPct val="0"/>
              </a:spcBef>
              <a:spcAft>
                <a:spcPct val="0"/>
              </a:spcAft>
              <a:defRPr i="1">
                <a:solidFill>
                  <a:schemeClr val="tx1"/>
                </a:solidFill>
                <a:latin typeface="Arial" pitchFamily="34" charset="0"/>
              </a:defRPr>
            </a:lvl7pPr>
            <a:lvl8pPr marL="3429000" indent="-228600" algn="r" eaLnBrk="0" fontAlgn="base" hangingPunct="0">
              <a:spcBef>
                <a:spcPct val="0"/>
              </a:spcBef>
              <a:spcAft>
                <a:spcPct val="0"/>
              </a:spcAft>
              <a:defRPr i="1">
                <a:solidFill>
                  <a:schemeClr val="tx1"/>
                </a:solidFill>
                <a:latin typeface="Arial" pitchFamily="34" charset="0"/>
              </a:defRPr>
            </a:lvl8pPr>
            <a:lvl9pPr marL="3886200" indent="-228600" algn="r" eaLnBrk="0" fontAlgn="base" hangingPunct="0">
              <a:spcBef>
                <a:spcPct val="0"/>
              </a:spcBef>
              <a:spcAft>
                <a:spcPct val="0"/>
              </a:spcAft>
              <a:defRPr i="1">
                <a:solidFill>
                  <a:schemeClr val="tx1"/>
                </a:solidFill>
                <a:latin typeface="Arial" pitchFamily="34" charset="0"/>
              </a:defRPr>
            </a:lvl9pPr>
          </a:lstStyle>
          <a:p>
            <a:pPr algn="l" eaLnBrk="1" hangingPunct="1"/>
            <a:r>
              <a:rPr lang="en-US" altLang="en-US" sz="2400" i="0" dirty="0">
                <a:solidFill>
                  <a:srgbClr val="671E97"/>
                </a:solidFill>
                <a:latin typeface="Tahoma" pitchFamily="34" charset="0"/>
                <a:cs typeface="Arial" pitchFamily="34" charset="0"/>
              </a:rPr>
              <a:t>Attributes / Features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17" y="1935709"/>
            <a:ext cx="609600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394BEAB2-84E6-0443-A5B5-E7689A7BFB3E}"/>
              </a:ext>
            </a:extLst>
          </p:cNvPr>
          <p:cNvSpPr>
            <a:spLocks noGrp="1"/>
          </p:cNvSpPr>
          <p:nvPr>
            <p:ph type="sldNum" sz="quarter" idx="12"/>
          </p:nvPr>
        </p:nvSpPr>
        <p:spPr/>
        <p:txBody>
          <a:bodyPr/>
          <a:lstStyle/>
          <a:p>
            <a:fld id="{19B12225-5612-419B-A8D5-4B8EEE4C217E}" type="slidenum">
              <a:rPr lang="en-US" smtClean="0"/>
              <a:pPr/>
              <a:t>24</a:t>
            </a:fld>
            <a:endParaRPr lang="en-US"/>
          </a:p>
        </p:txBody>
      </p:sp>
    </p:spTree>
    <p:extLst>
      <p:ext uri="{BB962C8B-B14F-4D97-AF65-F5344CB8AC3E}">
        <p14:creationId xmlns:p14="http://schemas.microsoft.com/office/powerpoint/2010/main" val="19174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Mining Tasks</a:t>
            </a:r>
          </a:p>
        </p:txBody>
      </p:sp>
      <p:sp>
        <p:nvSpPr>
          <p:cNvPr id="3" name="Content Placeholder 2"/>
          <p:cNvSpPr>
            <a:spLocks noGrp="1"/>
          </p:cNvSpPr>
          <p:nvPr>
            <p:ph idx="1"/>
          </p:nvPr>
        </p:nvSpPr>
        <p:spPr>
          <a:xfrm>
            <a:off x="457200" y="1223154"/>
            <a:ext cx="8229600" cy="4912859"/>
          </a:xfrm>
        </p:spPr>
        <p:txBody>
          <a:bodyPr/>
          <a:lstStyle/>
          <a:p>
            <a:pPr fontAlgn="ctr">
              <a:buFont typeface="Arial" panose="020B0604020202020204" pitchFamily="34" charset="0"/>
              <a:buChar char="•"/>
            </a:pPr>
            <a:r>
              <a:rPr lang="en-US" dirty="0"/>
              <a:t>Classification and class probability estimation</a:t>
            </a:r>
          </a:p>
          <a:p>
            <a:pPr lvl="2" fontAlgn="ctr">
              <a:buFont typeface="Arial" panose="020B0604020202020204" pitchFamily="34" charset="0"/>
              <a:buChar char="•"/>
            </a:pPr>
            <a:r>
              <a:rPr lang="en-US" dirty="0"/>
              <a:t>How likely is this consumer to respond to our campaign?</a:t>
            </a:r>
          </a:p>
          <a:p>
            <a:pPr fontAlgn="ctr">
              <a:buFont typeface="Arial" panose="020B0604020202020204" pitchFamily="34" charset="0"/>
              <a:buChar char="•"/>
            </a:pPr>
            <a:r>
              <a:rPr lang="en-US" dirty="0"/>
              <a:t>Regression</a:t>
            </a:r>
          </a:p>
          <a:p>
            <a:pPr lvl="2" fontAlgn="ctr">
              <a:buFont typeface="Arial" panose="020B0604020202020204" pitchFamily="34" charset="0"/>
              <a:buChar char="•"/>
            </a:pPr>
            <a:r>
              <a:rPr lang="en-US" u="sng" dirty="0"/>
              <a:t>How much</a:t>
            </a:r>
            <a:r>
              <a:rPr lang="en-US" dirty="0"/>
              <a:t> will she use the service?</a:t>
            </a:r>
          </a:p>
          <a:p>
            <a:pPr fontAlgn="ctr">
              <a:buFont typeface="Arial" panose="020B0604020202020204" pitchFamily="34" charset="0"/>
              <a:buChar char="•"/>
            </a:pPr>
            <a:r>
              <a:rPr lang="en-US" dirty="0"/>
              <a:t>Similarity Matching</a:t>
            </a:r>
          </a:p>
          <a:p>
            <a:pPr lvl="2" fontAlgn="ctr">
              <a:buFont typeface="Arial" panose="020B0604020202020204" pitchFamily="34" charset="0"/>
              <a:buChar char="•"/>
            </a:pPr>
            <a:r>
              <a:rPr lang="en-US" dirty="0"/>
              <a:t>Can we find consumers similar to my best customers?</a:t>
            </a:r>
          </a:p>
          <a:p>
            <a:pPr lvl="2" fontAlgn="ctr">
              <a:buFont typeface="Arial" panose="020B0604020202020204" pitchFamily="34" charset="0"/>
              <a:buChar char="•"/>
            </a:pPr>
            <a:r>
              <a:rPr lang="en-US" dirty="0"/>
              <a:t>Serves as the base for many other data mining tasks.</a:t>
            </a:r>
          </a:p>
          <a:p>
            <a:pPr fontAlgn="ctr">
              <a:buFont typeface="Arial" panose="020B0604020202020204" pitchFamily="34" charset="0"/>
              <a:buChar char="•"/>
            </a:pPr>
            <a:r>
              <a:rPr lang="en-US" dirty="0"/>
              <a:t>Clustering</a:t>
            </a:r>
          </a:p>
          <a:p>
            <a:pPr lvl="2" fontAlgn="ctr">
              <a:buFont typeface="Arial" panose="020B0604020202020204" pitchFamily="34" charset="0"/>
              <a:buChar char="•"/>
            </a:pPr>
            <a:r>
              <a:rPr lang="en-US" dirty="0"/>
              <a:t>Do my customers form natural groups?</a:t>
            </a:r>
          </a:p>
          <a:p>
            <a:pPr fontAlgn="ct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639E583-64DE-6544-A17C-14E1A80E8320}"/>
              </a:ext>
            </a:extLst>
          </p:cNvPr>
          <p:cNvSpPr>
            <a:spLocks noGrp="1"/>
          </p:cNvSpPr>
          <p:nvPr>
            <p:ph type="sldNum" sz="quarter" idx="12"/>
          </p:nvPr>
        </p:nvSpPr>
        <p:spPr/>
        <p:txBody>
          <a:bodyPr/>
          <a:lstStyle/>
          <a:p>
            <a:fld id="{19B12225-5612-419B-A8D5-4B8EEE4C217E}" type="slidenum">
              <a:rPr lang="en-US" smtClean="0"/>
              <a:pPr/>
              <a:t>25</a:t>
            </a:fld>
            <a:endParaRPr lang="en-US"/>
          </a:p>
        </p:txBody>
      </p:sp>
    </p:spTree>
    <p:extLst>
      <p:ext uri="{BB962C8B-B14F-4D97-AF65-F5344CB8AC3E}">
        <p14:creationId xmlns:p14="http://schemas.microsoft.com/office/powerpoint/2010/main" val="182738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Mining Tasks</a:t>
            </a:r>
          </a:p>
        </p:txBody>
      </p:sp>
      <p:sp>
        <p:nvSpPr>
          <p:cNvPr id="3" name="Content Placeholder 2"/>
          <p:cNvSpPr>
            <a:spLocks noGrp="1"/>
          </p:cNvSpPr>
          <p:nvPr>
            <p:ph idx="1"/>
          </p:nvPr>
        </p:nvSpPr>
        <p:spPr>
          <a:xfrm>
            <a:off x="457200" y="1223154"/>
            <a:ext cx="8229600" cy="4912859"/>
          </a:xfrm>
        </p:spPr>
        <p:txBody>
          <a:bodyPr>
            <a:normAutofit/>
          </a:bodyPr>
          <a:lstStyle/>
          <a:p>
            <a:pPr fontAlgn="ctr">
              <a:buFont typeface="Arial" panose="020B0604020202020204" pitchFamily="34" charset="0"/>
              <a:buChar char="•"/>
            </a:pPr>
            <a:r>
              <a:rPr lang="en-US" dirty="0"/>
              <a:t>Co-occurrence Grouping </a:t>
            </a:r>
          </a:p>
          <a:p>
            <a:pPr lvl="2" fontAlgn="ctr">
              <a:buFont typeface="Arial" panose="020B0604020202020204" pitchFamily="34" charset="0"/>
              <a:buChar char="•"/>
            </a:pPr>
            <a:r>
              <a:rPr lang="en-US" dirty="0"/>
              <a:t>Also known as frequent item set mining, association rule discovery, and market-basket analysis</a:t>
            </a:r>
          </a:p>
          <a:p>
            <a:pPr lvl="2" fontAlgn="ctr">
              <a:buFont typeface="Arial" panose="020B0604020202020204" pitchFamily="34" charset="0"/>
              <a:buChar char="•"/>
            </a:pPr>
            <a:r>
              <a:rPr lang="en-US" dirty="0"/>
              <a:t>What items are commonly purchased together?</a:t>
            </a:r>
          </a:p>
          <a:p>
            <a:pPr fontAlgn="ctr">
              <a:buFont typeface="Arial" panose="020B0604020202020204" pitchFamily="34" charset="0"/>
              <a:buChar char="•"/>
            </a:pPr>
            <a:r>
              <a:rPr lang="en-US" dirty="0"/>
              <a:t>Profiling (behavior description)</a:t>
            </a:r>
          </a:p>
          <a:p>
            <a:pPr lvl="2" fontAlgn="ctr">
              <a:buFont typeface="Arial" panose="020B0604020202020204" pitchFamily="34" charset="0"/>
              <a:buChar char="•"/>
            </a:pPr>
            <a:r>
              <a:rPr lang="en-US" dirty="0"/>
              <a:t>What does “normal behavior” look like? (for example, as baseline to detect fraud)</a:t>
            </a:r>
          </a:p>
          <a:p>
            <a:pPr lvl="2" fontAlgn="ctr">
              <a:buFont typeface="Arial" panose="020B0604020202020204" pitchFamily="34" charset="0"/>
              <a:buChar char="•"/>
            </a:pPr>
            <a:r>
              <a:rPr lang="en-US" dirty="0"/>
              <a:t>What is characteristic of a population, subgroup, and even individual</a:t>
            </a:r>
          </a:p>
          <a:p>
            <a:pPr lvl="2" fontAlgn="ctr">
              <a:buFont typeface="Arial" panose="020B0604020202020204" pitchFamily="34" charset="0"/>
              <a:buChar char="•"/>
            </a:pPr>
            <a:r>
              <a:rPr lang="en-US" dirty="0"/>
              <a:t>How do you describe a credit card fraud? </a:t>
            </a:r>
          </a:p>
          <a:p>
            <a:pPr fontAlgn="ctr">
              <a:buFont typeface="Arial" panose="020B0604020202020204" pitchFamily="34" charset="0"/>
              <a:buChar char="•"/>
            </a:pPr>
            <a:r>
              <a:rPr lang="en-US" dirty="0"/>
              <a:t>Data Reduction</a:t>
            </a:r>
          </a:p>
          <a:p>
            <a:pPr lvl="2" fontAlgn="ctr">
              <a:buFont typeface="Arial" panose="020B0604020202020204" pitchFamily="34" charset="0"/>
              <a:buChar char="•"/>
            </a:pPr>
            <a:r>
              <a:rPr lang="en-US" dirty="0"/>
              <a:t>Explicit Feature Selections</a:t>
            </a:r>
          </a:p>
          <a:p>
            <a:pPr lvl="2" fontAlgn="ctr">
              <a:buFont typeface="Arial" panose="020B0604020202020204" pitchFamily="34" charset="0"/>
              <a:buChar char="•"/>
            </a:pPr>
            <a:r>
              <a:rPr lang="en-US" dirty="0"/>
              <a:t>Which latent dimensions describe the consumer taste preferences?</a:t>
            </a:r>
          </a:p>
        </p:txBody>
      </p:sp>
      <p:sp>
        <p:nvSpPr>
          <p:cNvPr id="4" name="Slide Number Placeholder 3">
            <a:extLst>
              <a:ext uri="{FF2B5EF4-FFF2-40B4-BE49-F238E27FC236}">
                <a16:creationId xmlns:a16="http://schemas.microsoft.com/office/drawing/2014/main" id="{C7CB350E-289A-B343-9126-71C009230745}"/>
              </a:ext>
            </a:extLst>
          </p:cNvPr>
          <p:cNvSpPr>
            <a:spLocks noGrp="1"/>
          </p:cNvSpPr>
          <p:nvPr>
            <p:ph type="sldNum" sz="quarter" idx="12"/>
          </p:nvPr>
        </p:nvSpPr>
        <p:spPr/>
        <p:txBody>
          <a:bodyPr/>
          <a:lstStyle/>
          <a:p>
            <a:fld id="{19B12225-5612-419B-A8D5-4B8EEE4C217E}" type="slidenum">
              <a:rPr lang="en-US" smtClean="0"/>
              <a:pPr/>
              <a:t>26</a:t>
            </a:fld>
            <a:endParaRPr lang="en-US"/>
          </a:p>
        </p:txBody>
      </p:sp>
    </p:spTree>
    <p:extLst>
      <p:ext uri="{BB962C8B-B14F-4D97-AF65-F5344CB8AC3E}">
        <p14:creationId xmlns:p14="http://schemas.microsoft.com/office/powerpoint/2010/main" val="151057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Mining Tasks</a:t>
            </a:r>
          </a:p>
        </p:txBody>
      </p:sp>
      <p:sp>
        <p:nvSpPr>
          <p:cNvPr id="3" name="Content Placeholder 2"/>
          <p:cNvSpPr>
            <a:spLocks noGrp="1"/>
          </p:cNvSpPr>
          <p:nvPr>
            <p:ph idx="1"/>
          </p:nvPr>
        </p:nvSpPr>
        <p:spPr>
          <a:xfrm>
            <a:off x="457200" y="1223154"/>
            <a:ext cx="8229600" cy="4912859"/>
          </a:xfrm>
        </p:spPr>
        <p:txBody>
          <a:bodyPr/>
          <a:lstStyle/>
          <a:p>
            <a:pPr fontAlgn="ctr">
              <a:buFont typeface="Arial" panose="020B0604020202020204" pitchFamily="34" charset="0"/>
              <a:buChar char="•"/>
            </a:pPr>
            <a:r>
              <a:rPr lang="en-US" dirty="0"/>
              <a:t>Link Prediction</a:t>
            </a:r>
          </a:p>
          <a:p>
            <a:pPr lvl="2" fontAlgn="ctr">
              <a:buFont typeface="Arial" panose="020B0604020202020204" pitchFamily="34" charset="0"/>
              <a:buChar char="•"/>
            </a:pPr>
            <a:r>
              <a:rPr lang="en-US" dirty="0"/>
              <a:t>Since John and Jane share 2 friends, should John become Jane’s friend?</a:t>
            </a:r>
          </a:p>
          <a:p>
            <a:pPr fontAlgn="ctr">
              <a:buFont typeface="Arial" panose="020B0604020202020204" pitchFamily="34" charset="0"/>
              <a:buChar char="•"/>
            </a:pPr>
            <a:r>
              <a:rPr lang="en-US" dirty="0"/>
              <a:t>Causal Modeling</a:t>
            </a:r>
          </a:p>
          <a:p>
            <a:pPr lvl="2" fontAlgn="ctr">
              <a:buFont typeface="Arial" panose="020B0604020202020204" pitchFamily="34" charset="0"/>
              <a:buChar char="•"/>
            </a:pPr>
            <a:r>
              <a:rPr lang="en-US" dirty="0"/>
              <a:t>Why are my customers leaving? </a:t>
            </a:r>
          </a:p>
          <a:p>
            <a:pPr lvl="2" fontAlgn="ctr">
              <a:buFont typeface="Arial" panose="020B0604020202020204" pitchFamily="34" charset="0"/>
              <a:buChar char="•"/>
            </a:pPr>
            <a:r>
              <a:rPr lang="en-US" dirty="0"/>
              <a:t>Target Ad:  is my treatment (targeting) effective,  or is my model that identify whom will purchase anyway (regardless targeted or not)?</a:t>
            </a:r>
          </a:p>
          <a:p>
            <a:pPr lvl="2" fontAlgn="ctr">
              <a:buFont typeface="Arial" panose="020B0604020202020204" pitchFamily="34" charset="0"/>
              <a:buChar char="•"/>
            </a:pPr>
            <a:r>
              <a:rPr lang="en-US" dirty="0"/>
              <a:t>Assumption: For example, Viral market: consumers </a:t>
            </a:r>
            <a:r>
              <a:rPr lang="en-US"/>
              <a:t>actually influence each other. </a:t>
            </a:r>
            <a:endParaRPr lang="en-US" dirty="0"/>
          </a:p>
          <a:p>
            <a:pPr fontAlgn="ct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363F66D-47BC-0B43-A6AE-E71D69808AA1}"/>
              </a:ext>
            </a:extLst>
          </p:cNvPr>
          <p:cNvSpPr>
            <a:spLocks noGrp="1"/>
          </p:cNvSpPr>
          <p:nvPr>
            <p:ph type="sldNum" sz="quarter" idx="12"/>
          </p:nvPr>
        </p:nvSpPr>
        <p:spPr/>
        <p:txBody>
          <a:bodyPr/>
          <a:lstStyle/>
          <a:p>
            <a:fld id="{19B12225-5612-419B-A8D5-4B8EEE4C217E}" type="slidenum">
              <a:rPr lang="en-US" smtClean="0"/>
              <a:pPr/>
              <a:t>27</a:t>
            </a:fld>
            <a:endParaRPr lang="en-US"/>
          </a:p>
        </p:txBody>
      </p:sp>
    </p:spTree>
    <p:extLst>
      <p:ext uri="{BB962C8B-B14F-4D97-AF65-F5344CB8AC3E}">
        <p14:creationId xmlns:p14="http://schemas.microsoft.com/office/powerpoint/2010/main" val="3137967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987552"/>
          </a:xfrm>
        </p:spPr>
        <p:txBody>
          <a:bodyPr>
            <a:noAutofit/>
          </a:bodyPr>
          <a:lstStyle/>
          <a:p>
            <a:r>
              <a:rPr lang="en-US" sz="3200" dirty="0"/>
              <a:t>Supervised versus Unsupervised Methods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“How do our customers naturally fall into different groups?”</a:t>
            </a:r>
          </a:p>
          <a:p>
            <a:pPr lvl="2">
              <a:buFont typeface="Arial" panose="020B0604020202020204" pitchFamily="34" charset="0"/>
              <a:buChar char="•"/>
            </a:pPr>
            <a:r>
              <a:rPr lang="en-US" dirty="0"/>
              <a:t>No guarantee that the results are meaningful or will be useful for any particular purpose</a:t>
            </a:r>
          </a:p>
          <a:p>
            <a:pPr>
              <a:buFont typeface="Arial" panose="020B0604020202020204" pitchFamily="34" charset="0"/>
              <a:buChar char="•"/>
            </a:pPr>
            <a:r>
              <a:rPr lang="en-US" dirty="0"/>
              <a:t>“Can we find groups of customers who have particularly high likelihoods of canceling their service soon after contracts expire?”</a:t>
            </a:r>
          </a:p>
          <a:p>
            <a:pPr lvl="2">
              <a:buFont typeface="Arial" panose="020B0604020202020204" pitchFamily="34" charset="0"/>
              <a:buChar char="•"/>
            </a:pPr>
            <a:r>
              <a:rPr lang="en-US" b="1" dirty="0"/>
              <a:t>A specific purpose</a:t>
            </a:r>
          </a:p>
          <a:p>
            <a:pPr lvl="2">
              <a:buFont typeface="Arial" panose="020B0604020202020204" pitchFamily="34" charset="0"/>
              <a:buChar char="•"/>
            </a:pPr>
            <a:r>
              <a:rPr lang="en-US" dirty="0"/>
              <a:t>Much more useful results (usually) </a:t>
            </a:r>
          </a:p>
          <a:p>
            <a:pPr lvl="2">
              <a:buFont typeface="Arial" panose="020B0604020202020204" pitchFamily="34" charset="0"/>
              <a:buChar char="•"/>
            </a:pPr>
            <a:r>
              <a:rPr lang="en-US" dirty="0"/>
              <a:t>Different techniques</a:t>
            </a:r>
          </a:p>
          <a:p>
            <a:pPr lvl="2">
              <a:buFont typeface="Arial" panose="020B0604020202020204" pitchFamily="34" charset="0"/>
              <a:buChar char="•"/>
            </a:pPr>
            <a:r>
              <a:rPr lang="en-US" b="1" dirty="0"/>
              <a:t>Requires data with the target</a:t>
            </a:r>
          </a:p>
          <a:p>
            <a:pPr lvl="3">
              <a:buFont typeface="Arial" panose="020B0604020202020204" pitchFamily="34" charset="0"/>
              <a:buChar char="•"/>
            </a:pPr>
            <a:r>
              <a:rPr lang="en-US" dirty="0"/>
              <a:t>The individual’s label</a:t>
            </a:r>
          </a:p>
        </p:txBody>
      </p:sp>
      <p:sp>
        <p:nvSpPr>
          <p:cNvPr id="4" name="Slide Number Placeholder 3">
            <a:extLst>
              <a:ext uri="{FF2B5EF4-FFF2-40B4-BE49-F238E27FC236}">
                <a16:creationId xmlns:a16="http://schemas.microsoft.com/office/drawing/2014/main" id="{857F3B9D-C821-0347-B874-B39D3C92E72F}"/>
              </a:ext>
            </a:extLst>
          </p:cNvPr>
          <p:cNvSpPr>
            <a:spLocks noGrp="1"/>
          </p:cNvSpPr>
          <p:nvPr>
            <p:ph type="sldNum" sz="quarter" idx="12"/>
          </p:nvPr>
        </p:nvSpPr>
        <p:spPr/>
        <p:txBody>
          <a:bodyPr/>
          <a:lstStyle/>
          <a:p>
            <a:fld id="{19B12225-5612-419B-A8D5-4B8EEE4C217E}" type="slidenum">
              <a:rPr lang="en-US" smtClean="0"/>
              <a:pPr/>
              <a:t>28</a:t>
            </a:fld>
            <a:endParaRPr lang="en-US"/>
          </a:p>
        </p:txBody>
      </p:sp>
    </p:spTree>
    <p:extLst>
      <p:ext uri="{BB962C8B-B14F-4D97-AF65-F5344CB8AC3E}">
        <p14:creationId xmlns:p14="http://schemas.microsoft.com/office/powerpoint/2010/main" val="85867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987552"/>
          </a:xfrm>
        </p:spPr>
        <p:txBody>
          <a:bodyPr>
            <a:noAutofit/>
          </a:bodyPr>
          <a:lstStyle/>
          <a:p>
            <a:r>
              <a:rPr lang="en-US" sz="3200" dirty="0"/>
              <a:t>Supervised Data Mining &amp; Predictive Modeling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Is there a specific, quantifiable </a:t>
            </a:r>
            <a:r>
              <a:rPr lang="en-US" b="1" dirty="0"/>
              <a:t>target</a:t>
            </a:r>
            <a:r>
              <a:rPr lang="en-US" dirty="0"/>
              <a:t> that we are interested in or trying to predict?</a:t>
            </a:r>
          </a:p>
          <a:p>
            <a:pPr lvl="2">
              <a:buFont typeface="Arial" panose="020B0604020202020204" pitchFamily="34" charset="0"/>
              <a:buChar char="•"/>
            </a:pPr>
            <a:r>
              <a:rPr lang="en-US" dirty="0"/>
              <a:t>Think about the decision</a:t>
            </a:r>
          </a:p>
          <a:p>
            <a:pPr>
              <a:buFont typeface="Arial" panose="020B0604020202020204" pitchFamily="34" charset="0"/>
              <a:buChar char="•"/>
            </a:pPr>
            <a:r>
              <a:rPr lang="en-US" dirty="0"/>
              <a:t>Do we have data on this target?</a:t>
            </a:r>
          </a:p>
          <a:p>
            <a:pPr lvl="2">
              <a:buFont typeface="Arial" panose="020B0604020202020204" pitchFamily="34" charset="0"/>
              <a:buChar char="•"/>
            </a:pPr>
            <a:r>
              <a:rPr lang="en-US" dirty="0"/>
              <a:t>Do we have </a:t>
            </a:r>
            <a:r>
              <a:rPr lang="en-US" u="sng" dirty="0"/>
              <a:t>enough data</a:t>
            </a:r>
            <a:r>
              <a:rPr lang="en-US" dirty="0"/>
              <a:t> on this target?</a:t>
            </a:r>
          </a:p>
          <a:p>
            <a:pPr lvl="3">
              <a:buFont typeface="Arial" panose="020B0604020202020204" pitchFamily="34" charset="0"/>
              <a:buChar char="•"/>
            </a:pPr>
            <a:r>
              <a:rPr lang="en-US" dirty="0"/>
              <a:t>Need a min ~500 of each type of classification</a:t>
            </a:r>
          </a:p>
          <a:p>
            <a:pPr>
              <a:buFont typeface="Arial" panose="020B0604020202020204" pitchFamily="34" charset="0"/>
              <a:buChar char="•"/>
            </a:pPr>
            <a:r>
              <a:rPr lang="en-US" dirty="0"/>
              <a:t>Do we have relevant data </a:t>
            </a:r>
            <a:r>
              <a:rPr lang="en-US" u="sng" dirty="0"/>
              <a:t>prior</a:t>
            </a:r>
            <a:r>
              <a:rPr lang="en-US" dirty="0"/>
              <a:t> to decision?</a:t>
            </a:r>
          </a:p>
          <a:p>
            <a:pPr lvl="2">
              <a:buFont typeface="Arial" panose="020B0604020202020204" pitchFamily="34" charset="0"/>
              <a:buChar char="•"/>
            </a:pPr>
            <a:r>
              <a:rPr lang="en-US" dirty="0"/>
              <a:t>Think timing of decision and action</a:t>
            </a:r>
          </a:p>
          <a:p>
            <a:pPr>
              <a:buFont typeface="Arial" panose="020B0604020202020204" pitchFamily="34" charset="0"/>
              <a:buChar char="•"/>
            </a:pPr>
            <a:r>
              <a:rPr lang="en-US" dirty="0"/>
              <a:t>The result of supervised data mining is a model that predicts some quantity</a:t>
            </a:r>
          </a:p>
          <a:p>
            <a:pPr>
              <a:buFont typeface="Arial" panose="020B0604020202020204" pitchFamily="34" charset="0"/>
              <a:buChar char="•"/>
            </a:pPr>
            <a:r>
              <a:rPr lang="en-US" dirty="0"/>
              <a:t>A model can either be used to predict or to understand</a:t>
            </a:r>
          </a:p>
        </p:txBody>
      </p:sp>
      <p:sp>
        <p:nvSpPr>
          <p:cNvPr id="4" name="Slide Number Placeholder 3">
            <a:extLst>
              <a:ext uri="{FF2B5EF4-FFF2-40B4-BE49-F238E27FC236}">
                <a16:creationId xmlns:a16="http://schemas.microsoft.com/office/drawing/2014/main" id="{D932B83A-5581-C941-AB22-0F041F3DFDF4}"/>
              </a:ext>
            </a:extLst>
          </p:cNvPr>
          <p:cNvSpPr>
            <a:spLocks noGrp="1"/>
          </p:cNvSpPr>
          <p:nvPr>
            <p:ph type="sldNum" sz="quarter" idx="12"/>
          </p:nvPr>
        </p:nvSpPr>
        <p:spPr/>
        <p:txBody>
          <a:bodyPr/>
          <a:lstStyle/>
          <a:p>
            <a:fld id="{19B12225-5612-419B-A8D5-4B8EEE4C217E}" type="slidenum">
              <a:rPr lang="en-US" smtClean="0"/>
              <a:pPr/>
              <a:t>29</a:t>
            </a:fld>
            <a:endParaRPr lang="en-US"/>
          </a:p>
        </p:txBody>
      </p:sp>
    </p:spTree>
    <p:extLst>
      <p:ext uri="{BB962C8B-B14F-4D97-AF65-F5344CB8AC3E}">
        <p14:creationId xmlns:p14="http://schemas.microsoft.com/office/powerpoint/2010/main" val="257108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483B-ACA0-DE47-87E5-61EB5BBFF97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9B39E9-E0B1-864A-A752-E6E0E7A2084A}"/>
              </a:ext>
            </a:extLst>
          </p:cNvPr>
          <p:cNvSpPr>
            <a:spLocks noGrp="1"/>
          </p:cNvSpPr>
          <p:nvPr>
            <p:ph idx="1"/>
          </p:nvPr>
        </p:nvSpPr>
        <p:spPr/>
        <p:txBody>
          <a:bodyPr>
            <a:normAutofit fontScale="92500" lnSpcReduction="10000"/>
          </a:bodyPr>
          <a:lstStyle/>
          <a:p>
            <a:r>
              <a:rPr lang="en-US" dirty="0"/>
              <a:t>Motivation on Data Mining </a:t>
            </a:r>
          </a:p>
          <a:p>
            <a:r>
              <a:rPr lang="en-US" dirty="0"/>
              <a:t>Introduction to Data Mining: what is data mining, data mining topics, data mining process, and difference between data mining and machine learning, terminology</a:t>
            </a:r>
          </a:p>
          <a:p>
            <a:r>
              <a:rPr lang="en-US" dirty="0"/>
              <a:t>Data Mining Traps</a:t>
            </a:r>
          </a:p>
          <a:p>
            <a:r>
              <a:rPr lang="en-US" dirty="0"/>
              <a:t>Data Mining and Machine Learning Algorithms</a:t>
            </a:r>
          </a:p>
          <a:p>
            <a:pPr lvl="1"/>
            <a:r>
              <a:rPr lang="en-US" dirty="0"/>
              <a:t>Unsupervised Learning</a:t>
            </a:r>
          </a:p>
          <a:p>
            <a:pPr lvl="2"/>
            <a:r>
              <a:rPr lang="en-US" dirty="0"/>
              <a:t>Cluster and Principal Component Analysis</a:t>
            </a:r>
          </a:p>
          <a:p>
            <a:pPr lvl="1"/>
            <a:r>
              <a:rPr lang="en-US" dirty="0"/>
              <a:t>Supervised Machine Learning</a:t>
            </a:r>
          </a:p>
          <a:p>
            <a:pPr lvl="2"/>
            <a:r>
              <a:rPr lang="en-US" dirty="0"/>
              <a:t>Regress</a:t>
            </a:r>
          </a:p>
          <a:p>
            <a:pPr lvl="2"/>
            <a:r>
              <a:rPr lang="en-US" dirty="0"/>
              <a:t>Logistic Regress</a:t>
            </a:r>
          </a:p>
          <a:p>
            <a:pPr lvl="2"/>
            <a:r>
              <a:rPr lang="en-US" dirty="0"/>
              <a:t>Support Vector Machine </a:t>
            </a:r>
          </a:p>
          <a:p>
            <a:pPr lvl="2"/>
            <a:r>
              <a:rPr lang="en-US" dirty="0"/>
              <a:t>Decision Tree</a:t>
            </a:r>
          </a:p>
          <a:p>
            <a:pPr lvl="2"/>
            <a:r>
              <a:rPr lang="en-US" dirty="0"/>
              <a:t>Neural Networks</a:t>
            </a:r>
          </a:p>
          <a:p>
            <a:endParaRPr lang="en-US" dirty="0"/>
          </a:p>
          <a:p>
            <a:endParaRPr lang="en-US" dirty="0"/>
          </a:p>
        </p:txBody>
      </p:sp>
      <p:sp>
        <p:nvSpPr>
          <p:cNvPr id="5" name="Slide Number Placeholder 4">
            <a:extLst>
              <a:ext uri="{FF2B5EF4-FFF2-40B4-BE49-F238E27FC236}">
                <a16:creationId xmlns:a16="http://schemas.microsoft.com/office/drawing/2014/main" id="{FAB850E5-15D4-404D-8649-3ED09D670E86}"/>
              </a:ext>
            </a:extLst>
          </p:cNvPr>
          <p:cNvSpPr>
            <a:spLocks noGrp="1"/>
          </p:cNvSpPr>
          <p:nvPr>
            <p:ph type="sldNum" sz="quarter" idx="12"/>
          </p:nvPr>
        </p:nvSpPr>
        <p:spPr/>
        <p:txBody>
          <a:bodyPr/>
          <a:lstStyle/>
          <a:p>
            <a:fld id="{19B12225-5612-419B-A8D5-4B8EEE4C217E}" type="slidenum">
              <a:rPr lang="en-US" smtClean="0"/>
              <a:pPr/>
              <a:t>3</a:t>
            </a:fld>
            <a:endParaRPr lang="en-US"/>
          </a:p>
        </p:txBody>
      </p:sp>
    </p:spTree>
    <p:extLst>
      <p:ext uri="{BB962C8B-B14F-4D97-AF65-F5344CB8AC3E}">
        <p14:creationId xmlns:p14="http://schemas.microsoft.com/office/powerpoint/2010/main" val="1706769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987552"/>
          </a:xfrm>
        </p:spPr>
        <p:txBody>
          <a:bodyPr>
            <a:normAutofit fontScale="90000"/>
          </a:bodyPr>
          <a:lstStyle/>
          <a:p>
            <a:r>
              <a:rPr lang="en-US" dirty="0"/>
              <a:t>Subclasses of Supervised Data Mining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Classification</a:t>
            </a:r>
          </a:p>
          <a:p>
            <a:pPr lvl="2">
              <a:buFont typeface="Arial" panose="020B0604020202020204" pitchFamily="34" charset="0"/>
              <a:buChar char="•"/>
            </a:pPr>
            <a:r>
              <a:rPr lang="en-US" dirty="0"/>
              <a:t>Categorical target</a:t>
            </a:r>
          </a:p>
          <a:p>
            <a:pPr lvl="3">
              <a:buFont typeface="Arial" panose="020B0604020202020204" pitchFamily="34" charset="0"/>
              <a:buChar char="•"/>
            </a:pPr>
            <a:r>
              <a:rPr lang="en-US" dirty="0"/>
              <a:t>Often binary</a:t>
            </a:r>
          </a:p>
          <a:p>
            <a:pPr lvl="2">
              <a:buFont typeface="Arial" panose="020B0604020202020204" pitchFamily="34" charset="0"/>
              <a:buChar char="•"/>
            </a:pPr>
            <a:r>
              <a:rPr lang="en-US" dirty="0"/>
              <a:t>Includes “class probability estimation”</a:t>
            </a:r>
          </a:p>
          <a:p>
            <a:pPr>
              <a:buFont typeface="Arial" panose="020B0604020202020204" pitchFamily="34" charset="0"/>
              <a:buChar char="•"/>
            </a:pPr>
            <a:r>
              <a:rPr lang="en-US" dirty="0"/>
              <a:t>Regression</a:t>
            </a:r>
          </a:p>
          <a:p>
            <a:pPr lvl="2">
              <a:buFont typeface="Arial" panose="020B0604020202020204" pitchFamily="34" charset="0"/>
              <a:buChar char="•"/>
            </a:pPr>
            <a:r>
              <a:rPr lang="en-US" dirty="0"/>
              <a:t>Numeric target</a:t>
            </a:r>
          </a:p>
        </p:txBody>
      </p:sp>
      <p:sp>
        <p:nvSpPr>
          <p:cNvPr id="4" name="Slide Number Placeholder 3">
            <a:extLst>
              <a:ext uri="{FF2B5EF4-FFF2-40B4-BE49-F238E27FC236}">
                <a16:creationId xmlns:a16="http://schemas.microsoft.com/office/drawing/2014/main" id="{2B3401C6-172B-CB46-8029-7396BFA0DD69}"/>
              </a:ext>
            </a:extLst>
          </p:cNvPr>
          <p:cNvSpPr>
            <a:spLocks noGrp="1"/>
          </p:cNvSpPr>
          <p:nvPr>
            <p:ph type="sldNum" sz="quarter" idx="12"/>
          </p:nvPr>
        </p:nvSpPr>
        <p:spPr/>
        <p:txBody>
          <a:bodyPr/>
          <a:lstStyle/>
          <a:p>
            <a:fld id="{19B12225-5612-419B-A8D5-4B8EEE4C217E}" type="slidenum">
              <a:rPr lang="en-US" smtClean="0"/>
              <a:pPr/>
              <a:t>30</a:t>
            </a:fld>
            <a:endParaRPr lang="en-US"/>
          </a:p>
        </p:txBody>
      </p:sp>
    </p:spTree>
    <p:extLst>
      <p:ext uri="{BB962C8B-B14F-4D97-AF65-F5344CB8AC3E}">
        <p14:creationId xmlns:p14="http://schemas.microsoft.com/office/powerpoint/2010/main" val="1646660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Subclasses of Supervised Data Mining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14400"/>
                <a:ext cx="8229600" cy="5029200"/>
              </a:xfrm>
            </p:spPr>
            <p:txBody>
              <a:bodyPr/>
              <a:lstStyle/>
              <a:p>
                <a:pPr>
                  <a:buFont typeface="Arial" panose="020B0604020202020204" pitchFamily="34" charset="0"/>
                  <a:buChar char="•"/>
                </a:pPr>
                <a:r>
                  <a:rPr lang="en-US" dirty="0"/>
                  <a:t>“Will this customer purchase service </a:t>
                </a:r>
                <a14:m>
                  <m:oMath xmlns:m="http://schemas.openxmlformats.org/officeDocument/2006/math">
                    <m:r>
                      <a:rPr lang="en-US" i="1" dirty="0" smtClean="0">
                        <a:latin typeface="Cambria Math"/>
                      </a:rPr>
                      <m:t>𝑆</m:t>
                    </m:r>
                    <m:r>
                      <a:rPr lang="en-US" i="1" dirty="0" smtClean="0">
                        <a:latin typeface="Cambria Math"/>
                      </a:rPr>
                      <m:t>1</m:t>
                    </m:r>
                  </m:oMath>
                </a14:m>
                <a:r>
                  <a:rPr lang="en-US" dirty="0"/>
                  <a:t>”</a:t>
                </a:r>
              </a:p>
              <a:p>
                <a:pPr lvl="2">
                  <a:buFont typeface="Arial" panose="020B0604020202020204" pitchFamily="34" charset="0"/>
                  <a:buChar char="•"/>
                </a:pPr>
                <a:r>
                  <a:rPr lang="en-US" dirty="0"/>
                  <a:t>Classification problem</a:t>
                </a:r>
              </a:p>
              <a:p>
                <a:pPr lvl="3">
                  <a:buFont typeface="Arial" panose="020B0604020202020204" pitchFamily="34" charset="0"/>
                  <a:buChar char="•"/>
                </a:pPr>
                <a:r>
                  <a:rPr lang="en-US" dirty="0"/>
                  <a:t>Binary target (the customer either purchases or does not)</a:t>
                </a:r>
              </a:p>
              <a:p>
                <a:pPr>
                  <a:buFont typeface="Arial" panose="020B0604020202020204" pitchFamily="34" charset="0"/>
                  <a:buChar char="•"/>
                </a:pPr>
                <a:r>
                  <a:rPr lang="en-US" dirty="0"/>
                  <a:t>“Which service package (</a:t>
                </a:r>
                <a14:m>
                  <m:oMath xmlns:m="http://schemas.openxmlformats.org/officeDocument/2006/math">
                    <m:r>
                      <a:rPr lang="en-US" i="1" dirty="0" smtClean="0">
                        <a:latin typeface="Cambria Math"/>
                      </a:rPr>
                      <m:t>𝑆</m:t>
                    </m:r>
                    <m:r>
                      <a:rPr lang="en-US" i="1" dirty="0" smtClean="0">
                        <a:latin typeface="Cambria Math"/>
                      </a:rPr>
                      <m:t>1</m:t>
                    </m:r>
                  </m:oMath>
                </a14:m>
                <a:r>
                  <a:rPr lang="en-US" dirty="0"/>
                  <a:t>, </a:t>
                </a:r>
                <a14:m>
                  <m:oMath xmlns:m="http://schemas.openxmlformats.org/officeDocument/2006/math">
                    <m:r>
                      <a:rPr lang="en-US" i="1" dirty="0" smtClean="0">
                        <a:latin typeface="Cambria Math"/>
                      </a:rPr>
                      <m:t>𝑆</m:t>
                    </m:r>
                    <m:r>
                      <a:rPr lang="en-US" i="1" dirty="0" smtClean="0">
                        <a:latin typeface="Cambria Math"/>
                      </a:rPr>
                      <m:t>2</m:t>
                    </m:r>
                  </m:oMath>
                </a14:m>
                <a:r>
                  <a:rPr lang="en-US" dirty="0"/>
                  <a:t>, or none) will a customer </a:t>
                </a:r>
                <a:r>
                  <a:rPr lang="en-US"/>
                  <a:t>likely purchase?”</a:t>
                </a:r>
                <a:endParaRPr lang="en-US" dirty="0"/>
              </a:p>
              <a:p>
                <a:pPr lvl="2">
                  <a:buFont typeface="Arial" panose="020B0604020202020204" pitchFamily="34" charset="0"/>
                  <a:buChar char="•"/>
                </a:pPr>
                <a:r>
                  <a:rPr lang="en-US" dirty="0"/>
                  <a:t>Classification problem</a:t>
                </a:r>
              </a:p>
              <a:p>
                <a:pPr lvl="3">
                  <a:buFont typeface="Arial" panose="020B0604020202020204" pitchFamily="34" charset="0"/>
                  <a:buChar char="•"/>
                </a:pPr>
                <a:r>
                  <a:rPr lang="en-US" dirty="0"/>
                  <a:t>Three-valued target</a:t>
                </a:r>
              </a:p>
              <a:p>
                <a:pPr>
                  <a:buFont typeface="Arial" panose="020B0604020202020204" pitchFamily="34" charset="0"/>
                  <a:buChar char="•"/>
                </a:pPr>
                <a:r>
                  <a:rPr lang="en-US" dirty="0"/>
                  <a:t>“How much will this customer use the service?”</a:t>
                </a:r>
              </a:p>
              <a:p>
                <a:pPr lvl="2">
                  <a:buFont typeface="Arial" panose="020B0604020202020204" pitchFamily="34" charset="0"/>
                  <a:buChar char="•"/>
                </a:pPr>
                <a:r>
                  <a:rPr lang="en-US" dirty="0"/>
                  <a:t>Regression problem</a:t>
                </a:r>
              </a:p>
              <a:p>
                <a:pPr lvl="3">
                  <a:buFont typeface="Arial" panose="020B0604020202020204" pitchFamily="34" charset="0"/>
                  <a:buChar char="•"/>
                </a:pPr>
                <a:r>
                  <a:rPr lang="en-US" dirty="0"/>
                  <a:t>Numeric target</a:t>
                </a:r>
              </a:p>
              <a:p>
                <a:pPr lvl="3">
                  <a:buFont typeface="Arial" panose="020B0604020202020204" pitchFamily="34" charset="0"/>
                  <a:buChar char="•"/>
                </a:pPr>
                <a:r>
                  <a:rPr lang="en-US" dirty="0"/>
                  <a:t>Target variable: amount of usage per customer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14400"/>
                <a:ext cx="8229600" cy="5029200"/>
              </a:xfrm>
              <a:blipFill rotWithShape="0">
                <a:blip r:embed="rId3"/>
                <a:stretch>
                  <a:fillRect t="-2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11094E-5F0C-A24E-A231-7A2D1EB692C9}"/>
              </a:ext>
            </a:extLst>
          </p:cNvPr>
          <p:cNvSpPr>
            <a:spLocks noGrp="1"/>
          </p:cNvSpPr>
          <p:nvPr>
            <p:ph type="sldNum" sz="quarter" idx="12"/>
          </p:nvPr>
        </p:nvSpPr>
        <p:spPr/>
        <p:txBody>
          <a:bodyPr/>
          <a:lstStyle/>
          <a:p>
            <a:fld id="{19B12225-5612-419B-A8D5-4B8EEE4C217E}" type="slidenum">
              <a:rPr lang="en-US" smtClean="0"/>
              <a:pPr/>
              <a:t>31</a:t>
            </a:fld>
            <a:endParaRPr lang="en-US"/>
          </a:p>
        </p:txBody>
      </p:sp>
    </p:spTree>
    <p:extLst>
      <p:ext uri="{BB962C8B-B14F-4D97-AF65-F5344CB8AC3E}">
        <p14:creationId xmlns:p14="http://schemas.microsoft.com/office/powerpoint/2010/main" val="2779221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Mining Model in Use</a:t>
            </a:r>
          </a:p>
        </p:txBody>
      </p:sp>
      <p:graphicFrame>
        <p:nvGraphicFramePr>
          <p:cNvPr id="67590" name="Object 5"/>
          <p:cNvGraphicFramePr>
            <a:graphicFrameLocks noChangeAspect="1"/>
          </p:cNvGraphicFramePr>
          <p:nvPr/>
        </p:nvGraphicFramePr>
        <p:xfrm>
          <a:off x="381000" y="2286000"/>
          <a:ext cx="8077200" cy="1779588"/>
        </p:xfrm>
        <a:graphic>
          <a:graphicData uri="http://schemas.openxmlformats.org/presentationml/2006/ole">
            <mc:AlternateContent xmlns:mc="http://schemas.openxmlformats.org/markup-compatibility/2006">
              <mc:Choice xmlns:v="urn:schemas-microsoft-com:vml" Requires="v">
                <p:oleObj spid="_x0000_s50254" name="VISIO" r:id="rId4" imgW="5016240" imgH="1104120" progId="Visio.Drawing.6">
                  <p:embed/>
                </p:oleObj>
              </mc:Choice>
              <mc:Fallback>
                <p:oleObj name="VISIO" r:id="rId4" imgW="5016240" imgH="1104120" progId="Visio.Drawing.6">
                  <p:embed/>
                  <p:pic>
                    <p:nvPicPr>
                      <p:cNvPr id="6759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807720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91" name="Line 6"/>
          <p:cNvSpPr>
            <a:spLocks noChangeShapeType="1"/>
          </p:cNvSpPr>
          <p:nvPr/>
        </p:nvSpPr>
        <p:spPr bwMode="auto">
          <a:xfrm flipV="1">
            <a:off x="1365662" y="3733800"/>
            <a:ext cx="5938" cy="980704"/>
          </a:xfrm>
          <a:prstGeom prst="line">
            <a:avLst/>
          </a:prstGeom>
          <a:noFill/>
          <a:ln w="25400">
            <a:solidFill>
              <a:srgbClr val="671E9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67592" name="Text Box 7"/>
              <p:cNvSpPr txBox="1">
                <a:spLocks noChangeArrowheads="1"/>
              </p:cNvSpPr>
              <p:nvPr/>
            </p:nvSpPr>
            <p:spPr bwMode="auto">
              <a:xfrm>
                <a:off x="0" y="4803775"/>
                <a:ext cx="3479469" cy="10156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dirty="0">
                    <a:solidFill>
                      <a:srgbClr val="671E97"/>
                    </a:solidFill>
                    <a:latin typeface="Tahoma" pitchFamily="34" charset="0"/>
                  </a:rPr>
                  <a:t>What is probability of attrition of this customer with characteristics </a:t>
                </a:r>
                <a14:m>
                  <m:oMath xmlns:m="http://schemas.openxmlformats.org/officeDocument/2006/math">
                    <m:r>
                      <a:rPr lang="en-US" altLang="en-US" sz="2000" i="1" dirty="0" smtClean="0">
                        <a:solidFill>
                          <a:srgbClr val="671E97"/>
                        </a:solidFill>
                        <a:latin typeface="Cambria Math"/>
                      </a:rPr>
                      <m:t>𝑋</m:t>
                    </m:r>
                    <m:r>
                      <a:rPr lang="en-US" altLang="en-US" sz="2000" i="1" dirty="0" smtClean="0">
                        <a:solidFill>
                          <a:srgbClr val="671E97"/>
                        </a:solidFill>
                        <a:latin typeface="Cambria Math"/>
                      </a:rPr>
                      <m:t>, </m:t>
                    </m:r>
                    <m:r>
                      <a:rPr lang="en-US" altLang="en-US" sz="2000" i="1" dirty="0" smtClean="0">
                        <a:solidFill>
                          <a:srgbClr val="671E97"/>
                        </a:solidFill>
                        <a:latin typeface="Cambria Math"/>
                      </a:rPr>
                      <m:t>𝑌</m:t>
                    </m:r>
                    <m:r>
                      <a:rPr lang="en-US" altLang="en-US" sz="2000" i="1" dirty="0" smtClean="0">
                        <a:solidFill>
                          <a:srgbClr val="671E97"/>
                        </a:solidFill>
                        <a:latin typeface="Cambria Math"/>
                      </a:rPr>
                      <m:t>, </m:t>
                    </m:r>
                    <m:r>
                      <a:rPr lang="en-US" altLang="en-US" sz="2000" i="1" dirty="0" smtClean="0">
                        <a:solidFill>
                          <a:srgbClr val="671E97"/>
                        </a:solidFill>
                        <a:latin typeface="Cambria Math"/>
                      </a:rPr>
                      <m:t>𝑍</m:t>
                    </m:r>
                  </m:oMath>
                </a14:m>
                <a:r>
                  <a:rPr lang="en-US" altLang="en-US" sz="2000" dirty="0">
                    <a:solidFill>
                      <a:srgbClr val="671E97"/>
                    </a:solidFill>
                    <a:latin typeface="Tahoma" pitchFamily="34" charset="0"/>
                  </a:rPr>
                  <a:t>?</a:t>
                </a:r>
              </a:p>
            </p:txBody>
          </p:sp>
        </mc:Choice>
        <mc:Fallback xmlns="">
          <p:sp>
            <p:nvSpPr>
              <p:cNvPr id="67592" name="Text Box 7"/>
              <p:cNvSpPr txBox="1">
                <a:spLocks noRot="1" noChangeAspect="1" noMove="1" noResize="1" noEditPoints="1" noAdjustHandles="1" noChangeArrowheads="1" noChangeShapeType="1" noTextEdit="1"/>
              </p:cNvSpPr>
              <p:nvPr/>
            </p:nvSpPr>
            <p:spPr bwMode="auto">
              <a:xfrm>
                <a:off x="0" y="4803775"/>
                <a:ext cx="3479469" cy="1015663"/>
              </a:xfrm>
              <a:prstGeom prst="rect">
                <a:avLst/>
              </a:prstGeom>
              <a:blipFill rotWithShape="1">
                <a:blip r:embed="rId6"/>
                <a:stretch>
                  <a:fillRect t="-2994" b="-9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7593" name="Line 8"/>
          <p:cNvSpPr>
            <a:spLocks noChangeShapeType="1"/>
          </p:cNvSpPr>
          <p:nvPr/>
        </p:nvSpPr>
        <p:spPr bwMode="auto">
          <a:xfrm flipH="1" flipV="1">
            <a:off x="7623955" y="3598221"/>
            <a:ext cx="23753" cy="1128157"/>
          </a:xfrm>
          <a:prstGeom prst="line">
            <a:avLst/>
          </a:prstGeom>
          <a:noFill/>
          <a:ln w="25400">
            <a:solidFill>
              <a:srgbClr val="671E9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67594" name="Text Box 9"/>
              <p:cNvSpPr txBox="1">
                <a:spLocks noChangeArrowheads="1"/>
              </p:cNvSpPr>
              <p:nvPr/>
            </p:nvSpPr>
            <p:spPr bwMode="auto">
              <a:xfrm>
                <a:off x="6080166" y="4862472"/>
                <a:ext cx="2590800" cy="3984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14:m>
                  <m:oMathPara xmlns:m="http://schemas.openxmlformats.org/officeDocument/2006/math">
                    <m:oMathParaPr>
                      <m:jc m:val="centerGroup"/>
                    </m:oMathParaPr>
                    <m:oMath xmlns:m="http://schemas.openxmlformats.org/officeDocument/2006/math">
                      <m:r>
                        <a:rPr lang="en-US" altLang="en-US" sz="2000" i="1" dirty="0" smtClean="0">
                          <a:solidFill>
                            <a:srgbClr val="671E97"/>
                          </a:solidFill>
                          <a:latin typeface="Cambria Math"/>
                        </a:rPr>
                        <m:t>𝑝</m:t>
                      </m:r>
                      <m:r>
                        <a:rPr lang="en-US" altLang="en-US" sz="2000" i="1" dirty="0" smtClean="0">
                          <a:solidFill>
                            <a:srgbClr val="671E97"/>
                          </a:solidFill>
                          <a:latin typeface="Cambria Math"/>
                        </a:rPr>
                        <m:t>(</m:t>
                      </m:r>
                      <m:r>
                        <a:rPr lang="en-US" altLang="en-US" sz="2000" i="1" dirty="0" smtClean="0">
                          <a:solidFill>
                            <a:srgbClr val="671E97"/>
                          </a:solidFill>
                          <a:latin typeface="Cambria Math"/>
                        </a:rPr>
                        <m:t>𝐶</m:t>
                      </m:r>
                      <m:r>
                        <a:rPr lang="en-US" altLang="en-US" sz="2000" i="1" dirty="0" smtClean="0">
                          <a:solidFill>
                            <a:srgbClr val="671E97"/>
                          </a:solidFill>
                          <a:latin typeface="Cambria Math"/>
                        </a:rPr>
                        <m:t>|</m:t>
                      </m:r>
                      <m:r>
                        <a:rPr lang="en-US" altLang="en-US" sz="2000" i="1" dirty="0" smtClean="0">
                          <a:solidFill>
                            <a:srgbClr val="671E97"/>
                          </a:solidFill>
                          <a:latin typeface="Cambria Math"/>
                        </a:rPr>
                        <m:t>𝑋</m:t>
                      </m:r>
                      <m:r>
                        <a:rPr lang="en-US" altLang="en-US" sz="2000" i="1" dirty="0" smtClean="0">
                          <a:solidFill>
                            <a:srgbClr val="671E97"/>
                          </a:solidFill>
                          <a:latin typeface="Cambria Math"/>
                        </a:rPr>
                        <m:t>,</m:t>
                      </m:r>
                      <m:r>
                        <a:rPr lang="en-US" altLang="en-US" sz="2000" i="1" dirty="0" smtClean="0">
                          <a:solidFill>
                            <a:srgbClr val="671E97"/>
                          </a:solidFill>
                          <a:latin typeface="Cambria Math"/>
                        </a:rPr>
                        <m:t>𝑌</m:t>
                      </m:r>
                      <m:r>
                        <a:rPr lang="en-US" altLang="en-US" sz="2000" i="1" dirty="0" smtClean="0">
                          <a:solidFill>
                            <a:srgbClr val="671E97"/>
                          </a:solidFill>
                          <a:latin typeface="Cambria Math"/>
                        </a:rPr>
                        <m:t>,</m:t>
                      </m:r>
                      <m:r>
                        <a:rPr lang="en-US" altLang="en-US" sz="2000" i="1" dirty="0" smtClean="0">
                          <a:solidFill>
                            <a:srgbClr val="671E97"/>
                          </a:solidFill>
                          <a:latin typeface="Cambria Math"/>
                        </a:rPr>
                        <m:t>𝑍</m:t>
                      </m:r>
                      <m:r>
                        <a:rPr lang="en-US" altLang="en-US" sz="2000" i="1" dirty="0" smtClean="0">
                          <a:solidFill>
                            <a:srgbClr val="671E97"/>
                          </a:solidFill>
                          <a:latin typeface="Cambria Math"/>
                        </a:rPr>
                        <m:t>) = 0.85</m:t>
                      </m:r>
                    </m:oMath>
                  </m:oMathPara>
                </a14:m>
                <a:endParaRPr lang="en-US" altLang="en-US" sz="2000" dirty="0">
                  <a:solidFill>
                    <a:srgbClr val="671E97"/>
                  </a:solidFill>
                  <a:latin typeface="Tahoma" pitchFamily="34" charset="0"/>
                </a:endParaRPr>
              </a:p>
            </p:txBody>
          </p:sp>
        </mc:Choice>
        <mc:Fallback xmlns="">
          <p:sp>
            <p:nvSpPr>
              <p:cNvPr id="67594" name="Text Box 9"/>
              <p:cNvSpPr txBox="1">
                <a:spLocks noRot="1" noChangeAspect="1" noMove="1" noResize="1" noEditPoints="1" noAdjustHandles="1" noChangeArrowheads="1" noChangeShapeType="1" noTextEdit="1"/>
              </p:cNvSpPr>
              <p:nvPr/>
            </p:nvSpPr>
            <p:spPr bwMode="auto">
              <a:xfrm>
                <a:off x="6080166" y="4862472"/>
                <a:ext cx="2590800" cy="398462"/>
              </a:xfrm>
              <a:prstGeom prst="rect">
                <a:avLst/>
              </a:prstGeom>
              <a:blipFill rotWithShape="1">
                <a:blip r:embed="rId7"/>
                <a:stretch>
                  <a:fillRect b="-184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788FEF1-2530-9742-B29A-97D3A689C085}"/>
              </a:ext>
            </a:extLst>
          </p:cNvPr>
          <p:cNvSpPr>
            <a:spLocks noGrp="1"/>
          </p:cNvSpPr>
          <p:nvPr>
            <p:ph type="sldNum" sz="quarter" idx="12"/>
          </p:nvPr>
        </p:nvSpPr>
        <p:spPr/>
        <p:txBody>
          <a:bodyPr/>
          <a:lstStyle/>
          <a:p>
            <a:fld id="{19B12225-5612-419B-A8D5-4B8EEE4C217E}" type="slidenum">
              <a:rPr lang="en-US" smtClean="0"/>
              <a:pPr/>
              <a:t>32</a:t>
            </a:fld>
            <a:endParaRPr lang="en-US"/>
          </a:p>
        </p:txBody>
      </p:sp>
    </p:spTree>
    <p:extLst>
      <p:ext uri="{BB962C8B-B14F-4D97-AF65-F5344CB8AC3E}">
        <p14:creationId xmlns:p14="http://schemas.microsoft.com/office/powerpoint/2010/main" val="1088650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4950"/>
            <a:ext cx="8229600"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Common Data Mining Tasks</a:t>
            </a:r>
          </a:p>
        </p:txBody>
      </p:sp>
      <p:sp>
        <p:nvSpPr>
          <p:cNvPr id="3" name="Slide Number Placeholder 2">
            <a:extLst>
              <a:ext uri="{FF2B5EF4-FFF2-40B4-BE49-F238E27FC236}">
                <a16:creationId xmlns:a16="http://schemas.microsoft.com/office/drawing/2014/main" id="{B2B86936-BFFA-064F-B3D7-387BE7F10EBB}"/>
              </a:ext>
            </a:extLst>
          </p:cNvPr>
          <p:cNvSpPr>
            <a:spLocks noGrp="1"/>
          </p:cNvSpPr>
          <p:nvPr>
            <p:ph type="sldNum" sz="quarter" idx="12"/>
          </p:nvPr>
        </p:nvSpPr>
        <p:spPr/>
        <p:txBody>
          <a:bodyPr/>
          <a:lstStyle/>
          <a:p>
            <a:fld id="{19B12225-5612-419B-A8D5-4B8EEE4C217E}" type="slidenum">
              <a:rPr lang="en-US" smtClean="0"/>
              <a:pPr/>
              <a:t>33</a:t>
            </a:fld>
            <a:endParaRPr lang="en-US"/>
          </a:p>
        </p:txBody>
      </p:sp>
    </p:spTree>
    <p:extLst>
      <p:ext uri="{BB962C8B-B14F-4D97-AF65-F5344CB8AC3E}">
        <p14:creationId xmlns:p14="http://schemas.microsoft.com/office/powerpoint/2010/main" val="1465027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9" name="Object 4"/>
          <p:cNvGraphicFramePr>
            <a:graphicFrameLocks noChangeAspect="1"/>
          </p:cNvGraphicFramePr>
          <p:nvPr/>
        </p:nvGraphicFramePr>
        <p:xfrm>
          <a:off x="1752600" y="1652454"/>
          <a:ext cx="5180718" cy="4062546"/>
        </p:xfrm>
        <a:graphic>
          <a:graphicData uri="http://schemas.openxmlformats.org/presentationml/2006/ole">
            <mc:AlternateContent xmlns:mc="http://schemas.openxmlformats.org/markup-compatibility/2006">
              <mc:Choice xmlns:v="urn:schemas-microsoft-com:vml" Requires="v">
                <p:oleObj spid="_x0000_s51278" name="VISIO" r:id="rId4" imgW="5055108" imgH="3971544" progId="Visio.Drawing.6">
                  <p:embed/>
                </p:oleObj>
              </mc:Choice>
              <mc:Fallback>
                <p:oleObj name="VISIO" r:id="rId4" imgW="5055108" imgH="3971544" progId="Visio.Drawing.6">
                  <p:embed/>
                  <p:pic>
                    <p:nvPicPr>
                      <p:cNvPr id="2662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52454"/>
                        <a:ext cx="5180718" cy="4062546"/>
                      </a:xfrm>
                      <a:prstGeom prst="rect">
                        <a:avLst/>
                      </a:prstGeom>
                      <a:noFill/>
                      <a:ln>
                        <a:noFill/>
                      </a:ln>
                      <a:effectLst/>
                    </p:spPr>
                  </p:pic>
                </p:oleObj>
              </mc:Fallback>
            </mc:AlternateContent>
          </a:graphicData>
        </a:graphic>
      </p:graphicFrame>
      <p:sp>
        <p:nvSpPr>
          <p:cNvPr id="26630" name="Text Box 5"/>
          <p:cNvSpPr txBox="1">
            <a:spLocks noChangeArrowheads="1"/>
          </p:cNvSpPr>
          <p:nvPr/>
        </p:nvSpPr>
        <p:spPr bwMode="auto">
          <a:xfrm>
            <a:off x="2414649" y="989622"/>
            <a:ext cx="31924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9pPr>
          </a:lstStyle>
          <a:p>
            <a:pPr algn="r" eaLnBrk="1" hangingPunct="1">
              <a:spcBef>
                <a:spcPct val="0"/>
              </a:spcBef>
              <a:buClrTx/>
              <a:buSzTx/>
              <a:buFontTx/>
              <a:buNone/>
            </a:pPr>
            <a:r>
              <a:rPr lang="en-US" altLang="en-US" sz="2000" b="1" dirty="0">
                <a:latin typeface="Tahoma" pitchFamily="34" charset="0"/>
              </a:rPr>
              <a:t>“Supervised” modeling:</a:t>
            </a:r>
          </a:p>
        </p:txBody>
      </p:sp>
      <p:sp>
        <p:nvSpPr>
          <p:cNvPr id="26631" name="Text Box 6"/>
          <p:cNvSpPr txBox="1">
            <a:spLocks noChangeArrowheads="1"/>
          </p:cNvSpPr>
          <p:nvPr/>
        </p:nvSpPr>
        <p:spPr bwMode="auto">
          <a:xfrm>
            <a:off x="1295400" y="4461175"/>
            <a:ext cx="18780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9pPr>
          </a:lstStyle>
          <a:p>
            <a:pPr algn="r" eaLnBrk="1" hangingPunct="1">
              <a:spcBef>
                <a:spcPct val="0"/>
              </a:spcBef>
              <a:buClrTx/>
              <a:buSzTx/>
              <a:buFontTx/>
              <a:buNone/>
            </a:pPr>
            <a:r>
              <a:rPr lang="en-US" altLang="en-US" sz="2000" b="1">
                <a:solidFill>
                  <a:schemeClr val="bg1"/>
                </a:solidFill>
                <a:latin typeface="Tahoma" pitchFamily="34" charset="0"/>
              </a:rPr>
              <a:t>Model in use:</a:t>
            </a:r>
          </a:p>
        </p:txBody>
      </p:sp>
      <p:sp>
        <p:nvSpPr>
          <p:cNvPr id="26632" name="Text Box 7"/>
          <p:cNvSpPr txBox="1">
            <a:spLocks noChangeArrowheads="1"/>
          </p:cNvSpPr>
          <p:nvPr/>
        </p:nvSpPr>
        <p:spPr bwMode="auto">
          <a:xfrm>
            <a:off x="233478" y="3318175"/>
            <a:ext cx="28113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9pPr>
          </a:lstStyle>
          <a:p>
            <a:pPr algn="r" eaLnBrk="1" hangingPunct="1">
              <a:spcBef>
                <a:spcPct val="0"/>
              </a:spcBef>
              <a:buClrTx/>
              <a:buSzTx/>
              <a:buFontTx/>
              <a:buNone/>
            </a:pPr>
            <a:r>
              <a:rPr lang="en-US" altLang="en-US" sz="2000" dirty="0">
                <a:solidFill>
                  <a:srgbClr val="671E97"/>
                </a:solidFill>
                <a:latin typeface="Tahoma" pitchFamily="34" charset="0"/>
              </a:rPr>
              <a:t>“Training” data have all</a:t>
            </a:r>
          </a:p>
          <a:p>
            <a:pPr algn="ctr" eaLnBrk="1" hangingPunct="1">
              <a:spcBef>
                <a:spcPct val="0"/>
              </a:spcBef>
              <a:buClrTx/>
              <a:buSzTx/>
              <a:buFontTx/>
              <a:buNone/>
            </a:pPr>
            <a:r>
              <a:rPr lang="en-US" altLang="en-US" sz="2000" dirty="0">
                <a:solidFill>
                  <a:srgbClr val="671E97"/>
                </a:solidFill>
                <a:latin typeface="Tahoma" pitchFamily="34" charset="0"/>
              </a:rPr>
              <a:t>values specified</a:t>
            </a:r>
          </a:p>
        </p:txBody>
      </p:sp>
      <p:sp>
        <p:nvSpPr>
          <p:cNvPr id="26633" name="Line 8"/>
          <p:cNvSpPr>
            <a:spLocks noChangeShapeType="1"/>
          </p:cNvSpPr>
          <p:nvPr/>
        </p:nvSpPr>
        <p:spPr bwMode="auto">
          <a:xfrm flipV="1">
            <a:off x="2209800" y="2937175"/>
            <a:ext cx="152400" cy="381000"/>
          </a:xfrm>
          <a:prstGeom prst="line">
            <a:avLst/>
          </a:prstGeom>
          <a:noFill/>
          <a:ln w="25400">
            <a:solidFill>
              <a:srgbClr val="671E9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4" name="Text Box 9"/>
          <p:cNvSpPr txBox="1">
            <a:spLocks noChangeArrowheads="1"/>
          </p:cNvSpPr>
          <p:nvPr/>
        </p:nvSpPr>
        <p:spPr bwMode="auto">
          <a:xfrm>
            <a:off x="304800" y="5668498"/>
            <a:ext cx="7204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9pPr>
          </a:lstStyle>
          <a:p>
            <a:pPr algn="r" eaLnBrk="1" hangingPunct="1">
              <a:spcBef>
                <a:spcPct val="0"/>
              </a:spcBef>
              <a:buClrTx/>
              <a:buSzTx/>
              <a:buFontTx/>
              <a:buNone/>
            </a:pPr>
            <a:r>
              <a:rPr lang="en-US" altLang="en-US" sz="2000" dirty="0">
                <a:solidFill>
                  <a:srgbClr val="671E97"/>
                </a:solidFill>
                <a:latin typeface="Tahoma" pitchFamily="34" charset="0"/>
              </a:rPr>
              <a:t>New data item has some value unknown (e.g., will she leave?)</a:t>
            </a:r>
          </a:p>
        </p:txBody>
      </p:sp>
      <p:sp>
        <p:nvSpPr>
          <p:cNvPr id="26635" name="Line 10"/>
          <p:cNvSpPr>
            <a:spLocks noChangeShapeType="1"/>
          </p:cNvSpPr>
          <p:nvPr/>
        </p:nvSpPr>
        <p:spPr bwMode="auto">
          <a:xfrm flipV="1">
            <a:off x="1219200" y="5391659"/>
            <a:ext cx="609600" cy="304800"/>
          </a:xfrm>
          <a:prstGeom prst="line">
            <a:avLst/>
          </a:prstGeom>
          <a:noFill/>
          <a:ln w="25400">
            <a:solidFill>
              <a:srgbClr val="671E9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Title 2"/>
          <p:cNvSpPr>
            <a:spLocks noGrp="1"/>
          </p:cNvSpPr>
          <p:nvPr>
            <p:ph type="title"/>
          </p:nvPr>
        </p:nvSpPr>
        <p:spPr/>
        <p:txBody>
          <a:bodyPr>
            <a:normAutofit/>
          </a:bodyPr>
          <a:lstStyle/>
          <a:p>
            <a:r>
              <a:rPr lang="en-US" sz="4000" dirty="0"/>
              <a:t>Data Mining versus Use of the Model</a:t>
            </a:r>
          </a:p>
        </p:txBody>
      </p:sp>
      <p:sp>
        <p:nvSpPr>
          <p:cNvPr id="2" name="Slide Number Placeholder 1">
            <a:extLst>
              <a:ext uri="{FF2B5EF4-FFF2-40B4-BE49-F238E27FC236}">
                <a16:creationId xmlns:a16="http://schemas.microsoft.com/office/drawing/2014/main" id="{725C97D2-05CD-9745-981D-68D0DDA78606}"/>
              </a:ext>
            </a:extLst>
          </p:cNvPr>
          <p:cNvSpPr>
            <a:spLocks noGrp="1"/>
          </p:cNvSpPr>
          <p:nvPr>
            <p:ph type="sldNum" sz="quarter" idx="12"/>
          </p:nvPr>
        </p:nvSpPr>
        <p:spPr/>
        <p:txBody>
          <a:bodyPr/>
          <a:lstStyle/>
          <a:p>
            <a:fld id="{19B12225-5612-419B-A8D5-4B8EEE4C217E}" type="slidenum">
              <a:rPr lang="en-US" smtClean="0"/>
              <a:pPr/>
              <a:t>34</a:t>
            </a:fld>
            <a:endParaRPr lang="en-US"/>
          </a:p>
        </p:txBody>
      </p:sp>
    </p:spTree>
    <p:extLst>
      <p:ext uri="{BB962C8B-B14F-4D97-AF65-F5344CB8AC3E}">
        <p14:creationId xmlns:p14="http://schemas.microsoft.com/office/powerpoint/2010/main" val="37509227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Classical Pitfalls in DM setup</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The training data is NOT consistent with the use</a:t>
            </a:r>
          </a:p>
          <a:p>
            <a:pPr>
              <a:buFont typeface="Arial" panose="020B0604020202020204" pitchFamily="34" charset="0"/>
              <a:buChar char="•"/>
              <a:defRPr/>
            </a:pPr>
            <a:endParaRPr lang="en-US" dirty="0"/>
          </a:p>
          <a:p>
            <a:pPr>
              <a:buFont typeface="Arial" panose="020B0604020202020204" pitchFamily="34" charset="0"/>
              <a:buChar char="•"/>
              <a:defRPr/>
            </a:pPr>
            <a:r>
              <a:rPr lang="en-US" dirty="0"/>
              <a:t>Bad sample</a:t>
            </a:r>
          </a:p>
          <a:p>
            <a:pPr>
              <a:buFont typeface="Arial" panose="020B0604020202020204" pitchFamily="34" charset="0"/>
              <a:buChar char="•"/>
              <a:defRPr/>
            </a:pPr>
            <a:r>
              <a:rPr lang="en-US" dirty="0"/>
              <a:t>Bad features </a:t>
            </a:r>
          </a:p>
        </p:txBody>
      </p:sp>
      <p:sp>
        <p:nvSpPr>
          <p:cNvPr id="4" name="Slide Number Placeholder 3">
            <a:extLst>
              <a:ext uri="{FF2B5EF4-FFF2-40B4-BE49-F238E27FC236}">
                <a16:creationId xmlns:a16="http://schemas.microsoft.com/office/drawing/2014/main" id="{342D8FF7-03B6-C24C-B7B0-7AE880E75820}"/>
              </a:ext>
            </a:extLst>
          </p:cNvPr>
          <p:cNvSpPr>
            <a:spLocks noGrp="1"/>
          </p:cNvSpPr>
          <p:nvPr>
            <p:ph type="sldNum" sz="quarter" idx="12"/>
          </p:nvPr>
        </p:nvSpPr>
        <p:spPr/>
        <p:txBody>
          <a:bodyPr/>
          <a:lstStyle/>
          <a:p>
            <a:fld id="{19B12225-5612-419B-A8D5-4B8EEE4C217E}" type="slidenum">
              <a:rPr lang="en-US" smtClean="0"/>
              <a:pPr/>
              <a:t>35</a:t>
            </a:fld>
            <a:endParaRPr lang="en-US"/>
          </a:p>
        </p:txBody>
      </p:sp>
    </p:spTree>
    <p:extLst>
      <p:ext uri="{BB962C8B-B14F-4D97-AF65-F5344CB8AC3E}">
        <p14:creationId xmlns:p14="http://schemas.microsoft.com/office/powerpoint/2010/main" val="491426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a:t>Sample: “Looking Under the Streetlight”</a:t>
            </a:r>
          </a:p>
        </p:txBody>
      </p:sp>
      <p:sp>
        <p:nvSpPr>
          <p:cNvPr id="3" name="Content Placeholder 2"/>
          <p:cNvSpPr>
            <a:spLocks noGrp="1"/>
          </p:cNvSpPr>
          <p:nvPr>
            <p:ph sz="half" idx="1"/>
          </p:nvPr>
        </p:nvSpPr>
        <p:spPr/>
        <p:txBody>
          <a:bodyPr/>
          <a:lstStyle/>
          <a:p>
            <a:pPr>
              <a:buFont typeface="Arial" panose="020B0604020202020204" pitchFamily="34" charset="0"/>
              <a:buChar char="•"/>
              <a:defRPr/>
            </a:pPr>
            <a:r>
              <a:rPr lang="en-US" dirty="0"/>
              <a:t>Target Proxy</a:t>
            </a:r>
          </a:p>
          <a:p>
            <a:pPr lvl="2">
              <a:defRPr/>
            </a:pPr>
            <a:r>
              <a:rPr lang="en-US" sz="1800" dirty="0"/>
              <a:t>I do not see if a person after seeing an ad bought the book, so lets model clicks …</a:t>
            </a:r>
          </a:p>
          <a:p>
            <a:pPr>
              <a:buFont typeface="Arial" panose="020B0604020202020204" pitchFamily="34" charset="0"/>
              <a:buChar char="•"/>
              <a:defRPr/>
            </a:pPr>
            <a:r>
              <a:rPr lang="en-US" dirty="0"/>
              <a:t>Sample Proxy</a:t>
            </a:r>
          </a:p>
          <a:p>
            <a:pPr lvl="2">
              <a:defRPr/>
            </a:pPr>
            <a:r>
              <a:rPr lang="en-US" sz="1800" dirty="0"/>
              <a:t>I want to run a campaign in Spain but only have data on US customers</a:t>
            </a:r>
          </a:p>
        </p:txBody>
      </p:sp>
      <p:pic>
        <p:nvPicPr>
          <p:cNvPr id="5" name="Picture 4">
            <a:extLst>
              <a:ext uri="{FF2B5EF4-FFF2-40B4-BE49-F238E27FC236}">
                <a16:creationId xmlns:a16="http://schemas.microsoft.com/office/drawing/2014/main" id="{DCEBB319-686D-DF45-92CB-723E40B6E925}"/>
              </a:ext>
            </a:extLst>
          </p:cNvPr>
          <p:cNvPicPr>
            <a:picLocks noChangeAspect="1"/>
          </p:cNvPicPr>
          <p:nvPr/>
        </p:nvPicPr>
        <p:blipFill>
          <a:blip r:embed="rId3"/>
          <a:stretch>
            <a:fillRect/>
          </a:stretch>
        </p:blipFill>
        <p:spPr>
          <a:xfrm>
            <a:off x="4475018" y="1257993"/>
            <a:ext cx="4590975" cy="4645629"/>
          </a:xfrm>
          <a:prstGeom prst="rect">
            <a:avLst/>
          </a:prstGeom>
        </p:spPr>
      </p:pic>
      <p:sp>
        <p:nvSpPr>
          <p:cNvPr id="4" name="Slide Number Placeholder 3">
            <a:extLst>
              <a:ext uri="{FF2B5EF4-FFF2-40B4-BE49-F238E27FC236}">
                <a16:creationId xmlns:a16="http://schemas.microsoft.com/office/drawing/2014/main" id="{D3859E86-7A14-084C-ACC9-AB44060F9DCD}"/>
              </a:ext>
            </a:extLst>
          </p:cNvPr>
          <p:cNvSpPr>
            <a:spLocks noGrp="1"/>
          </p:cNvSpPr>
          <p:nvPr>
            <p:ph type="sldNum" sz="quarter" idx="12"/>
          </p:nvPr>
        </p:nvSpPr>
        <p:spPr/>
        <p:txBody>
          <a:bodyPr/>
          <a:lstStyle/>
          <a:p>
            <a:fld id="{19B12225-5612-419B-A8D5-4B8EEE4C217E}" type="slidenum">
              <a:rPr lang="en-US" smtClean="0"/>
              <a:pPr/>
              <a:t>36</a:t>
            </a:fld>
            <a:endParaRPr lang="en-US"/>
          </a:p>
        </p:txBody>
      </p:sp>
    </p:spTree>
    <p:extLst>
      <p:ext uri="{BB962C8B-B14F-4D97-AF65-F5344CB8AC3E}">
        <p14:creationId xmlns:p14="http://schemas.microsoft.com/office/powerpoint/2010/main" val="122873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Sample: “Survivorship issues”</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Lending club wants to have a model to take over the screening process that selects applications and deny those that are likely to default</a:t>
            </a:r>
          </a:p>
          <a:p>
            <a:pPr>
              <a:buFont typeface="Arial" panose="020B0604020202020204" pitchFamily="34" charset="0"/>
              <a:buChar char="•"/>
              <a:defRPr/>
            </a:pPr>
            <a:r>
              <a:rPr lang="en-US" dirty="0"/>
              <a:t>Data of past loans and the outcomes are provided</a:t>
            </a:r>
          </a:p>
          <a:p>
            <a:pPr>
              <a:buFont typeface="Arial" panose="020B0604020202020204" pitchFamily="34" charset="0"/>
              <a:buChar char="•"/>
              <a:defRPr/>
            </a:pPr>
            <a:endParaRPr lang="en-US" dirty="0"/>
          </a:p>
          <a:p>
            <a:pPr>
              <a:buFont typeface="Arial" panose="020B0604020202020204" pitchFamily="34" charset="0"/>
              <a:buChar char="•"/>
              <a:defRPr/>
            </a:pPr>
            <a:r>
              <a:rPr lang="en-US" dirty="0"/>
              <a:t>Bad: </a:t>
            </a:r>
          </a:p>
          <a:p>
            <a:pPr lvl="2">
              <a:defRPr/>
            </a:pPr>
            <a:r>
              <a:rPr lang="en-US" sz="1800" dirty="0"/>
              <a:t>Use the data they currently have to predict default</a:t>
            </a:r>
          </a:p>
        </p:txBody>
      </p:sp>
      <p:sp>
        <p:nvSpPr>
          <p:cNvPr id="4" name="Slide Number Placeholder 3">
            <a:extLst>
              <a:ext uri="{FF2B5EF4-FFF2-40B4-BE49-F238E27FC236}">
                <a16:creationId xmlns:a16="http://schemas.microsoft.com/office/drawing/2014/main" id="{115536A5-4C60-6D44-BB56-6F40AFE33D86}"/>
              </a:ext>
            </a:extLst>
          </p:cNvPr>
          <p:cNvSpPr>
            <a:spLocks noGrp="1"/>
          </p:cNvSpPr>
          <p:nvPr>
            <p:ph type="sldNum" sz="quarter" idx="12"/>
          </p:nvPr>
        </p:nvSpPr>
        <p:spPr/>
        <p:txBody>
          <a:bodyPr/>
          <a:lstStyle/>
          <a:p>
            <a:fld id="{19B12225-5612-419B-A8D5-4B8EEE4C217E}" type="slidenum">
              <a:rPr lang="en-US" smtClean="0"/>
              <a:pPr/>
              <a:t>37</a:t>
            </a:fld>
            <a:endParaRPr lang="en-US"/>
          </a:p>
        </p:txBody>
      </p:sp>
    </p:spTree>
    <p:extLst>
      <p:ext uri="{BB962C8B-B14F-4D97-AF65-F5344CB8AC3E}">
        <p14:creationId xmlns:p14="http://schemas.microsoft.com/office/powerpoint/2010/main" val="2946290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Sample: Different Sources</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Things go really bad if the positive and negative are treated differently</a:t>
            </a:r>
          </a:p>
          <a:p>
            <a:pPr>
              <a:buFont typeface="Arial" panose="020B0604020202020204" pitchFamily="34" charset="0"/>
              <a:buChar char="•"/>
              <a:defRPr/>
            </a:pPr>
            <a:r>
              <a:rPr lang="en-US" dirty="0"/>
              <a:t>Looking for drivers of diabetes: how do you assemble the training data?</a:t>
            </a:r>
          </a:p>
          <a:p>
            <a:pPr>
              <a:buFont typeface="Arial" panose="020B0604020202020204" pitchFamily="34" charset="0"/>
              <a:buChar char="•"/>
              <a:defRPr/>
            </a:pPr>
            <a:endParaRPr lang="en-US" dirty="0"/>
          </a:p>
          <a:p>
            <a:pPr>
              <a:buFont typeface="Arial" panose="020B0604020202020204" pitchFamily="34" charset="0"/>
              <a:buChar char="•"/>
              <a:defRPr/>
            </a:pPr>
            <a:r>
              <a:rPr lang="en-US" dirty="0"/>
              <a:t>Bad:</a:t>
            </a:r>
          </a:p>
          <a:p>
            <a:pPr lvl="2">
              <a:defRPr/>
            </a:pPr>
            <a:r>
              <a:rPr lang="en-US" sz="1800" dirty="0"/>
              <a:t>Go to a specialized hospital and get records from people treated for diabetes</a:t>
            </a:r>
          </a:p>
          <a:p>
            <a:pPr lvl="2">
              <a:defRPr/>
            </a:pPr>
            <a:r>
              <a:rPr lang="en-US" sz="1800" dirty="0"/>
              <a:t>Go somewhere else to get records for healthy people</a:t>
            </a:r>
          </a:p>
        </p:txBody>
      </p:sp>
      <p:sp>
        <p:nvSpPr>
          <p:cNvPr id="4" name="Slide Number Placeholder 3">
            <a:extLst>
              <a:ext uri="{FF2B5EF4-FFF2-40B4-BE49-F238E27FC236}">
                <a16:creationId xmlns:a16="http://schemas.microsoft.com/office/drawing/2014/main" id="{39F9B509-5F72-F34D-AE60-09A1B76A1961}"/>
              </a:ext>
            </a:extLst>
          </p:cNvPr>
          <p:cNvSpPr>
            <a:spLocks noGrp="1"/>
          </p:cNvSpPr>
          <p:nvPr>
            <p:ph type="sldNum" sz="quarter" idx="12"/>
          </p:nvPr>
        </p:nvSpPr>
        <p:spPr/>
        <p:txBody>
          <a:bodyPr/>
          <a:lstStyle/>
          <a:p>
            <a:fld id="{19B12225-5612-419B-A8D5-4B8EEE4C217E}" type="slidenum">
              <a:rPr lang="en-US" smtClean="0"/>
              <a:pPr/>
              <a:t>38</a:t>
            </a:fld>
            <a:endParaRPr lang="en-US"/>
          </a:p>
        </p:txBody>
      </p:sp>
    </p:spTree>
    <p:extLst>
      <p:ext uri="{BB962C8B-B14F-4D97-AF65-F5344CB8AC3E}">
        <p14:creationId xmlns:p14="http://schemas.microsoft.com/office/powerpoint/2010/main" val="94782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 on bad habits</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You are missing all the applications that were turned down already</a:t>
            </a:r>
          </a:p>
          <a:p>
            <a:pPr>
              <a:buFont typeface="Arial" panose="020B0604020202020204" pitchFamily="34" charset="0"/>
              <a:buChar char="•"/>
              <a:defRPr/>
            </a:pPr>
            <a:r>
              <a:rPr lang="en-US" dirty="0"/>
              <a:t>The sick people came from a very artificial subset</a:t>
            </a:r>
          </a:p>
          <a:p>
            <a:pPr>
              <a:buFont typeface="Arial" panose="020B0604020202020204" pitchFamily="34" charset="0"/>
              <a:buChar char="•"/>
              <a:defRPr/>
            </a:pPr>
            <a:r>
              <a:rPr lang="en-US" dirty="0"/>
              <a:t>Your target is NOT really your target</a:t>
            </a:r>
          </a:p>
          <a:p>
            <a:pPr>
              <a:buFont typeface="Arial" panose="020B0604020202020204" pitchFamily="34" charset="0"/>
              <a:buChar char="•"/>
              <a:defRPr/>
            </a:pPr>
            <a:r>
              <a:rPr lang="en-US" dirty="0"/>
              <a:t>No way of telling how the model will perform</a:t>
            </a:r>
          </a:p>
          <a:p>
            <a:pPr lvl="2">
              <a:defRPr/>
            </a:pPr>
            <a:r>
              <a:rPr lang="en-US" dirty="0"/>
              <a:t>No way of testing either</a:t>
            </a:r>
          </a:p>
          <a:p>
            <a:pPr lvl="1">
              <a:defRPr/>
            </a:pPr>
            <a:endParaRPr lang="en-US" dirty="0"/>
          </a:p>
          <a:p>
            <a:pPr>
              <a:defRPr/>
            </a:pPr>
            <a:r>
              <a:rPr lang="en-US" dirty="0">
                <a:solidFill>
                  <a:srgbClr val="671E97"/>
                </a:solidFill>
              </a:rPr>
              <a:t>The training sample should be as similar as possible to the USE data</a:t>
            </a:r>
          </a:p>
        </p:txBody>
      </p:sp>
      <p:sp>
        <p:nvSpPr>
          <p:cNvPr id="2" name="Slide Number Placeholder 1">
            <a:extLst>
              <a:ext uri="{FF2B5EF4-FFF2-40B4-BE49-F238E27FC236}">
                <a16:creationId xmlns:a16="http://schemas.microsoft.com/office/drawing/2014/main" id="{1ED67620-7EBE-B241-9BA5-55BF2B061FC4}"/>
              </a:ext>
            </a:extLst>
          </p:cNvPr>
          <p:cNvSpPr>
            <a:spLocks noGrp="1"/>
          </p:cNvSpPr>
          <p:nvPr>
            <p:ph type="sldNum" sz="quarter" idx="12"/>
          </p:nvPr>
        </p:nvSpPr>
        <p:spPr/>
        <p:txBody>
          <a:bodyPr/>
          <a:lstStyle/>
          <a:p>
            <a:fld id="{19B12225-5612-419B-A8D5-4B8EEE4C217E}" type="slidenum">
              <a:rPr lang="en-US" smtClean="0"/>
              <a:pPr/>
              <a:t>39</a:t>
            </a:fld>
            <a:endParaRPr lang="en-US"/>
          </a:p>
        </p:txBody>
      </p:sp>
    </p:spTree>
    <p:extLst>
      <p:ext uri="{BB962C8B-B14F-4D97-AF65-F5344CB8AC3E}">
        <p14:creationId xmlns:p14="http://schemas.microsoft.com/office/powerpoint/2010/main" val="350108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6865-8EAA-CC44-B1DE-C10BE15B71D4}"/>
              </a:ext>
            </a:extLst>
          </p:cNvPr>
          <p:cNvSpPr>
            <a:spLocks noGrp="1"/>
          </p:cNvSpPr>
          <p:nvPr>
            <p:ph type="title"/>
          </p:nvPr>
        </p:nvSpPr>
        <p:spPr/>
        <p:txBody>
          <a:bodyPr/>
          <a:lstStyle/>
          <a:p>
            <a:r>
              <a:rPr lang="en-US" dirty="0"/>
              <a:t>Schedule</a:t>
            </a:r>
          </a:p>
        </p:txBody>
      </p:sp>
      <p:sp>
        <p:nvSpPr>
          <p:cNvPr id="3" name="Content Placeholder 2">
            <a:extLst>
              <a:ext uri="{FF2B5EF4-FFF2-40B4-BE49-F238E27FC236}">
                <a16:creationId xmlns:a16="http://schemas.microsoft.com/office/drawing/2014/main" id="{EF184E0A-BBD6-114A-A5D7-93D587AE0472}"/>
              </a:ext>
            </a:extLst>
          </p:cNvPr>
          <p:cNvSpPr>
            <a:spLocks noGrp="1"/>
          </p:cNvSpPr>
          <p:nvPr>
            <p:ph idx="1"/>
          </p:nvPr>
        </p:nvSpPr>
        <p:spPr>
          <a:xfrm>
            <a:off x="457200" y="990600"/>
            <a:ext cx="8229600" cy="3886200"/>
          </a:xfrm>
        </p:spPr>
        <p:txBody>
          <a:bodyPr/>
          <a:lstStyle/>
          <a:p>
            <a:r>
              <a:rPr lang="en-US" dirty="0"/>
              <a:t>12:00-2:00pm Presentation</a:t>
            </a:r>
          </a:p>
          <a:p>
            <a:r>
              <a:rPr lang="en-US" dirty="0"/>
              <a:t>2:00-2:15PM,  Break</a:t>
            </a:r>
          </a:p>
          <a:p>
            <a:r>
              <a:rPr lang="en-US" dirty="0"/>
              <a:t>2:15-2:45PM,  Hands-on Tutorial.</a:t>
            </a:r>
          </a:p>
          <a:p>
            <a:r>
              <a:rPr lang="en-US" dirty="0"/>
              <a:t>2:45-3:30PM,  Breakout  3TAs (2:00)</a:t>
            </a:r>
          </a:p>
          <a:p>
            <a:r>
              <a:rPr lang="en-US" dirty="0"/>
              <a:t>3:30-3:45PM,  Question and Answer and Fill in Survey </a:t>
            </a:r>
          </a:p>
          <a:p>
            <a:pPr lvl="1"/>
            <a:endParaRPr lang="en-US" dirty="0"/>
          </a:p>
        </p:txBody>
      </p:sp>
      <p:sp>
        <p:nvSpPr>
          <p:cNvPr id="4" name="Slide Number Placeholder 3">
            <a:extLst>
              <a:ext uri="{FF2B5EF4-FFF2-40B4-BE49-F238E27FC236}">
                <a16:creationId xmlns:a16="http://schemas.microsoft.com/office/drawing/2014/main" id="{F8C2687A-1F3B-F045-9C93-0AFE19E2CD84}"/>
              </a:ext>
            </a:extLst>
          </p:cNvPr>
          <p:cNvSpPr>
            <a:spLocks noGrp="1"/>
          </p:cNvSpPr>
          <p:nvPr>
            <p:ph type="sldNum" sz="quarter" idx="12"/>
          </p:nvPr>
        </p:nvSpPr>
        <p:spPr/>
        <p:txBody>
          <a:bodyPr/>
          <a:lstStyle/>
          <a:p>
            <a:fld id="{19B12225-5612-419B-A8D5-4B8EEE4C217E}" type="slidenum">
              <a:rPr lang="en-US" smtClean="0"/>
              <a:pPr/>
              <a:t>4</a:t>
            </a:fld>
            <a:endParaRPr lang="en-US"/>
          </a:p>
        </p:txBody>
      </p:sp>
    </p:spTree>
    <p:extLst>
      <p:ext uri="{BB962C8B-B14F-4D97-AF65-F5344CB8AC3E}">
        <p14:creationId xmlns:p14="http://schemas.microsoft.com/office/powerpoint/2010/main" val="1911248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idx="1"/>
          </p:nvPr>
        </p:nvSpPr>
        <p:spPr/>
        <p:txBody>
          <a:bodyPr/>
          <a:lstStyle/>
          <a:p>
            <a:r>
              <a:rPr lang="en-US" dirty="0"/>
              <a:t>Supervised </a:t>
            </a:r>
            <a:r>
              <a:rPr lang="en-US" dirty="0" err="1"/>
              <a:t>v.s</a:t>
            </a:r>
            <a:r>
              <a:rPr lang="en-US" dirty="0"/>
              <a:t>.  Unsupervised </a:t>
            </a:r>
          </a:p>
          <a:p>
            <a:r>
              <a:rPr lang="en-US" dirty="0"/>
              <a:t>Unsupervised Algorithm </a:t>
            </a:r>
          </a:p>
          <a:p>
            <a:r>
              <a:rPr lang="en-US" dirty="0"/>
              <a:t>  	Cluster Algorithm</a:t>
            </a:r>
          </a:p>
          <a:p>
            <a:r>
              <a:rPr lang="en-US" dirty="0"/>
              <a:t>     Principal Component Analysis </a:t>
            </a:r>
          </a:p>
          <a:p>
            <a:r>
              <a:rPr lang="en-US" dirty="0"/>
              <a:t>	Spectrum analysis and Manifold learning </a:t>
            </a:r>
          </a:p>
          <a:p>
            <a:endParaRPr lang="en-US" dirty="0"/>
          </a:p>
          <a:p>
            <a:endParaRPr lang="en-US" dirty="0"/>
          </a:p>
        </p:txBody>
      </p:sp>
      <p:sp>
        <p:nvSpPr>
          <p:cNvPr id="4" name="Slide Number Placeholder 3">
            <a:extLst>
              <a:ext uri="{FF2B5EF4-FFF2-40B4-BE49-F238E27FC236}">
                <a16:creationId xmlns:a16="http://schemas.microsoft.com/office/drawing/2014/main" id="{E733CB0C-D677-F346-8783-03359AB8BDCF}"/>
              </a:ext>
            </a:extLst>
          </p:cNvPr>
          <p:cNvSpPr>
            <a:spLocks noGrp="1"/>
          </p:cNvSpPr>
          <p:nvPr>
            <p:ph type="sldNum" sz="quarter" idx="12"/>
          </p:nvPr>
        </p:nvSpPr>
        <p:spPr/>
        <p:txBody>
          <a:bodyPr/>
          <a:lstStyle/>
          <a:p>
            <a:fld id="{19B12225-5612-419B-A8D5-4B8EEE4C217E}" type="slidenum">
              <a:rPr lang="en-US" smtClean="0"/>
              <a:pPr/>
              <a:t>40</a:t>
            </a:fld>
            <a:endParaRPr lang="en-US"/>
          </a:p>
        </p:txBody>
      </p:sp>
    </p:spTree>
    <p:extLst>
      <p:ext uri="{BB962C8B-B14F-4D97-AF65-F5344CB8AC3E}">
        <p14:creationId xmlns:p14="http://schemas.microsoft.com/office/powerpoint/2010/main" val="2128791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dirty="0">
                <a:ea typeface="MS PGothic" charset="-128"/>
              </a:rPr>
              <a:t>Clustering is a hard problem!</a:t>
            </a:r>
          </a:p>
        </p:txBody>
      </p:sp>
      <p:pic>
        <p:nvPicPr>
          <p:cNvPr id="21506" name="Picture 2" descr="http://tagc.univ-mrs.fr/tagc/images/dputhier/tb2.jpg"/>
          <p:cNvPicPr>
            <a:picLocks noChangeAspect="1" noChangeArrowheads="1"/>
          </p:cNvPicPr>
          <p:nvPr/>
        </p:nvPicPr>
        <p:blipFill>
          <a:blip r:embed="rId3">
            <a:extLst>
              <a:ext uri="{28A0092B-C50C-407E-A947-70E740481C1C}">
                <a14:useLocalDpi xmlns:a14="http://schemas.microsoft.com/office/drawing/2010/main" val="0"/>
              </a:ext>
            </a:extLst>
          </a:blip>
          <a:srcRect t="3893" b="4570"/>
          <a:stretch>
            <a:fillRect/>
          </a:stretch>
        </p:blipFill>
        <p:spPr bwMode="auto">
          <a:xfrm>
            <a:off x="1371600" y="1066800"/>
            <a:ext cx="637857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76C770B-B7F6-D24E-9E20-09C32DF2E560}"/>
              </a:ext>
            </a:extLst>
          </p:cNvPr>
          <p:cNvSpPr>
            <a:spLocks noGrp="1"/>
          </p:cNvSpPr>
          <p:nvPr>
            <p:ph type="sldNum" sz="quarter" idx="12"/>
          </p:nvPr>
        </p:nvSpPr>
        <p:spPr/>
        <p:txBody>
          <a:bodyPr/>
          <a:lstStyle/>
          <a:p>
            <a:fld id="{19B12225-5612-419B-A8D5-4B8EEE4C217E}" type="slidenum">
              <a:rPr lang="en-US" smtClean="0"/>
              <a:pPr/>
              <a:t>41</a:t>
            </a:fld>
            <a:endParaRPr lang="en-US"/>
          </a:p>
        </p:txBody>
      </p:sp>
    </p:spTree>
    <p:extLst>
      <p:ext uri="{BB962C8B-B14F-4D97-AF65-F5344CB8AC3E}">
        <p14:creationId xmlns:p14="http://schemas.microsoft.com/office/powerpoint/2010/main" val="1405836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ltLang="en-US">
                <a:ea typeface="MS PGothic" charset="-128"/>
              </a:rPr>
              <a:t>Overview: Methods of Clustering</a:t>
            </a:r>
          </a:p>
        </p:txBody>
      </p:sp>
      <p:sp>
        <p:nvSpPr>
          <p:cNvPr id="18435" name="Rectangle 3"/>
          <p:cNvSpPr>
            <a:spLocks noGrp="1" noChangeArrowheads="1"/>
          </p:cNvSpPr>
          <p:nvPr>
            <p:ph type="body" idx="1"/>
          </p:nvPr>
        </p:nvSpPr>
        <p:spPr/>
        <p:txBody>
          <a:bodyPr>
            <a:normAutofit/>
          </a:bodyPr>
          <a:lstStyle/>
          <a:p>
            <a:pPr>
              <a:defRPr/>
            </a:pPr>
            <a:r>
              <a:rPr lang="en-US" b="1" dirty="0">
                <a:solidFill>
                  <a:srgbClr val="0000FF"/>
                </a:solidFill>
              </a:rPr>
              <a:t>Hierarchical:</a:t>
            </a:r>
          </a:p>
          <a:p>
            <a:pPr lvl="1">
              <a:defRPr/>
            </a:pPr>
            <a:r>
              <a:rPr lang="en-US" b="1" dirty="0">
                <a:solidFill>
                  <a:srgbClr val="D60093"/>
                </a:solidFill>
              </a:rPr>
              <a:t>Agglomerative</a:t>
            </a:r>
            <a:r>
              <a:rPr lang="en-US" dirty="0">
                <a:solidFill>
                  <a:srgbClr val="D60093"/>
                </a:solidFill>
              </a:rPr>
              <a:t> </a:t>
            </a:r>
            <a:r>
              <a:rPr lang="en-US" dirty="0"/>
              <a:t>(bottom up):</a:t>
            </a:r>
          </a:p>
          <a:p>
            <a:pPr lvl="2">
              <a:defRPr/>
            </a:pPr>
            <a:r>
              <a:rPr lang="en-US" dirty="0"/>
              <a:t>Initially, each point is a cluster</a:t>
            </a:r>
          </a:p>
          <a:p>
            <a:pPr lvl="2">
              <a:defRPr/>
            </a:pPr>
            <a:r>
              <a:rPr lang="en-US" dirty="0"/>
              <a:t>Repeatedly combine the two </a:t>
            </a:r>
            <a:br>
              <a:rPr lang="en-US" dirty="0"/>
            </a:br>
            <a:r>
              <a:rPr lang="en-US" dirty="0"/>
              <a:t>“nearest” clusters into one</a:t>
            </a:r>
          </a:p>
          <a:p>
            <a:pPr lvl="1">
              <a:defRPr/>
            </a:pPr>
            <a:r>
              <a:rPr lang="en-US" b="1" dirty="0">
                <a:solidFill>
                  <a:srgbClr val="D60093"/>
                </a:solidFill>
              </a:rPr>
              <a:t>Divisive</a:t>
            </a:r>
            <a:r>
              <a:rPr lang="en-US" dirty="0">
                <a:solidFill>
                  <a:srgbClr val="D60093"/>
                </a:solidFill>
              </a:rPr>
              <a:t> </a:t>
            </a:r>
            <a:r>
              <a:rPr lang="en-US" dirty="0"/>
              <a:t>(top down):</a:t>
            </a:r>
          </a:p>
          <a:p>
            <a:pPr lvl="2">
              <a:defRPr/>
            </a:pPr>
            <a:r>
              <a:rPr lang="en-US" dirty="0"/>
              <a:t>Start with one cluster and recursively split it</a:t>
            </a:r>
          </a:p>
          <a:p>
            <a:pPr lvl="8">
              <a:defRPr/>
            </a:pPr>
            <a:endParaRPr lang="en-US" dirty="0"/>
          </a:p>
          <a:p>
            <a:pPr>
              <a:defRPr/>
            </a:pPr>
            <a:r>
              <a:rPr lang="en-US" b="1" dirty="0">
                <a:solidFill>
                  <a:srgbClr val="008000"/>
                </a:solidFill>
              </a:rPr>
              <a:t>Point assignment:</a:t>
            </a:r>
          </a:p>
          <a:p>
            <a:pPr lvl="1">
              <a:defRPr/>
            </a:pPr>
            <a:r>
              <a:rPr lang="en-US" dirty="0"/>
              <a:t>Maintain a set of clusters</a:t>
            </a:r>
          </a:p>
          <a:p>
            <a:pPr lvl="1">
              <a:defRPr/>
            </a:pPr>
            <a:r>
              <a:rPr lang="en-US" dirty="0"/>
              <a:t>Points belong to “nearest” cluster</a:t>
            </a:r>
          </a:p>
        </p:txBody>
      </p:sp>
      <p:pic>
        <p:nvPicPr>
          <p:cNvPr id="29699" name="Picture 4" descr="http://www.mathworks.com/help/toolbox/stats/dendrogr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88" y="1752600"/>
            <a:ext cx="368141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6" descr="http://www.ima.umn.edu/~iwen/REU/2Dd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4800"/>
            <a:ext cx="2325688" cy="187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A44486F6-BC3A-48AD-BC18-577A0CD55CC1}"/>
              </a:ext>
            </a:extLst>
          </p:cNvPr>
          <p:cNvGrpSpPr/>
          <p:nvPr/>
        </p:nvGrpSpPr>
        <p:grpSpPr>
          <a:xfrm>
            <a:off x="6144842" y="4136214"/>
            <a:ext cx="2702160" cy="2017080"/>
            <a:chOff x="6144842" y="4136214"/>
            <a:chExt cx="2702160" cy="201708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2CD30A9-C886-47DD-9292-D8F082B2CDF3}"/>
                    </a:ext>
                  </a:extLst>
                </p14:cNvPr>
                <p14:cNvContentPartPr/>
                <p14:nvPr/>
              </p14:nvContentPartPr>
              <p14:xfrm>
                <a:off x="6661082" y="4136214"/>
                <a:ext cx="1253160" cy="1004400"/>
              </p14:xfrm>
            </p:contentPart>
          </mc:Choice>
          <mc:Fallback xmlns="">
            <p:pic>
              <p:nvPicPr>
                <p:cNvPr id="5" name="Ink 4">
                  <a:extLst>
                    <a:ext uri="{FF2B5EF4-FFF2-40B4-BE49-F238E27FC236}">
                      <a16:creationId xmlns:a16="http://schemas.microsoft.com/office/drawing/2014/main" id="{C2CD30A9-C886-47DD-9292-D8F082B2CDF3}"/>
                    </a:ext>
                  </a:extLst>
                </p:cNvPr>
                <p:cNvPicPr/>
                <p:nvPr/>
              </p:nvPicPr>
              <p:blipFill>
                <a:blip r:embed="rId6"/>
                <a:stretch>
                  <a:fillRect/>
                </a:stretch>
              </p:blipFill>
              <p:spPr>
                <a:xfrm>
                  <a:off x="6652442" y="4127214"/>
                  <a:ext cx="1270800" cy="1022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41742BF-15D9-45C5-A757-EBE7E31960EB}"/>
                    </a:ext>
                  </a:extLst>
                </p14:cNvPr>
                <p14:cNvContentPartPr/>
                <p14:nvPr/>
              </p14:nvContentPartPr>
              <p14:xfrm>
                <a:off x="6144842" y="5194974"/>
                <a:ext cx="1306440" cy="958320"/>
              </p14:xfrm>
            </p:contentPart>
          </mc:Choice>
          <mc:Fallback xmlns="">
            <p:pic>
              <p:nvPicPr>
                <p:cNvPr id="6" name="Ink 5">
                  <a:extLst>
                    <a:ext uri="{FF2B5EF4-FFF2-40B4-BE49-F238E27FC236}">
                      <a16:creationId xmlns:a16="http://schemas.microsoft.com/office/drawing/2014/main" id="{341742BF-15D9-45C5-A757-EBE7E31960EB}"/>
                    </a:ext>
                  </a:extLst>
                </p:cNvPr>
                <p:cNvPicPr/>
                <p:nvPr/>
              </p:nvPicPr>
              <p:blipFill>
                <a:blip r:embed="rId8"/>
                <a:stretch>
                  <a:fillRect/>
                </a:stretch>
              </p:blipFill>
              <p:spPr>
                <a:xfrm>
                  <a:off x="6136202" y="5186334"/>
                  <a:ext cx="1324080" cy="975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2A42716-1FF7-404F-A111-BE9D2346B79D}"/>
                    </a:ext>
                  </a:extLst>
                </p14:cNvPr>
                <p14:cNvContentPartPr/>
                <p14:nvPr/>
              </p14:nvContentPartPr>
              <p14:xfrm>
                <a:off x="7422842" y="4647414"/>
                <a:ext cx="1424160" cy="1266840"/>
              </p14:xfrm>
            </p:contentPart>
          </mc:Choice>
          <mc:Fallback xmlns="">
            <p:pic>
              <p:nvPicPr>
                <p:cNvPr id="7" name="Ink 6">
                  <a:extLst>
                    <a:ext uri="{FF2B5EF4-FFF2-40B4-BE49-F238E27FC236}">
                      <a16:creationId xmlns:a16="http://schemas.microsoft.com/office/drawing/2014/main" id="{B2A42716-1FF7-404F-A111-BE9D2346B79D}"/>
                    </a:ext>
                  </a:extLst>
                </p:cNvPr>
                <p:cNvPicPr/>
                <p:nvPr/>
              </p:nvPicPr>
              <p:blipFill>
                <a:blip r:embed="rId10"/>
                <a:stretch>
                  <a:fillRect/>
                </a:stretch>
              </p:blipFill>
              <p:spPr>
                <a:xfrm>
                  <a:off x="7413842" y="4638774"/>
                  <a:ext cx="1441800" cy="1284480"/>
                </a:xfrm>
                <a:prstGeom prst="rect">
                  <a:avLst/>
                </a:prstGeom>
              </p:spPr>
            </p:pic>
          </mc:Fallback>
        </mc:AlternateContent>
      </p:grpSp>
      <p:sp>
        <p:nvSpPr>
          <p:cNvPr id="2" name="Slide Number Placeholder 1">
            <a:extLst>
              <a:ext uri="{FF2B5EF4-FFF2-40B4-BE49-F238E27FC236}">
                <a16:creationId xmlns:a16="http://schemas.microsoft.com/office/drawing/2014/main" id="{D31FAFC0-AFC0-F745-8213-757340499460}"/>
              </a:ext>
            </a:extLst>
          </p:cNvPr>
          <p:cNvSpPr>
            <a:spLocks noGrp="1"/>
          </p:cNvSpPr>
          <p:nvPr>
            <p:ph type="sldNum" sz="quarter" idx="12"/>
          </p:nvPr>
        </p:nvSpPr>
        <p:spPr/>
        <p:txBody>
          <a:bodyPr/>
          <a:lstStyle/>
          <a:p>
            <a:fld id="{19B12225-5612-419B-A8D5-4B8EEE4C217E}" type="slidenum">
              <a:rPr lang="en-US" smtClean="0"/>
              <a:pPr/>
              <a:t>42</a:t>
            </a:fld>
            <a:endParaRPr lang="en-US"/>
          </a:p>
        </p:txBody>
      </p:sp>
    </p:spTree>
    <p:extLst>
      <p:ext uri="{BB962C8B-B14F-4D97-AF65-F5344CB8AC3E}">
        <p14:creationId xmlns:p14="http://schemas.microsoft.com/office/powerpoint/2010/main" val="3044044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6"/>
          <p:cNvSpPr>
            <a:spLocks noGrp="1"/>
          </p:cNvSpPr>
          <p:nvPr>
            <p:ph type="ctrTitle"/>
          </p:nvPr>
        </p:nvSpPr>
        <p:spPr/>
        <p:txBody>
          <a:bodyPr/>
          <a:lstStyle/>
          <a:p>
            <a:br>
              <a:rPr lang="en-US" altLang="en-US">
                <a:ea typeface="MS PGothic" charset="-128"/>
              </a:rPr>
            </a:br>
            <a:r>
              <a:rPr lang="en-US" altLang="en-US" i="1">
                <a:ea typeface="MS PGothic" charset="-128"/>
              </a:rPr>
              <a:t>k</a:t>
            </a:r>
            <a:r>
              <a:rPr lang="en-US" altLang="en-US">
                <a:ea typeface="MS PGothic" charset="-128"/>
              </a:rPr>
              <a:t>-means clustering</a:t>
            </a:r>
          </a:p>
        </p:txBody>
      </p:sp>
    </p:spTree>
    <p:extLst>
      <p:ext uri="{BB962C8B-B14F-4D97-AF65-F5344CB8AC3E}">
        <p14:creationId xmlns:p14="http://schemas.microsoft.com/office/powerpoint/2010/main" val="103617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altLang="en-US" i="1">
                <a:ea typeface="MS PGothic" charset="-128"/>
              </a:rPr>
              <a:t>k</a:t>
            </a:r>
            <a:r>
              <a:rPr lang="en-US" altLang="en-US">
                <a:ea typeface="MS PGothic" charset="-128"/>
              </a:rPr>
              <a:t>–means Algorithm(s)</a:t>
            </a:r>
          </a:p>
        </p:txBody>
      </p:sp>
      <p:sp>
        <p:nvSpPr>
          <p:cNvPr id="24579" name="Rectangle 3"/>
          <p:cNvSpPr>
            <a:spLocks noGrp="1" noChangeArrowheads="1"/>
          </p:cNvSpPr>
          <p:nvPr>
            <p:ph idx="1"/>
          </p:nvPr>
        </p:nvSpPr>
        <p:spPr/>
        <p:txBody>
          <a:bodyPr/>
          <a:lstStyle/>
          <a:p>
            <a:pPr>
              <a:defRPr/>
            </a:pPr>
            <a:r>
              <a:rPr lang="en-US" dirty="0"/>
              <a:t>Assumes Euclidean space/distance</a:t>
            </a:r>
          </a:p>
          <a:p>
            <a:pPr lvl="8">
              <a:defRPr/>
            </a:pPr>
            <a:endParaRPr lang="en-US" dirty="0"/>
          </a:p>
          <a:p>
            <a:pPr>
              <a:defRPr/>
            </a:pPr>
            <a:r>
              <a:rPr lang="en-US" dirty="0"/>
              <a:t>Start by picking </a:t>
            </a:r>
            <a:r>
              <a:rPr lang="en-US" b="1" i="1" dirty="0"/>
              <a:t>k</a:t>
            </a:r>
            <a:r>
              <a:rPr lang="en-US" dirty="0"/>
              <a:t>, the number of clusters</a:t>
            </a:r>
          </a:p>
          <a:p>
            <a:pPr lvl="8">
              <a:defRPr/>
            </a:pPr>
            <a:endParaRPr lang="en-US" dirty="0"/>
          </a:p>
          <a:p>
            <a:pPr>
              <a:defRPr/>
            </a:pPr>
            <a:r>
              <a:rPr lang="en-US" dirty="0"/>
              <a:t>Initialize clusters by picking one point per cluster</a:t>
            </a:r>
          </a:p>
          <a:p>
            <a:pPr lvl="1">
              <a:defRPr/>
            </a:pPr>
            <a:r>
              <a:rPr lang="en-US" b="1" dirty="0">
                <a:solidFill>
                  <a:srgbClr val="008000"/>
                </a:solidFill>
              </a:rPr>
              <a:t>Example:</a:t>
            </a:r>
            <a:r>
              <a:rPr lang="en-US" dirty="0"/>
              <a:t> Pick one point at random, then  </a:t>
            </a:r>
            <a:r>
              <a:rPr lang="en-US" b="1" i="1" dirty="0"/>
              <a:t>k</a:t>
            </a:r>
            <a:r>
              <a:rPr lang="en-US" b="1" dirty="0"/>
              <a:t>-1 </a:t>
            </a:r>
            <a:r>
              <a:rPr lang="en-US" dirty="0"/>
              <a:t>other points, each as far away as possible from </a:t>
            </a:r>
            <a:br>
              <a:rPr lang="en-US" dirty="0"/>
            </a:br>
            <a:r>
              <a:rPr lang="en-US" dirty="0"/>
              <a:t>the previous points</a:t>
            </a:r>
          </a:p>
        </p:txBody>
      </p:sp>
      <p:sp>
        <p:nvSpPr>
          <p:cNvPr id="2" name="Slide Number Placeholder 1">
            <a:extLst>
              <a:ext uri="{FF2B5EF4-FFF2-40B4-BE49-F238E27FC236}">
                <a16:creationId xmlns:a16="http://schemas.microsoft.com/office/drawing/2014/main" id="{7BCD791C-8107-8D4B-9015-EE8339A3F141}"/>
              </a:ext>
            </a:extLst>
          </p:cNvPr>
          <p:cNvSpPr>
            <a:spLocks noGrp="1"/>
          </p:cNvSpPr>
          <p:nvPr>
            <p:ph type="sldNum" sz="quarter" idx="12"/>
          </p:nvPr>
        </p:nvSpPr>
        <p:spPr/>
        <p:txBody>
          <a:bodyPr/>
          <a:lstStyle/>
          <a:p>
            <a:fld id="{19B12225-5612-419B-A8D5-4B8EEE4C217E}" type="slidenum">
              <a:rPr lang="en-US" smtClean="0"/>
              <a:pPr/>
              <a:t>44</a:t>
            </a:fld>
            <a:endParaRPr lang="en-US"/>
          </a:p>
        </p:txBody>
      </p:sp>
    </p:spTree>
    <p:extLst>
      <p:ext uri="{BB962C8B-B14F-4D97-AF65-F5344CB8AC3E}">
        <p14:creationId xmlns:p14="http://schemas.microsoft.com/office/powerpoint/2010/main" val="394519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a:ea typeface="MS PGothic" charset="-128"/>
              </a:rPr>
              <a:t>Populating Clusters</a:t>
            </a:r>
          </a:p>
        </p:txBody>
      </p:sp>
      <p:sp>
        <p:nvSpPr>
          <p:cNvPr id="25603" name="Rectangle 3"/>
          <p:cNvSpPr>
            <a:spLocks noGrp="1" noChangeArrowheads="1"/>
          </p:cNvSpPr>
          <p:nvPr>
            <p:ph idx="1"/>
          </p:nvPr>
        </p:nvSpPr>
        <p:spPr>
          <a:xfrm>
            <a:off x="457200" y="1295400"/>
            <a:ext cx="8458200" cy="5486400"/>
          </a:xfrm>
        </p:spPr>
        <p:txBody>
          <a:bodyPr>
            <a:normAutofit/>
          </a:bodyPr>
          <a:lstStyle/>
          <a:p>
            <a:pPr>
              <a:defRPr/>
            </a:pPr>
            <a:r>
              <a:rPr lang="en-US" b="1" dirty="0"/>
              <a:t>1) </a:t>
            </a:r>
            <a:r>
              <a:rPr lang="en-US" dirty="0"/>
              <a:t>For each point, place it in the cluster whose current centroid it is nearest</a:t>
            </a:r>
          </a:p>
          <a:p>
            <a:pPr lvl="8">
              <a:defRPr/>
            </a:pPr>
            <a:endParaRPr lang="en-US" dirty="0"/>
          </a:p>
          <a:p>
            <a:pPr>
              <a:defRPr/>
            </a:pPr>
            <a:r>
              <a:rPr lang="en-US" b="1" dirty="0"/>
              <a:t>2)</a:t>
            </a:r>
            <a:r>
              <a:rPr lang="en-US" dirty="0"/>
              <a:t> After all points are assigned, update the locations of centroids of the </a:t>
            </a:r>
            <a:r>
              <a:rPr lang="en-US" b="1" i="1" dirty="0"/>
              <a:t>k</a:t>
            </a:r>
            <a:r>
              <a:rPr lang="en-US" dirty="0"/>
              <a:t> clusters</a:t>
            </a:r>
          </a:p>
          <a:p>
            <a:pPr lvl="8">
              <a:defRPr/>
            </a:pPr>
            <a:endParaRPr lang="en-US" dirty="0"/>
          </a:p>
          <a:p>
            <a:pPr>
              <a:defRPr/>
            </a:pPr>
            <a:r>
              <a:rPr lang="en-US" b="1" dirty="0"/>
              <a:t>3) </a:t>
            </a:r>
            <a:r>
              <a:rPr lang="en-US" dirty="0"/>
              <a:t>Reassign all points to their closest centroid</a:t>
            </a:r>
          </a:p>
          <a:p>
            <a:pPr lvl="1">
              <a:defRPr/>
            </a:pPr>
            <a:r>
              <a:rPr lang="en-US" dirty="0"/>
              <a:t>Sometimes moves points between clusters</a:t>
            </a:r>
          </a:p>
          <a:p>
            <a:pPr lvl="8">
              <a:defRPr/>
            </a:pPr>
            <a:endParaRPr lang="en-US" dirty="0"/>
          </a:p>
          <a:p>
            <a:pPr>
              <a:defRPr/>
            </a:pPr>
            <a:r>
              <a:rPr lang="en-US" b="1" dirty="0">
                <a:solidFill>
                  <a:srgbClr val="008000"/>
                </a:solidFill>
              </a:rPr>
              <a:t>Repeat 2 and 3 until convergence</a:t>
            </a:r>
          </a:p>
          <a:p>
            <a:pPr lvl="1">
              <a:defRPr/>
            </a:pPr>
            <a:r>
              <a:rPr lang="en-US" b="1" dirty="0"/>
              <a:t>Convergence:</a:t>
            </a:r>
            <a:r>
              <a:rPr lang="en-US" dirty="0"/>
              <a:t> Points don’t move between clusters and centroids stabilize</a:t>
            </a:r>
          </a:p>
        </p:txBody>
      </p:sp>
      <p:sp>
        <p:nvSpPr>
          <p:cNvPr id="2" name="Slide Number Placeholder 1">
            <a:extLst>
              <a:ext uri="{FF2B5EF4-FFF2-40B4-BE49-F238E27FC236}">
                <a16:creationId xmlns:a16="http://schemas.microsoft.com/office/drawing/2014/main" id="{ECF71A52-BD9F-5E44-B3FB-EAC9FB9CC1DB}"/>
              </a:ext>
            </a:extLst>
          </p:cNvPr>
          <p:cNvSpPr>
            <a:spLocks noGrp="1"/>
          </p:cNvSpPr>
          <p:nvPr>
            <p:ph type="sldNum" sz="quarter" idx="12"/>
          </p:nvPr>
        </p:nvSpPr>
        <p:spPr/>
        <p:txBody>
          <a:bodyPr/>
          <a:lstStyle/>
          <a:p>
            <a:fld id="{19B12225-5612-419B-A8D5-4B8EEE4C217E}" type="slidenum">
              <a:rPr lang="en-US" smtClean="0"/>
              <a:pPr/>
              <a:t>45</a:t>
            </a:fld>
            <a:endParaRPr lang="en-US"/>
          </a:p>
        </p:txBody>
      </p:sp>
    </p:spTree>
    <p:extLst>
      <p:ext uri="{BB962C8B-B14F-4D97-AF65-F5344CB8AC3E}">
        <p14:creationId xmlns:p14="http://schemas.microsoft.com/office/powerpoint/2010/main" val="2717994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Around Centroids</a:t>
            </a:r>
          </a:p>
        </p:txBody>
      </p:sp>
      <p:pic>
        <p:nvPicPr>
          <p:cNvPr id="11266" name="Picture 2" descr="E:\Dropbox\NYU\2014 Spring\Data Mining for Business Analytics\Lectures\2014\Figures\DSB-figures\dsfb_06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529" y="1246900"/>
            <a:ext cx="517094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FD73E75-5761-DF43-8EE6-D40C9287BA70}"/>
              </a:ext>
            </a:extLst>
          </p:cNvPr>
          <p:cNvSpPr>
            <a:spLocks noGrp="1"/>
          </p:cNvSpPr>
          <p:nvPr>
            <p:ph type="sldNum" sz="quarter" idx="12"/>
          </p:nvPr>
        </p:nvSpPr>
        <p:spPr/>
        <p:txBody>
          <a:bodyPr/>
          <a:lstStyle/>
          <a:p>
            <a:fld id="{19B12225-5612-419B-A8D5-4B8EEE4C217E}" type="slidenum">
              <a:rPr lang="en-US" smtClean="0"/>
              <a:pPr/>
              <a:t>46</a:t>
            </a:fld>
            <a:endParaRPr lang="en-US"/>
          </a:p>
        </p:txBody>
      </p:sp>
    </p:spTree>
    <p:extLst>
      <p:ext uri="{BB962C8B-B14F-4D97-AF65-F5344CB8AC3E}">
        <p14:creationId xmlns:p14="http://schemas.microsoft.com/office/powerpoint/2010/main" val="2250164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Around Centroids</a:t>
            </a:r>
          </a:p>
        </p:txBody>
      </p:sp>
      <p:pic>
        <p:nvPicPr>
          <p:cNvPr id="12290" name="Picture 2" descr="E:\Dropbox\NYU\2014 Spring\Data Mining for Business Analytics\Lectures\2014\Figures\DSB-figures\dsfb_06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529" y="1246900"/>
            <a:ext cx="517094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477A3D-84E0-8D44-90F9-BF80BC71C953}"/>
              </a:ext>
            </a:extLst>
          </p:cNvPr>
          <p:cNvSpPr>
            <a:spLocks noGrp="1"/>
          </p:cNvSpPr>
          <p:nvPr>
            <p:ph type="sldNum" sz="quarter" idx="12"/>
          </p:nvPr>
        </p:nvSpPr>
        <p:spPr/>
        <p:txBody>
          <a:bodyPr/>
          <a:lstStyle/>
          <a:p>
            <a:fld id="{19B12225-5612-419B-A8D5-4B8EEE4C217E}" type="slidenum">
              <a:rPr lang="en-US" smtClean="0"/>
              <a:pPr/>
              <a:t>47</a:t>
            </a:fld>
            <a:endParaRPr lang="en-US"/>
          </a:p>
        </p:txBody>
      </p:sp>
    </p:spTree>
    <p:extLst>
      <p:ext uri="{BB962C8B-B14F-4D97-AF65-F5344CB8AC3E}">
        <p14:creationId xmlns:p14="http://schemas.microsoft.com/office/powerpoint/2010/main" val="2821323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371600" y="4068763"/>
            <a:ext cx="2259013" cy="808037"/>
          </a:xfrm>
          <a:prstGeom prst="ellipse">
            <a:avLst/>
          </a:prstGeom>
          <a:solidFill>
            <a:srgbClr val="D60093">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6" name="Oval 5"/>
          <p:cNvSpPr/>
          <p:nvPr/>
        </p:nvSpPr>
        <p:spPr>
          <a:xfrm rot="2616022">
            <a:off x="4341813" y="1890713"/>
            <a:ext cx="1323975" cy="3376612"/>
          </a:xfrm>
          <a:prstGeom prst="ellipse">
            <a:avLst/>
          </a:prstGeom>
          <a:solidFill>
            <a:srgbClr val="00B0F0">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1987" name="Rectangle 2"/>
          <p:cNvSpPr>
            <a:spLocks noGrp="1" noChangeArrowheads="1"/>
          </p:cNvSpPr>
          <p:nvPr>
            <p:ph type="title"/>
          </p:nvPr>
        </p:nvSpPr>
        <p:spPr/>
        <p:txBody>
          <a:bodyPr/>
          <a:lstStyle/>
          <a:p>
            <a:r>
              <a:rPr lang="en-US" altLang="en-US">
                <a:ea typeface="MS PGothic" charset="-128"/>
              </a:rPr>
              <a:t>Example: Assigning Clusters</a:t>
            </a:r>
          </a:p>
        </p:txBody>
      </p:sp>
      <p:sp>
        <p:nvSpPr>
          <p:cNvPr id="41988" name="Text Box 3"/>
          <p:cNvSpPr txBox="1">
            <a:spLocks noChangeArrowheads="1"/>
          </p:cNvSpPr>
          <p:nvPr/>
        </p:nvSpPr>
        <p:spPr bwMode="auto">
          <a:xfrm>
            <a:off x="3733800" y="431958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89" name="Text Box 4"/>
          <p:cNvSpPr txBox="1">
            <a:spLocks noChangeArrowheads="1"/>
          </p:cNvSpPr>
          <p:nvPr/>
        </p:nvSpPr>
        <p:spPr bwMode="auto">
          <a:xfrm>
            <a:off x="5851525" y="2403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0" name="Text Box 5"/>
          <p:cNvSpPr txBox="1">
            <a:spLocks noChangeArrowheads="1"/>
          </p:cNvSpPr>
          <p:nvPr/>
        </p:nvSpPr>
        <p:spPr bwMode="auto">
          <a:xfrm>
            <a:off x="3136900" y="43053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1" name="Text Box 6"/>
          <p:cNvSpPr txBox="1">
            <a:spLocks noChangeArrowheads="1"/>
          </p:cNvSpPr>
          <p:nvPr/>
        </p:nvSpPr>
        <p:spPr bwMode="auto">
          <a:xfrm>
            <a:off x="5318125" y="30892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2" name="Text Box 7"/>
          <p:cNvSpPr txBox="1">
            <a:spLocks noChangeArrowheads="1"/>
          </p:cNvSpPr>
          <p:nvPr/>
        </p:nvSpPr>
        <p:spPr bwMode="auto">
          <a:xfrm>
            <a:off x="26717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3" name="Text Box 8"/>
          <p:cNvSpPr txBox="1">
            <a:spLocks noChangeArrowheads="1"/>
          </p:cNvSpPr>
          <p:nvPr/>
        </p:nvSpPr>
        <p:spPr bwMode="auto">
          <a:xfrm>
            <a:off x="4784725" y="37750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4" name="Text Box 9"/>
          <p:cNvSpPr txBox="1">
            <a:spLocks noChangeArrowheads="1"/>
          </p:cNvSpPr>
          <p:nvPr/>
        </p:nvSpPr>
        <p:spPr bwMode="auto">
          <a:xfrm>
            <a:off x="17573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5" name="Text Box 10"/>
          <p:cNvSpPr txBox="1">
            <a:spLocks noChangeArrowheads="1"/>
          </p:cNvSpPr>
          <p:nvPr/>
        </p:nvSpPr>
        <p:spPr bwMode="auto">
          <a:xfrm>
            <a:off x="4479925" y="4308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6" name="Text Box 12"/>
          <p:cNvSpPr txBox="1">
            <a:spLocks noChangeArrowheads="1"/>
          </p:cNvSpPr>
          <p:nvPr/>
        </p:nvSpPr>
        <p:spPr bwMode="auto">
          <a:xfrm>
            <a:off x="588963" y="5181600"/>
            <a:ext cx="16208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solidFill>
                  <a:srgbClr val="008000"/>
                </a:solidFill>
                <a:latin typeface="Times New Roman" charset="0"/>
              </a:rPr>
              <a:t>x  … data point</a:t>
            </a:r>
          </a:p>
          <a:p>
            <a:pPr>
              <a:spcBef>
                <a:spcPct val="0"/>
              </a:spcBef>
              <a:buFontTx/>
              <a:buNone/>
            </a:pPr>
            <a:r>
              <a:rPr lang="en-US" altLang="en-US" sz="2400" b="1">
                <a:solidFill>
                  <a:srgbClr val="008000"/>
                </a:solidFill>
                <a:latin typeface="Times New Roman" charset="0"/>
              </a:rPr>
              <a:t>  </a:t>
            </a:r>
            <a:r>
              <a:rPr lang="en-US" altLang="en-US" sz="2400">
                <a:solidFill>
                  <a:srgbClr val="008000"/>
                </a:solidFill>
                <a:latin typeface="Times New Roman" charset="0"/>
              </a:rPr>
              <a:t>  … centroid</a:t>
            </a:r>
          </a:p>
        </p:txBody>
      </p:sp>
      <p:sp>
        <p:nvSpPr>
          <p:cNvPr id="41997" name="Text Box 4"/>
          <p:cNvSpPr txBox="1">
            <a:spLocks noChangeArrowheads="1"/>
          </p:cNvSpPr>
          <p:nvPr/>
        </p:nvSpPr>
        <p:spPr bwMode="auto">
          <a:xfrm>
            <a:off x="5102225" y="34544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1998" name="Text Box 4"/>
          <p:cNvSpPr txBox="1">
            <a:spLocks noChangeArrowheads="1"/>
          </p:cNvSpPr>
          <p:nvPr/>
        </p:nvSpPr>
        <p:spPr bwMode="auto">
          <a:xfrm>
            <a:off x="5608638" y="2773363"/>
            <a:ext cx="3000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5" name="Rectangle 4"/>
          <p:cNvSpPr/>
          <p:nvPr/>
        </p:nvSpPr>
        <p:spPr>
          <a:xfrm>
            <a:off x="609600" y="5562600"/>
            <a:ext cx="228600" cy="2286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29" name="Rectangle 28"/>
          <p:cNvSpPr/>
          <p:nvPr/>
        </p:nvSpPr>
        <p:spPr>
          <a:xfrm>
            <a:off x="4821238" y="3886200"/>
            <a:ext cx="228600" cy="228600"/>
          </a:xfrm>
          <a:prstGeom prst="rect">
            <a:avLst/>
          </a:prstGeom>
          <a:ln w="38100">
            <a:solidFill>
              <a:srgbClr val="0000FF"/>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0" name="Rectangle 29"/>
          <p:cNvSpPr/>
          <p:nvPr/>
        </p:nvSpPr>
        <p:spPr>
          <a:xfrm>
            <a:off x="1792288" y="4419600"/>
            <a:ext cx="228600" cy="228600"/>
          </a:xfrm>
          <a:prstGeom prst="rect">
            <a:avLst/>
          </a:prstGeom>
          <a:ln w="38100">
            <a:solidFill>
              <a:srgbClr val="D60093"/>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2002" name="Text Box 3"/>
          <p:cNvSpPr txBox="1">
            <a:spLocks noChangeArrowheads="1"/>
          </p:cNvSpPr>
          <p:nvPr/>
        </p:nvSpPr>
        <p:spPr bwMode="auto">
          <a:xfrm>
            <a:off x="4119563" y="43434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2003" name="TextBox 7"/>
          <p:cNvSpPr txBox="1">
            <a:spLocks noChangeArrowheads="1"/>
          </p:cNvSpPr>
          <p:nvPr/>
        </p:nvSpPr>
        <p:spPr bwMode="auto">
          <a:xfrm>
            <a:off x="5562600" y="5562600"/>
            <a:ext cx="2582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b="1">
                <a:solidFill>
                  <a:srgbClr val="008000"/>
                </a:solidFill>
                <a:latin typeface="Arial" charset="0"/>
              </a:rPr>
              <a:t>Clusters after round 1</a:t>
            </a:r>
          </a:p>
        </p:txBody>
      </p:sp>
      <p:sp>
        <p:nvSpPr>
          <p:cNvPr id="2" name="Slide Number Placeholder 1">
            <a:extLst>
              <a:ext uri="{FF2B5EF4-FFF2-40B4-BE49-F238E27FC236}">
                <a16:creationId xmlns:a16="http://schemas.microsoft.com/office/drawing/2014/main" id="{8770ADB2-BA2A-A24F-ADC5-CD064F8B9407}"/>
              </a:ext>
            </a:extLst>
          </p:cNvPr>
          <p:cNvSpPr>
            <a:spLocks noGrp="1"/>
          </p:cNvSpPr>
          <p:nvPr>
            <p:ph type="sldNum" sz="quarter" idx="12"/>
          </p:nvPr>
        </p:nvSpPr>
        <p:spPr/>
        <p:txBody>
          <a:bodyPr/>
          <a:lstStyle/>
          <a:p>
            <a:fld id="{19B12225-5612-419B-A8D5-4B8EEE4C217E}" type="slidenum">
              <a:rPr lang="en-US" smtClean="0"/>
              <a:pPr/>
              <a:t>48</a:t>
            </a:fld>
            <a:endParaRPr lang="en-US"/>
          </a:p>
        </p:txBody>
      </p:sp>
    </p:spTree>
    <p:extLst>
      <p:ext uri="{BB962C8B-B14F-4D97-AF65-F5344CB8AC3E}">
        <p14:creationId xmlns:p14="http://schemas.microsoft.com/office/powerpoint/2010/main" val="982981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1371600" y="4068763"/>
            <a:ext cx="2259013" cy="808037"/>
          </a:xfrm>
          <a:prstGeom prst="ellipse">
            <a:avLst/>
          </a:prstGeom>
          <a:solidFill>
            <a:srgbClr val="D60093">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1" name="Oval 30"/>
          <p:cNvSpPr/>
          <p:nvPr/>
        </p:nvSpPr>
        <p:spPr>
          <a:xfrm>
            <a:off x="1676400" y="4124325"/>
            <a:ext cx="2357438" cy="808038"/>
          </a:xfrm>
          <a:prstGeom prst="ellipse">
            <a:avLst/>
          </a:prstGeom>
          <a:solidFill>
            <a:srgbClr val="D60093">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6" name="Oval 5"/>
          <p:cNvSpPr/>
          <p:nvPr/>
        </p:nvSpPr>
        <p:spPr>
          <a:xfrm rot="2616022">
            <a:off x="4341813" y="1890713"/>
            <a:ext cx="1323975" cy="3376612"/>
          </a:xfrm>
          <a:prstGeom prst="ellipse">
            <a:avLst/>
          </a:prstGeom>
          <a:solidFill>
            <a:srgbClr val="00B0F0">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3012" name="Rectangle 2"/>
          <p:cNvSpPr>
            <a:spLocks noGrp="1" noChangeArrowheads="1"/>
          </p:cNvSpPr>
          <p:nvPr>
            <p:ph type="title"/>
          </p:nvPr>
        </p:nvSpPr>
        <p:spPr/>
        <p:txBody>
          <a:bodyPr/>
          <a:lstStyle/>
          <a:p>
            <a:r>
              <a:rPr lang="en-US" altLang="en-US">
                <a:ea typeface="MS PGothic" charset="-128"/>
              </a:rPr>
              <a:t>Example: Assigning Clusters</a:t>
            </a:r>
          </a:p>
        </p:txBody>
      </p:sp>
      <p:sp>
        <p:nvSpPr>
          <p:cNvPr id="43013" name="Text Box 3"/>
          <p:cNvSpPr txBox="1">
            <a:spLocks noChangeArrowheads="1"/>
          </p:cNvSpPr>
          <p:nvPr/>
        </p:nvSpPr>
        <p:spPr bwMode="auto">
          <a:xfrm>
            <a:off x="3733800" y="431958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4" name="Text Box 4"/>
          <p:cNvSpPr txBox="1">
            <a:spLocks noChangeArrowheads="1"/>
          </p:cNvSpPr>
          <p:nvPr/>
        </p:nvSpPr>
        <p:spPr bwMode="auto">
          <a:xfrm>
            <a:off x="5851525" y="2403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5" name="Text Box 5"/>
          <p:cNvSpPr txBox="1">
            <a:spLocks noChangeArrowheads="1"/>
          </p:cNvSpPr>
          <p:nvPr/>
        </p:nvSpPr>
        <p:spPr bwMode="auto">
          <a:xfrm>
            <a:off x="3136900" y="43053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6" name="Text Box 6"/>
          <p:cNvSpPr txBox="1">
            <a:spLocks noChangeArrowheads="1"/>
          </p:cNvSpPr>
          <p:nvPr/>
        </p:nvSpPr>
        <p:spPr bwMode="auto">
          <a:xfrm>
            <a:off x="5318125" y="30892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7" name="Text Box 7"/>
          <p:cNvSpPr txBox="1">
            <a:spLocks noChangeArrowheads="1"/>
          </p:cNvSpPr>
          <p:nvPr/>
        </p:nvSpPr>
        <p:spPr bwMode="auto">
          <a:xfrm>
            <a:off x="26717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8" name="Text Box 8"/>
          <p:cNvSpPr txBox="1">
            <a:spLocks noChangeArrowheads="1"/>
          </p:cNvSpPr>
          <p:nvPr/>
        </p:nvSpPr>
        <p:spPr bwMode="auto">
          <a:xfrm>
            <a:off x="4784725" y="37750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19" name="Text Box 9"/>
          <p:cNvSpPr txBox="1">
            <a:spLocks noChangeArrowheads="1"/>
          </p:cNvSpPr>
          <p:nvPr/>
        </p:nvSpPr>
        <p:spPr bwMode="auto">
          <a:xfrm>
            <a:off x="17573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20" name="Text Box 10"/>
          <p:cNvSpPr txBox="1">
            <a:spLocks noChangeArrowheads="1"/>
          </p:cNvSpPr>
          <p:nvPr/>
        </p:nvSpPr>
        <p:spPr bwMode="auto">
          <a:xfrm>
            <a:off x="4479925" y="4308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21" name="Text Box 12"/>
          <p:cNvSpPr txBox="1">
            <a:spLocks noChangeArrowheads="1"/>
          </p:cNvSpPr>
          <p:nvPr/>
        </p:nvSpPr>
        <p:spPr bwMode="auto">
          <a:xfrm>
            <a:off x="588963" y="5105400"/>
            <a:ext cx="16208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solidFill>
                  <a:srgbClr val="008000"/>
                </a:solidFill>
                <a:latin typeface="Times New Roman" charset="0"/>
              </a:rPr>
              <a:t>x  … data point</a:t>
            </a:r>
          </a:p>
          <a:p>
            <a:pPr>
              <a:spcBef>
                <a:spcPct val="0"/>
              </a:spcBef>
              <a:buFontTx/>
              <a:buNone/>
            </a:pPr>
            <a:r>
              <a:rPr lang="en-US" altLang="en-US" sz="2400" b="1">
                <a:solidFill>
                  <a:srgbClr val="008000"/>
                </a:solidFill>
                <a:latin typeface="Times New Roman" charset="0"/>
              </a:rPr>
              <a:t>  </a:t>
            </a:r>
            <a:r>
              <a:rPr lang="en-US" altLang="en-US" sz="2400">
                <a:solidFill>
                  <a:srgbClr val="008000"/>
                </a:solidFill>
                <a:latin typeface="Times New Roman" charset="0"/>
              </a:rPr>
              <a:t>  … centroid</a:t>
            </a:r>
          </a:p>
        </p:txBody>
      </p:sp>
      <p:sp>
        <p:nvSpPr>
          <p:cNvPr id="43022" name="Text Box 4"/>
          <p:cNvSpPr txBox="1">
            <a:spLocks noChangeArrowheads="1"/>
          </p:cNvSpPr>
          <p:nvPr/>
        </p:nvSpPr>
        <p:spPr bwMode="auto">
          <a:xfrm>
            <a:off x="5102225" y="34544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3023" name="Text Box 4"/>
          <p:cNvSpPr txBox="1">
            <a:spLocks noChangeArrowheads="1"/>
          </p:cNvSpPr>
          <p:nvPr/>
        </p:nvSpPr>
        <p:spPr bwMode="auto">
          <a:xfrm>
            <a:off x="5608638" y="2773363"/>
            <a:ext cx="3000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5" name="Rectangle 4"/>
          <p:cNvSpPr/>
          <p:nvPr/>
        </p:nvSpPr>
        <p:spPr>
          <a:xfrm>
            <a:off x="609600" y="5486400"/>
            <a:ext cx="228600" cy="2286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29" name="Rectangle 28"/>
          <p:cNvSpPr/>
          <p:nvPr/>
        </p:nvSpPr>
        <p:spPr>
          <a:xfrm>
            <a:off x="5105400" y="3352800"/>
            <a:ext cx="228600" cy="228600"/>
          </a:xfrm>
          <a:prstGeom prst="rect">
            <a:avLst/>
          </a:prstGeom>
          <a:ln w="38100">
            <a:solidFill>
              <a:srgbClr val="0000FF"/>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0" name="Rectangle 29"/>
          <p:cNvSpPr/>
          <p:nvPr/>
        </p:nvSpPr>
        <p:spPr>
          <a:xfrm>
            <a:off x="2667000" y="4419600"/>
            <a:ext cx="228600" cy="228600"/>
          </a:xfrm>
          <a:prstGeom prst="rect">
            <a:avLst/>
          </a:prstGeom>
          <a:ln w="38100">
            <a:solidFill>
              <a:srgbClr val="D60093"/>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3027" name="Text Box 3"/>
          <p:cNvSpPr txBox="1">
            <a:spLocks noChangeArrowheads="1"/>
          </p:cNvSpPr>
          <p:nvPr/>
        </p:nvSpPr>
        <p:spPr bwMode="auto">
          <a:xfrm>
            <a:off x="4119563" y="43434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32" name="Oval 31"/>
          <p:cNvSpPr/>
          <p:nvPr/>
        </p:nvSpPr>
        <p:spPr>
          <a:xfrm rot="2616022">
            <a:off x="4462463" y="1946275"/>
            <a:ext cx="1323975" cy="3008313"/>
          </a:xfrm>
          <a:prstGeom prst="ellipse">
            <a:avLst/>
          </a:prstGeom>
          <a:solidFill>
            <a:srgbClr val="00B0F0">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3029" name="TextBox 33"/>
          <p:cNvSpPr txBox="1">
            <a:spLocks noChangeArrowheads="1"/>
          </p:cNvSpPr>
          <p:nvPr/>
        </p:nvSpPr>
        <p:spPr bwMode="auto">
          <a:xfrm>
            <a:off x="5562600" y="5486400"/>
            <a:ext cx="2582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b="1">
                <a:solidFill>
                  <a:srgbClr val="008000"/>
                </a:solidFill>
                <a:latin typeface="Arial" charset="0"/>
              </a:rPr>
              <a:t>Clusters after round 2</a:t>
            </a:r>
          </a:p>
        </p:txBody>
      </p:sp>
      <p:sp>
        <p:nvSpPr>
          <p:cNvPr id="2" name="Slide Number Placeholder 1">
            <a:extLst>
              <a:ext uri="{FF2B5EF4-FFF2-40B4-BE49-F238E27FC236}">
                <a16:creationId xmlns:a16="http://schemas.microsoft.com/office/drawing/2014/main" id="{24252FCB-1CD4-A645-99BD-E65EE6A686BE}"/>
              </a:ext>
            </a:extLst>
          </p:cNvPr>
          <p:cNvSpPr>
            <a:spLocks noGrp="1"/>
          </p:cNvSpPr>
          <p:nvPr>
            <p:ph type="sldNum" sz="quarter" idx="12"/>
          </p:nvPr>
        </p:nvSpPr>
        <p:spPr/>
        <p:txBody>
          <a:bodyPr/>
          <a:lstStyle/>
          <a:p>
            <a:fld id="{19B12225-5612-419B-A8D5-4B8EEE4C217E}" type="slidenum">
              <a:rPr lang="en-US" smtClean="0"/>
              <a:pPr/>
              <a:t>49</a:t>
            </a:fld>
            <a:endParaRPr lang="en-US"/>
          </a:p>
        </p:txBody>
      </p:sp>
    </p:spTree>
    <p:extLst>
      <p:ext uri="{BB962C8B-B14F-4D97-AF65-F5344CB8AC3E}">
        <p14:creationId xmlns:p14="http://schemas.microsoft.com/office/powerpoint/2010/main" val="3837745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 y="0"/>
            <a:ext cx="91440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2BB033A1-DA0E-E74F-989A-860EBE221FCA}"/>
              </a:ext>
            </a:extLst>
          </p:cNvPr>
          <p:cNvSpPr>
            <a:spLocks noGrp="1"/>
          </p:cNvSpPr>
          <p:nvPr>
            <p:ph type="sldNum" sz="quarter" idx="12"/>
          </p:nvPr>
        </p:nvSpPr>
        <p:spPr/>
        <p:txBody>
          <a:bodyPr/>
          <a:lstStyle/>
          <a:p>
            <a:fld id="{19B12225-5612-419B-A8D5-4B8EEE4C217E}" type="slidenum">
              <a:rPr lang="en-US" smtClean="0"/>
              <a:pPr/>
              <a:t>5</a:t>
            </a:fld>
            <a:endParaRPr lang="en-US"/>
          </a:p>
        </p:txBody>
      </p:sp>
    </p:spTree>
    <p:extLst>
      <p:ext uri="{BB962C8B-B14F-4D97-AF65-F5344CB8AC3E}">
        <p14:creationId xmlns:p14="http://schemas.microsoft.com/office/powerpoint/2010/main" val="85343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2616022">
            <a:off x="4460875" y="1938338"/>
            <a:ext cx="1325563" cy="3027362"/>
          </a:xfrm>
          <a:prstGeom prst="ellipse">
            <a:avLst/>
          </a:prstGeom>
          <a:solidFill>
            <a:srgbClr val="00B0F0">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4034" name="Rectangle 2"/>
          <p:cNvSpPr>
            <a:spLocks noGrp="1" noChangeArrowheads="1"/>
          </p:cNvSpPr>
          <p:nvPr>
            <p:ph type="title"/>
          </p:nvPr>
        </p:nvSpPr>
        <p:spPr/>
        <p:txBody>
          <a:bodyPr/>
          <a:lstStyle/>
          <a:p>
            <a:r>
              <a:rPr lang="en-US" altLang="en-US">
                <a:ea typeface="MS PGothic" charset="-128"/>
              </a:rPr>
              <a:t>Example: Assigning Clusters</a:t>
            </a:r>
          </a:p>
        </p:txBody>
      </p:sp>
      <p:sp>
        <p:nvSpPr>
          <p:cNvPr id="44035" name="Text Box 3"/>
          <p:cNvSpPr txBox="1">
            <a:spLocks noChangeArrowheads="1"/>
          </p:cNvSpPr>
          <p:nvPr/>
        </p:nvSpPr>
        <p:spPr bwMode="auto">
          <a:xfrm>
            <a:off x="3733800" y="4319588"/>
            <a:ext cx="3000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36" name="Text Box 4"/>
          <p:cNvSpPr txBox="1">
            <a:spLocks noChangeArrowheads="1"/>
          </p:cNvSpPr>
          <p:nvPr/>
        </p:nvSpPr>
        <p:spPr bwMode="auto">
          <a:xfrm>
            <a:off x="5851525" y="2403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37" name="Text Box 5"/>
          <p:cNvSpPr txBox="1">
            <a:spLocks noChangeArrowheads="1"/>
          </p:cNvSpPr>
          <p:nvPr/>
        </p:nvSpPr>
        <p:spPr bwMode="auto">
          <a:xfrm>
            <a:off x="3136900" y="43053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38" name="Text Box 6"/>
          <p:cNvSpPr txBox="1">
            <a:spLocks noChangeArrowheads="1"/>
          </p:cNvSpPr>
          <p:nvPr/>
        </p:nvSpPr>
        <p:spPr bwMode="auto">
          <a:xfrm>
            <a:off x="5318125" y="30892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39" name="Text Box 7"/>
          <p:cNvSpPr txBox="1">
            <a:spLocks noChangeArrowheads="1"/>
          </p:cNvSpPr>
          <p:nvPr/>
        </p:nvSpPr>
        <p:spPr bwMode="auto">
          <a:xfrm>
            <a:off x="26717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40" name="Text Box 8"/>
          <p:cNvSpPr txBox="1">
            <a:spLocks noChangeArrowheads="1"/>
          </p:cNvSpPr>
          <p:nvPr/>
        </p:nvSpPr>
        <p:spPr bwMode="auto">
          <a:xfrm>
            <a:off x="4784725" y="37750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41" name="Text Box 9"/>
          <p:cNvSpPr txBox="1">
            <a:spLocks noChangeArrowheads="1"/>
          </p:cNvSpPr>
          <p:nvPr/>
        </p:nvSpPr>
        <p:spPr bwMode="auto">
          <a:xfrm>
            <a:off x="1757363" y="42672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42" name="Text Box 10"/>
          <p:cNvSpPr txBox="1">
            <a:spLocks noChangeArrowheads="1"/>
          </p:cNvSpPr>
          <p:nvPr/>
        </p:nvSpPr>
        <p:spPr bwMode="auto">
          <a:xfrm>
            <a:off x="4479925" y="4308475"/>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43" name="Text Box 12"/>
          <p:cNvSpPr txBox="1">
            <a:spLocks noChangeArrowheads="1"/>
          </p:cNvSpPr>
          <p:nvPr/>
        </p:nvSpPr>
        <p:spPr bwMode="auto">
          <a:xfrm>
            <a:off x="588963" y="5105400"/>
            <a:ext cx="16208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solidFill>
                  <a:srgbClr val="008000"/>
                </a:solidFill>
                <a:latin typeface="Times New Roman" charset="0"/>
              </a:rPr>
              <a:t>x  … data point</a:t>
            </a:r>
          </a:p>
          <a:p>
            <a:pPr>
              <a:spcBef>
                <a:spcPct val="0"/>
              </a:spcBef>
              <a:buFontTx/>
              <a:buNone/>
            </a:pPr>
            <a:r>
              <a:rPr lang="en-US" altLang="en-US" sz="2400" b="1">
                <a:solidFill>
                  <a:srgbClr val="008000"/>
                </a:solidFill>
                <a:latin typeface="Times New Roman" charset="0"/>
              </a:rPr>
              <a:t>  </a:t>
            </a:r>
            <a:r>
              <a:rPr lang="en-US" altLang="en-US" sz="2400">
                <a:solidFill>
                  <a:srgbClr val="008000"/>
                </a:solidFill>
                <a:latin typeface="Times New Roman" charset="0"/>
              </a:rPr>
              <a:t>  … centroid</a:t>
            </a:r>
          </a:p>
        </p:txBody>
      </p:sp>
      <p:sp>
        <p:nvSpPr>
          <p:cNvPr id="44044" name="Text Box 4"/>
          <p:cNvSpPr txBox="1">
            <a:spLocks noChangeArrowheads="1"/>
          </p:cNvSpPr>
          <p:nvPr/>
        </p:nvSpPr>
        <p:spPr bwMode="auto">
          <a:xfrm>
            <a:off x="5102225" y="3454400"/>
            <a:ext cx="30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4045" name="Text Box 4"/>
          <p:cNvSpPr txBox="1">
            <a:spLocks noChangeArrowheads="1"/>
          </p:cNvSpPr>
          <p:nvPr/>
        </p:nvSpPr>
        <p:spPr bwMode="auto">
          <a:xfrm>
            <a:off x="5608638" y="2773363"/>
            <a:ext cx="3000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5" name="Rectangle 4"/>
          <p:cNvSpPr/>
          <p:nvPr/>
        </p:nvSpPr>
        <p:spPr>
          <a:xfrm>
            <a:off x="609600" y="5486400"/>
            <a:ext cx="228600" cy="2286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29" name="Rectangle 28"/>
          <p:cNvSpPr/>
          <p:nvPr/>
        </p:nvSpPr>
        <p:spPr>
          <a:xfrm>
            <a:off x="5318125" y="3044825"/>
            <a:ext cx="228600" cy="228600"/>
          </a:xfrm>
          <a:prstGeom prst="rect">
            <a:avLst/>
          </a:prstGeom>
          <a:ln w="38100">
            <a:solidFill>
              <a:srgbClr val="0000FF"/>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0" name="Rectangle 29"/>
          <p:cNvSpPr/>
          <p:nvPr/>
        </p:nvSpPr>
        <p:spPr>
          <a:xfrm>
            <a:off x="3116263" y="4378325"/>
            <a:ext cx="228600" cy="228600"/>
          </a:xfrm>
          <a:prstGeom prst="rect">
            <a:avLst/>
          </a:prstGeom>
          <a:ln w="38100">
            <a:solidFill>
              <a:srgbClr val="D60093"/>
            </a:solid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4049" name="Text Box 3"/>
          <p:cNvSpPr txBox="1">
            <a:spLocks noChangeArrowheads="1"/>
          </p:cNvSpPr>
          <p:nvPr/>
        </p:nvSpPr>
        <p:spPr bwMode="auto">
          <a:xfrm>
            <a:off x="4119563" y="434340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25" name="Oval 24"/>
          <p:cNvSpPr/>
          <p:nvPr/>
        </p:nvSpPr>
        <p:spPr>
          <a:xfrm>
            <a:off x="1676400" y="4144963"/>
            <a:ext cx="2357438" cy="808037"/>
          </a:xfrm>
          <a:prstGeom prst="ellipse">
            <a:avLst/>
          </a:prstGeom>
          <a:solidFill>
            <a:srgbClr val="D60093">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1" name="Oval 30"/>
          <p:cNvSpPr/>
          <p:nvPr/>
        </p:nvSpPr>
        <p:spPr>
          <a:xfrm>
            <a:off x="1676400" y="4124325"/>
            <a:ext cx="3108325" cy="808038"/>
          </a:xfrm>
          <a:prstGeom prst="ellipse">
            <a:avLst/>
          </a:prstGeom>
          <a:solidFill>
            <a:srgbClr val="D60093">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32" name="Oval 31"/>
          <p:cNvSpPr/>
          <p:nvPr/>
        </p:nvSpPr>
        <p:spPr>
          <a:xfrm rot="2616022">
            <a:off x="4730750" y="2054225"/>
            <a:ext cx="1323975" cy="2227263"/>
          </a:xfrm>
          <a:prstGeom prst="ellipse">
            <a:avLst/>
          </a:prstGeom>
          <a:solidFill>
            <a:srgbClr val="00B0F0">
              <a:alpha val="30000"/>
            </a:srgbClr>
          </a:solidFill>
          <a:ln w="38100">
            <a:noFill/>
          </a:ln>
        </p:spPr>
        <p:style>
          <a:lnRef idx="1">
            <a:schemeClr val="dk1"/>
          </a:lnRef>
          <a:fillRef idx="0">
            <a:schemeClr val="dk1"/>
          </a:fillRef>
          <a:effectRef idx="0">
            <a:schemeClr val="dk1"/>
          </a:effectRef>
          <a:fontRef idx="minor">
            <a:schemeClr val="tx1"/>
          </a:fontRef>
        </p:style>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a:latin typeface="ITC Stone Sans Std Semibold" pitchFamily="-112" charset="0"/>
            </a:endParaRPr>
          </a:p>
        </p:txBody>
      </p:sp>
      <p:sp>
        <p:nvSpPr>
          <p:cNvPr id="44053" name="TextBox 27"/>
          <p:cNvSpPr txBox="1">
            <a:spLocks noChangeArrowheads="1"/>
          </p:cNvSpPr>
          <p:nvPr/>
        </p:nvSpPr>
        <p:spPr bwMode="auto">
          <a:xfrm>
            <a:off x="5562600" y="5486400"/>
            <a:ext cx="2262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b="1">
                <a:solidFill>
                  <a:srgbClr val="008000"/>
                </a:solidFill>
                <a:latin typeface="Arial" charset="0"/>
              </a:rPr>
              <a:t>Clusters at the end</a:t>
            </a:r>
          </a:p>
        </p:txBody>
      </p:sp>
      <p:sp>
        <p:nvSpPr>
          <p:cNvPr id="2" name="Slide Number Placeholder 1">
            <a:extLst>
              <a:ext uri="{FF2B5EF4-FFF2-40B4-BE49-F238E27FC236}">
                <a16:creationId xmlns:a16="http://schemas.microsoft.com/office/drawing/2014/main" id="{0D452668-B304-614A-8AA1-B964F4406AEC}"/>
              </a:ext>
            </a:extLst>
          </p:cNvPr>
          <p:cNvSpPr>
            <a:spLocks noGrp="1"/>
          </p:cNvSpPr>
          <p:nvPr>
            <p:ph type="sldNum" sz="quarter" idx="12"/>
          </p:nvPr>
        </p:nvSpPr>
        <p:spPr/>
        <p:txBody>
          <a:bodyPr/>
          <a:lstStyle/>
          <a:p>
            <a:fld id="{19B12225-5612-419B-A8D5-4B8EEE4C217E}" type="slidenum">
              <a:rPr lang="en-US" smtClean="0"/>
              <a:pPr/>
              <a:t>50</a:t>
            </a:fld>
            <a:endParaRPr lang="en-US"/>
          </a:p>
        </p:txBody>
      </p:sp>
    </p:spTree>
    <p:extLst>
      <p:ext uri="{BB962C8B-B14F-4D97-AF65-F5344CB8AC3E}">
        <p14:creationId xmlns:p14="http://schemas.microsoft.com/office/powerpoint/2010/main" val="390261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31" grpId="0" animBg="1"/>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Example: </a:t>
                </a:r>
                <a14:m>
                  <m:oMath xmlns:m="http://schemas.openxmlformats.org/officeDocument/2006/math">
                    <m:r>
                      <a:rPr lang="en-US" b="1" i="1" dirty="0" smtClean="0">
                        <a:latin typeface="Cambria Math"/>
                      </a:rPr>
                      <m:t>𝒌</m:t>
                    </m:r>
                  </m:oMath>
                </a14:m>
                <a:r>
                  <a:rPr lang="en-US" dirty="0"/>
                  <a:t>-means Clustering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l="-2659" t="-5128" b="-30769"/>
                </a:stretch>
              </a:blipFill>
            </p:spPr>
            <p:txBody>
              <a:bodyPr/>
              <a:lstStyle/>
              <a:p>
                <a:r>
                  <a:rPr lang="en-US">
                    <a:noFill/>
                  </a:rPr>
                  <a:t> </a:t>
                </a:r>
              </a:p>
            </p:txBody>
          </p:sp>
        </mc:Fallback>
      </mc:AlternateContent>
      <p:pic>
        <p:nvPicPr>
          <p:cNvPr id="13314" name="Picture 2" descr="E:\Dropbox\NYU\2014 Spring\Data Mining for Business Analytics\Lectures\2014\Figures\DSB-figures\dsfb_06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789" y="1235025"/>
            <a:ext cx="6680423"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47F0AB3-C164-4745-8A01-72B1EDA2CE6E}"/>
              </a:ext>
            </a:extLst>
          </p:cNvPr>
          <p:cNvSpPr>
            <a:spLocks noGrp="1"/>
          </p:cNvSpPr>
          <p:nvPr>
            <p:ph type="sldNum" sz="quarter" idx="12"/>
          </p:nvPr>
        </p:nvSpPr>
        <p:spPr/>
        <p:txBody>
          <a:bodyPr/>
          <a:lstStyle/>
          <a:p>
            <a:fld id="{19B12225-5612-419B-A8D5-4B8EEE4C217E}" type="slidenum">
              <a:rPr lang="en-US" smtClean="0"/>
              <a:pPr/>
              <a:t>51</a:t>
            </a:fld>
            <a:endParaRPr lang="en-US"/>
          </a:p>
        </p:txBody>
      </p:sp>
    </p:spTree>
    <p:extLst>
      <p:ext uri="{BB962C8B-B14F-4D97-AF65-F5344CB8AC3E}">
        <p14:creationId xmlns:p14="http://schemas.microsoft.com/office/powerpoint/2010/main" val="3451469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Example: </a:t>
                </a:r>
                <a14:m>
                  <m:oMath xmlns:m="http://schemas.openxmlformats.org/officeDocument/2006/math">
                    <m:r>
                      <a:rPr lang="en-US" i="1" dirty="0">
                        <a:latin typeface="Cambria Math"/>
                      </a:rPr>
                      <m:t>𝒌</m:t>
                    </m:r>
                  </m:oMath>
                </a14:m>
                <a:r>
                  <a:rPr lang="en-US" dirty="0"/>
                  <a:t>-means Clustering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l="-2659" t="-5128" b="-30769"/>
                </a:stretch>
              </a:blipFill>
            </p:spPr>
            <p:txBody>
              <a:bodyPr/>
              <a:lstStyle/>
              <a:p>
                <a:r>
                  <a:rPr lang="en-US">
                    <a:noFill/>
                  </a:rPr>
                  <a:t> </a:t>
                </a:r>
              </a:p>
            </p:txBody>
          </p:sp>
        </mc:Fallback>
      </mc:AlternateContent>
      <p:pic>
        <p:nvPicPr>
          <p:cNvPr id="14338" name="Picture 2" descr="E:\Dropbox\NYU\2014 Spring\Data Mining for Business Analytics\Lectures\2014\Figures\DSB-figures\dsfb_06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789" y="1246900"/>
            <a:ext cx="668042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9CFFBD2-D845-004C-832B-42B14D167554}"/>
              </a:ext>
            </a:extLst>
          </p:cNvPr>
          <p:cNvSpPr>
            <a:spLocks noGrp="1"/>
          </p:cNvSpPr>
          <p:nvPr>
            <p:ph type="sldNum" sz="quarter" idx="12"/>
          </p:nvPr>
        </p:nvSpPr>
        <p:spPr/>
        <p:txBody>
          <a:bodyPr/>
          <a:lstStyle/>
          <a:p>
            <a:fld id="{19B12225-5612-419B-A8D5-4B8EEE4C217E}" type="slidenum">
              <a:rPr lang="en-US" smtClean="0"/>
              <a:pPr/>
              <a:t>52</a:t>
            </a:fld>
            <a:endParaRPr lang="en-US"/>
          </a:p>
        </p:txBody>
      </p:sp>
    </p:spTree>
    <p:extLst>
      <p:ext uri="{BB962C8B-B14F-4D97-AF65-F5344CB8AC3E}">
        <p14:creationId xmlns:p14="http://schemas.microsoft.com/office/powerpoint/2010/main" val="1197934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altLang="en-US">
                <a:ea typeface="MS PGothic" charset="-128"/>
              </a:rPr>
              <a:t>Getting the </a:t>
            </a:r>
            <a:r>
              <a:rPr lang="en-US" altLang="en-US" i="1">
                <a:ea typeface="MS PGothic" charset="-128"/>
              </a:rPr>
              <a:t>k</a:t>
            </a:r>
            <a:r>
              <a:rPr lang="en-US" altLang="en-US">
                <a:ea typeface="MS PGothic" charset="-128"/>
              </a:rPr>
              <a:t> right</a:t>
            </a:r>
          </a:p>
        </p:txBody>
      </p:sp>
      <p:sp>
        <p:nvSpPr>
          <p:cNvPr id="43011" name="Rectangle 3"/>
          <p:cNvSpPr>
            <a:spLocks noGrp="1" noChangeArrowheads="1"/>
          </p:cNvSpPr>
          <p:nvPr>
            <p:ph idx="1"/>
          </p:nvPr>
        </p:nvSpPr>
        <p:spPr/>
        <p:txBody>
          <a:bodyPr/>
          <a:lstStyle/>
          <a:p>
            <a:pPr marL="118872" indent="0">
              <a:buFontTx/>
              <a:buNone/>
              <a:defRPr/>
            </a:pPr>
            <a:r>
              <a:rPr lang="en-US" b="1" dirty="0">
                <a:solidFill>
                  <a:srgbClr val="0000FF"/>
                </a:solidFill>
              </a:rPr>
              <a:t>How to select </a:t>
            </a:r>
            <a:r>
              <a:rPr lang="en-US" b="1" i="1" dirty="0">
                <a:solidFill>
                  <a:srgbClr val="0000FF"/>
                </a:solidFill>
              </a:rPr>
              <a:t>k</a:t>
            </a:r>
            <a:r>
              <a:rPr lang="en-US" b="1" dirty="0">
                <a:solidFill>
                  <a:srgbClr val="0000FF"/>
                </a:solidFill>
              </a:rPr>
              <a:t>?</a:t>
            </a:r>
          </a:p>
          <a:p>
            <a:pPr>
              <a:defRPr/>
            </a:pPr>
            <a:r>
              <a:rPr lang="en-US" dirty="0"/>
              <a:t>Try different </a:t>
            </a:r>
            <a:r>
              <a:rPr lang="en-US" b="1" dirty="0"/>
              <a:t>k</a:t>
            </a:r>
            <a:r>
              <a:rPr lang="en-US" dirty="0"/>
              <a:t>, looking at the change in the average distance to centroid as </a:t>
            </a:r>
            <a:r>
              <a:rPr lang="en-US" b="1" dirty="0"/>
              <a:t>k</a:t>
            </a:r>
            <a:r>
              <a:rPr lang="en-US" dirty="0"/>
              <a:t> increases</a:t>
            </a:r>
          </a:p>
          <a:p>
            <a:pPr>
              <a:defRPr/>
            </a:pPr>
            <a:r>
              <a:rPr lang="en-US" dirty="0"/>
              <a:t>Average falls rapidly until right </a:t>
            </a:r>
            <a:r>
              <a:rPr lang="en-US" b="1" dirty="0"/>
              <a:t>k</a:t>
            </a:r>
            <a:r>
              <a:rPr lang="en-US" dirty="0"/>
              <a:t>, then changes little</a:t>
            </a:r>
          </a:p>
        </p:txBody>
      </p:sp>
      <p:grpSp>
        <p:nvGrpSpPr>
          <p:cNvPr id="45059" name="Group 14"/>
          <p:cNvGrpSpPr>
            <a:grpSpLocks/>
          </p:cNvGrpSpPr>
          <p:nvPr/>
        </p:nvGrpSpPr>
        <p:grpSpPr bwMode="auto">
          <a:xfrm>
            <a:off x="3124200" y="4222750"/>
            <a:ext cx="3475038" cy="1720850"/>
            <a:chOff x="518" y="2962"/>
            <a:chExt cx="2189" cy="1084"/>
          </a:xfrm>
        </p:grpSpPr>
        <p:sp>
          <p:nvSpPr>
            <p:cNvPr id="45065" name="Text Box 8"/>
            <p:cNvSpPr txBox="1">
              <a:spLocks noChangeArrowheads="1"/>
            </p:cNvSpPr>
            <p:nvPr/>
          </p:nvSpPr>
          <p:spPr bwMode="auto">
            <a:xfrm>
              <a:off x="1814" y="3813"/>
              <a:ext cx="18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i="1">
                  <a:latin typeface="Arial" charset="0"/>
                </a:rPr>
                <a:t>k</a:t>
              </a:r>
            </a:p>
          </p:txBody>
        </p:sp>
        <p:sp>
          <p:nvSpPr>
            <p:cNvPr id="45066" name="Text Box 9"/>
            <p:cNvSpPr txBox="1">
              <a:spLocks noChangeArrowheads="1"/>
            </p:cNvSpPr>
            <p:nvPr/>
          </p:nvSpPr>
          <p:spPr bwMode="auto">
            <a:xfrm>
              <a:off x="518" y="3408"/>
              <a:ext cx="819"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Arial" charset="0"/>
                </a:rPr>
                <a:t>Average</a:t>
              </a:r>
            </a:p>
            <a:p>
              <a:pPr algn="ctr">
                <a:spcBef>
                  <a:spcPct val="0"/>
                </a:spcBef>
                <a:buFontTx/>
                <a:buNone/>
              </a:pPr>
              <a:r>
                <a:rPr lang="en-US" altLang="en-US" sz="2400">
                  <a:latin typeface="Arial" charset="0"/>
                </a:rPr>
                <a:t>distance to</a:t>
              </a:r>
            </a:p>
            <a:p>
              <a:pPr algn="ctr">
                <a:spcBef>
                  <a:spcPct val="0"/>
                </a:spcBef>
                <a:buFontTx/>
                <a:buNone/>
              </a:pPr>
              <a:r>
                <a:rPr lang="en-US" altLang="en-US" sz="2400">
                  <a:latin typeface="Arial" charset="0"/>
                </a:rPr>
                <a:t>centroid</a:t>
              </a:r>
            </a:p>
          </p:txBody>
        </p:sp>
        <p:sp>
          <p:nvSpPr>
            <p:cNvPr id="45067" name="Line 10"/>
            <p:cNvSpPr>
              <a:spLocks noChangeShapeType="1"/>
            </p:cNvSpPr>
            <p:nvPr/>
          </p:nvSpPr>
          <p:spPr bwMode="auto">
            <a:xfrm flipV="1">
              <a:off x="912" y="2962"/>
              <a:ext cx="0" cy="50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68" name="Line 11"/>
            <p:cNvSpPr>
              <a:spLocks noChangeShapeType="1"/>
            </p:cNvSpPr>
            <p:nvPr/>
          </p:nvSpPr>
          <p:spPr bwMode="auto">
            <a:xfrm>
              <a:off x="2064" y="3936"/>
              <a:ext cx="64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45060" name="Group 16"/>
          <p:cNvGrpSpPr>
            <a:grpSpLocks/>
          </p:cNvGrpSpPr>
          <p:nvPr/>
        </p:nvGrpSpPr>
        <p:grpSpPr bwMode="auto">
          <a:xfrm>
            <a:off x="5284788" y="4305300"/>
            <a:ext cx="1398587" cy="1109663"/>
            <a:chOff x="2544" y="2997"/>
            <a:chExt cx="881" cy="699"/>
          </a:xfrm>
        </p:grpSpPr>
        <p:sp>
          <p:nvSpPr>
            <p:cNvPr id="45063" name="Text Box 12"/>
            <p:cNvSpPr txBox="1">
              <a:spLocks noChangeArrowheads="1"/>
            </p:cNvSpPr>
            <p:nvPr/>
          </p:nvSpPr>
          <p:spPr bwMode="auto">
            <a:xfrm>
              <a:off x="2582" y="2997"/>
              <a:ext cx="843"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b="1">
                  <a:solidFill>
                    <a:srgbClr val="008000"/>
                  </a:solidFill>
                  <a:latin typeface="Arial" charset="0"/>
                </a:rPr>
                <a:t>Best value</a:t>
              </a:r>
            </a:p>
            <a:p>
              <a:pPr>
                <a:spcBef>
                  <a:spcPct val="0"/>
                </a:spcBef>
                <a:buFontTx/>
                <a:buNone/>
              </a:pPr>
              <a:r>
                <a:rPr lang="en-US" altLang="en-US" sz="2400" b="1">
                  <a:solidFill>
                    <a:srgbClr val="008000"/>
                  </a:solidFill>
                  <a:latin typeface="Arial" charset="0"/>
                </a:rPr>
                <a:t>of </a:t>
              </a:r>
              <a:r>
                <a:rPr lang="en-US" altLang="en-US" sz="2400" b="1" i="1">
                  <a:solidFill>
                    <a:srgbClr val="008000"/>
                  </a:solidFill>
                  <a:latin typeface="Arial" charset="0"/>
                </a:rPr>
                <a:t>k</a:t>
              </a:r>
            </a:p>
          </p:txBody>
        </p:sp>
        <p:sp>
          <p:nvSpPr>
            <p:cNvPr id="45064" name="Line 13"/>
            <p:cNvSpPr>
              <a:spLocks noChangeShapeType="1"/>
            </p:cNvSpPr>
            <p:nvPr/>
          </p:nvSpPr>
          <p:spPr bwMode="auto">
            <a:xfrm>
              <a:off x="2544" y="336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8" name="Freeform 7"/>
          <p:cNvSpPr/>
          <p:nvPr/>
        </p:nvSpPr>
        <p:spPr>
          <a:xfrm>
            <a:off x="4418013" y="4122738"/>
            <a:ext cx="2081212" cy="1401762"/>
          </a:xfrm>
          <a:custGeom>
            <a:avLst/>
            <a:gdLst>
              <a:gd name="connsiteX0" fmla="*/ 0 w 2080671"/>
              <a:gd name="connsiteY0" fmla="*/ 0 h 1401715"/>
              <a:gd name="connsiteX1" fmla="*/ 186166 w 2080671"/>
              <a:gd name="connsiteY1" fmla="*/ 865121 h 1401715"/>
              <a:gd name="connsiteX2" fmla="*/ 427085 w 2080671"/>
              <a:gd name="connsiteY2" fmla="*/ 1144369 h 1401715"/>
              <a:gd name="connsiteX3" fmla="*/ 848695 w 2080671"/>
              <a:gd name="connsiteY3" fmla="*/ 1357912 h 1401715"/>
              <a:gd name="connsiteX4" fmla="*/ 1226501 w 2080671"/>
              <a:gd name="connsiteY4" fmla="*/ 1401715 h 1401715"/>
              <a:gd name="connsiteX5" fmla="*/ 1768570 w 2080671"/>
              <a:gd name="connsiteY5" fmla="*/ 1401715 h 1401715"/>
              <a:gd name="connsiteX6" fmla="*/ 2080671 w 2080671"/>
              <a:gd name="connsiteY6" fmla="*/ 1401715 h 140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671" h="1401715">
                <a:moveTo>
                  <a:pt x="0" y="0"/>
                </a:moveTo>
                <a:lnTo>
                  <a:pt x="186166" y="865121"/>
                </a:lnTo>
                <a:lnTo>
                  <a:pt x="427085" y="1144369"/>
                </a:lnTo>
                <a:lnTo>
                  <a:pt x="848695" y="1357912"/>
                </a:lnTo>
                <a:lnTo>
                  <a:pt x="1226501" y="1401715"/>
                </a:lnTo>
                <a:lnTo>
                  <a:pt x="1768570" y="1401715"/>
                </a:lnTo>
                <a:lnTo>
                  <a:pt x="2080671" y="1401715"/>
                </a:lnTo>
              </a:path>
            </a:pathLst>
          </a:custGeom>
          <a:noFill/>
          <a:ln w="38100">
            <a:solidFill>
              <a:srgbClr val="008000"/>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id="{DF971117-8940-8941-8EF1-9594A4C544A6}"/>
              </a:ext>
            </a:extLst>
          </p:cNvPr>
          <p:cNvSpPr>
            <a:spLocks noGrp="1"/>
          </p:cNvSpPr>
          <p:nvPr>
            <p:ph type="sldNum" sz="quarter" idx="12"/>
          </p:nvPr>
        </p:nvSpPr>
        <p:spPr/>
        <p:txBody>
          <a:bodyPr/>
          <a:lstStyle/>
          <a:p>
            <a:fld id="{19B12225-5612-419B-A8D5-4B8EEE4C217E}" type="slidenum">
              <a:rPr lang="en-US" smtClean="0"/>
              <a:pPr/>
              <a:t>53</a:t>
            </a:fld>
            <a:endParaRPr lang="en-US"/>
          </a:p>
        </p:txBody>
      </p:sp>
    </p:spTree>
    <p:extLst>
      <p:ext uri="{BB962C8B-B14F-4D97-AF65-F5344CB8AC3E}">
        <p14:creationId xmlns:p14="http://schemas.microsoft.com/office/powerpoint/2010/main" val="2669269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altLang="en-US">
                <a:ea typeface="MS PGothic" charset="-128"/>
              </a:rPr>
              <a:t>Example: Picking </a:t>
            </a:r>
            <a:r>
              <a:rPr lang="en-US" altLang="en-US" i="1">
                <a:ea typeface="MS PGothic" charset="-128"/>
              </a:rPr>
              <a:t>k</a:t>
            </a:r>
          </a:p>
        </p:txBody>
      </p:sp>
      <p:sp>
        <p:nvSpPr>
          <p:cNvPr id="46082" name="Oval 3"/>
          <p:cNvSpPr>
            <a:spLocks noChangeArrowheads="1"/>
          </p:cNvSpPr>
          <p:nvPr/>
        </p:nvSpPr>
        <p:spPr bwMode="auto">
          <a:xfrm>
            <a:off x="2743200" y="2286000"/>
            <a:ext cx="1828800" cy="22860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x   x x  x     </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   x</a:t>
            </a:r>
          </a:p>
        </p:txBody>
      </p:sp>
      <p:sp>
        <p:nvSpPr>
          <p:cNvPr id="46083" name="Oval 4"/>
          <p:cNvSpPr>
            <a:spLocks noChangeArrowheads="1"/>
          </p:cNvSpPr>
          <p:nvPr/>
        </p:nvSpPr>
        <p:spPr bwMode="auto">
          <a:xfrm>
            <a:off x="5486400" y="1524000"/>
            <a:ext cx="17526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xx    x</a:t>
            </a:r>
          </a:p>
          <a:p>
            <a:pPr algn="ctr">
              <a:spcBef>
                <a:spcPct val="0"/>
              </a:spcBef>
              <a:buFontTx/>
              <a:buNone/>
            </a:pPr>
            <a:r>
              <a:rPr lang="en-US" altLang="en-US" sz="2400">
                <a:latin typeface="Times New Roman" charset="0"/>
              </a:rPr>
              <a:t>x  x        </a:t>
            </a:r>
          </a:p>
          <a:p>
            <a:pPr algn="ctr">
              <a:spcBef>
                <a:spcPct val="0"/>
              </a:spcBef>
              <a:buFontTx/>
              <a:buNone/>
            </a:pPr>
            <a:r>
              <a:rPr lang="en-US" altLang="en-US" sz="2400">
                <a:latin typeface="Times New Roman" charset="0"/>
              </a:rPr>
              <a:t>x    x  x   </a:t>
            </a:r>
          </a:p>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a:t>
            </a:r>
          </a:p>
        </p:txBody>
      </p:sp>
      <p:sp>
        <p:nvSpPr>
          <p:cNvPr id="46084" name="Oval 5"/>
          <p:cNvSpPr>
            <a:spLocks noChangeArrowheads="1"/>
          </p:cNvSpPr>
          <p:nvPr/>
        </p:nvSpPr>
        <p:spPr bwMode="auto">
          <a:xfrm>
            <a:off x="4572000" y="4648200"/>
            <a:ext cx="1905000" cy="16002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     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  x    x     x</a:t>
            </a:r>
          </a:p>
          <a:p>
            <a:pPr algn="ctr">
              <a:spcBef>
                <a:spcPct val="0"/>
              </a:spcBef>
              <a:buFontTx/>
              <a:buNone/>
            </a:pPr>
            <a:r>
              <a:rPr lang="en-US" altLang="en-US" sz="2400">
                <a:latin typeface="Times New Roman" charset="0"/>
              </a:rPr>
              <a:t>x  </a:t>
            </a:r>
          </a:p>
        </p:txBody>
      </p:sp>
      <p:sp>
        <p:nvSpPr>
          <p:cNvPr id="46085" name="Text Box 6"/>
          <p:cNvSpPr txBox="1">
            <a:spLocks noChangeArrowheads="1"/>
          </p:cNvSpPr>
          <p:nvPr/>
        </p:nvSpPr>
        <p:spPr bwMode="auto">
          <a:xfrm>
            <a:off x="5013325" y="17176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6086" name="Text Box 7"/>
          <p:cNvSpPr txBox="1">
            <a:spLocks noChangeArrowheads="1"/>
          </p:cNvSpPr>
          <p:nvPr/>
        </p:nvSpPr>
        <p:spPr bwMode="auto">
          <a:xfrm>
            <a:off x="3641725" y="49180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6087" name="Oval 8"/>
          <p:cNvSpPr>
            <a:spLocks noChangeArrowheads="1"/>
          </p:cNvSpPr>
          <p:nvPr/>
        </p:nvSpPr>
        <p:spPr bwMode="auto">
          <a:xfrm>
            <a:off x="2438400" y="1600200"/>
            <a:ext cx="5334000" cy="3048000"/>
          </a:xfrm>
          <a:prstGeom prst="ellipse">
            <a:avLst/>
          </a:prstGeom>
          <a:solidFill>
            <a:srgbClr val="CCFFCC">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6088" name="Oval 9"/>
          <p:cNvSpPr>
            <a:spLocks noChangeArrowheads="1"/>
          </p:cNvSpPr>
          <p:nvPr/>
        </p:nvSpPr>
        <p:spPr bwMode="auto">
          <a:xfrm>
            <a:off x="3505200" y="4724400"/>
            <a:ext cx="3581400" cy="1676400"/>
          </a:xfrm>
          <a:prstGeom prst="ellipse">
            <a:avLst/>
          </a:prstGeom>
          <a:solidFill>
            <a:srgbClr val="FFFF99">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grpSp>
        <p:nvGrpSpPr>
          <p:cNvPr id="46089" name="Group 16"/>
          <p:cNvGrpSpPr>
            <a:grpSpLocks/>
          </p:cNvGrpSpPr>
          <p:nvPr/>
        </p:nvGrpSpPr>
        <p:grpSpPr bwMode="auto">
          <a:xfrm>
            <a:off x="441325" y="1709738"/>
            <a:ext cx="5959475" cy="2328862"/>
            <a:chOff x="278" y="1077"/>
            <a:chExt cx="3754" cy="1467"/>
          </a:xfrm>
        </p:grpSpPr>
        <p:sp>
          <p:nvSpPr>
            <p:cNvPr id="46091" name="Line 10"/>
            <p:cNvSpPr>
              <a:spLocks noChangeShapeType="1"/>
            </p:cNvSpPr>
            <p:nvPr/>
          </p:nvSpPr>
          <p:spPr bwMode="auto">
            <a:xfrm flipH="1" flipV="1">
              <a:off x="2112" y="1728"/>
              <a:ext cx="1056" cy="2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92" name="Line 11"/>
            <p:cNvSpPr>
              <a:spLocks noChangeShapeType="1"/>
            </p:cNvSpPr>
            <p:nvPr/>
          </p:nvSpPr>
          <p:spPr bwMode="auto">
            <a:xfrm flipH="1">
              <a:off x="2112" y="2016"/>
              <a:ext cx="1056" cy="38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93" name="Line 12"/>
            <p:cNvSpPr>
              <a:spLocks noChangeShapeType="1"/>
            </p:cNvSpPr>
            <p:nvPr/>
          </p:nvSpPr>
          <p:spPr bwMode="auto">
            <a:xfrm>
              <a:off x="3168" y="2016"/>
              <a:ext cx="864" cy="52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94" name="Line 13"/>
            <p:cNvSpPr>
              <a:spLocks noChangeShapeType="1"/>
            </p:cNvSpPr>
            <p:nvPr/>
          </p:nvSpPr>
          <p:spPr bwMode="auto">
            <a:xfrm flipV="1">
              <a:off x="3168" y="1680"/>
              <a:ext cx="720" cy="3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95" name="Line 14"/>
            <p:cNvSpPr>
              <a:spLocks noChangeShapeType="1"/>
            </p:cNvSpPr>
            <p:nvPr/>
          </p:nvSpPr>
          <p:spPr bwMode="auto">
            <a:xfrm flipV="1">
              <a:off x="3168" y="1200"/>
              <a:ext cx="816" cy="81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96" name="Text Box 15"/>
            <p:cNvSpPr txBox="1">
              <a:spLocks noChangeArrowheads="1"/>
            </p:cNvSpPr>
            <p:nvPr/>
          </p:nvSpPr>
          <p:spPr bwMode="auto">
            <a:xfrm>
              <a:off x="278" y="1077"/>
              <a:ext cx="914" cy="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000" b="1">
                  <a:solidFill>
                    <a:srgbClr val="008000"/>
                  </a:solidFill>
                  <a:latin typeface="Arial" charset="0"/>
                </a:rPr>
                <a:t>Too few;</a:t>
              </a:r>
            </a:p>
            <a:p>
              <a:pPr>
                <a:spcBef>
                  <a:spcPct val="0"/>
                </a:spcBef>
                <a:buFontTx/>
                <a:buNone/>
              </a:pPr>
              <a:r>
                <a:rPr lang="en-US" altLang="en-US" sz="2000">
                  <a:solidFill>
                    <a:srgbClr val="008000"/>
                  </a:solidFill>
                  <a:latin typeface="Arial" charset="0"/>
                </a:rPr>
                <a:t>many long</a:t>
              </a:r>
            </a:p>
            <a:p>
              <a:pPr>
                <a:spcBef>
                  <a:spcPct val="0"/>
                </a:spcBef>
                <a:buFontTx/>
                <a:buNone/>
              </a:pPr>
              <a:r>
                <a:rPr lang="en-US" altLang="en-US" sz="2000">
                  <a:solidFill>
                    <a:srgbClr val="008000"/>
                  </a:solidFill>
                  <a:latin typeface="Arial" charset="0"/>
                </a:rPr>
                <a:t>distances</a:t>
              </a:r>
            </a:p>
            <a:p>
              <a:pPr>
                <a:spcBef>
                  <a:spcPct val="0"/>
                </a:spcBef>
                <a:buFontTx/>
                <a:buNone/>
              </a:pPr>
              <a:r>
                <a:rPr lang="en-US" altLang="en-US" sz="2000">
                  <a:solidFill>
                    <a:srgbClr val="008000"/>
                  </a:solidFill>
                  <a:latin typeface="Arial" charset="0"/>
                </a:rPr>
                <a:t>to centroid.</a:t>
              </a:r>
            </a:p>
          </p:txBody>
        </p:sp>
      </p:grpSp>
      <p:sp>
        <p:nvSpPr>
          <p:cNvPr id="2" name="Slide Number Placeholder 1">
            <a:extLst>
              <a:ext uri="{FF2B5EF4-FFF2-40B4-BE49-F238E27FC236}">
                <a16:creationId xmlns:a16="http://schemas.microsoft.com/office/drawing/2014/main" id="{B7241994-F36F-A041-AAF1-67BAEEA376AB}"/>
              </a:ext>
            </a:extLst>
          </p:cNvPr>
          <p:cNvSpPr>
            <a:spLocks noGrp="1"/>
          </p:cNvSpPr>
          <p:nvPr>
            <p:ph type="sldNum" sz="quarter" idx="12"/>
          </p:nvPr>
        </p:nvSpPr>
        <p:spPr/>
        <p:txBody>
          <a:bodyPr/>
          <a:lstStyle/>
          <a:p>
            <a:fld id="{19B12225-5612-419B-A8D5-4B8EEE4C217E}" type="slidenum">
              <a:rPr lang="en-US" smtClean="0"/>
              <a:pPr/>
              <a:t>54</a:t>
            </a:fld>
            <a:endParaRPr lang="en-US"/>
          </a:p>
        </p:txBody>
      </p:sp>
    </p:spTree>
    <p:extLst>
      <p:ext uri="{BB962C8B-B14F-4D97-AF65-F5344CB8AC3E}">
        <p14:creationId xmlns:p14="http://schemas.microsoft.com/office/powerpoint/2010/main" val="3459024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altLang="en-US">
                <a:ea typeface="MS PGothic" charset="-128"/>
              </a:rPr>
              <a:t>Example: Picking </a:t>
            </a:r>
            <a:r>
              <a:rPr lang="en-US" altLang="en-US" i="1">
                <a:ea typeface="MS PGothic" charset="-128"/>
              </a:rPr>
              <a:t>k</a:t>
            </a:r>
          </a:p>
        </p:txBody>
      </p:sp>
      <p:sp>
        <p:nvSpPr>
          <p:cNvPr id="47106" name="Oval 3"/>
          <p:cNvSpPr>
            <a:spLocks noChangeArrowheads="1"/>
          </p:cNvSpPr>
          <p:nvPr/>
        </p:nvSpPr>
        <p:spPr bwMode="auto">
          <a:xfrm>
            <a:off x="2743200" y="2286000"/>
            <a:ext cx="1828800" cy="22860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x   x x  x     </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   x</a:t>
            </a:r>
          </a:p>
        </p:txBody>
      </p:sp>
      <p:sp>
        <p:nvSpPr>
          <p:cNvPr id="47107" name="Oval 4"/>
          <p:cNvSpPr>
            <a:spLocks noChangeArrowheads="1"/>
          </p:cNvSpPr>
          <p:nvPr/>
        </p:nvSpPr>
        <p:spPr bwMode="auto">
          <a:xfrm>
            <a:off x="5486400" y="1524000"/>
            <a:ext cx="17526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xx    x</a:t>
            </a:r>
          </a:p>
          <a:p>
            <a:pPr algn="ctr">
              <a:spcBef>
                <a:spcPct val="0"/>
              </a:spcBef>
              <a:buFontTx/>
              <a:buNone/>
            </a:pPr>
            <a:r>
              <a:rPr lang="en-US" altLang="en-US" sz="2400">
                <a:latin typeface="Times New Roman" charset="0"/>
              </a:rPr>
              <a:t>x  x        </a:t>
            </a:r>
          </a:p>
          <a:p>
            <a:pPr algn="ctr">
              <a:spcBef>
                <a:spcPct val="0"/>
              </a:spcBef>
              <a:buFontTx/>
              <a:buNone/>
            </a:pPr>
            <a:r>
              <a:rPr lang="en-US" altLang="en-US" sz="2400">
                <a:latin typeface="Times New Roman" charset="0"/>
              </a:rPr>
              <a:t>x    x  x   </a:t>
            </a:r>
          </a:p>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a:t>
            </a:r>
          </a:p>
        </p:txBody>
      </p:sp>
      <p:sp>
        <p:nvSpPr>
          <p:cNvPr id="47108" name="Oval 5"/>
          <p:cNvSpPr>
            <a:spLocks noChangeArrowheads="1"/>
          </p:cNvSpPr>
          <p:nvPr/>
        </p:nvSpPr>
        <p:spPr bwMode="auto">
          <a:xfrm>
            <a:off x="4572000" y="4648200"/>
            <a:ext cx="1905000" cy="16002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     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  x    x     x</a:t>
            </a:r>
          </a:p>
          <a:p>
            <a:pPr algn="ctr">
              <a:spcBef>
                <a:spcPct val="0"/>
              </a:spcBef>
              <a:buFontTx/>
              <a:buNone/>
            </a:pPr>
            <a:r>
              <a:rPr lang="en-US" altLang="en-US" sz="2400">
                <a:latin typeface="Times New Roman" charset="0"/>
              </a:rPr>
              <a:t>x  </a:t>
            </a:r>
          </a:p>
        </p:txBody>
      </p:sp>
      <p:sp>
        <p:nvSpPr>
          <p:cNvPr id="47109" name="Text Box 6"/>
          <p:cNvSpPr txBox="1">
            <a:spLocks noChangeArrowheads="1"/>
          </p:cNvSpPr>
          <p:nvPr/>
        </p:nvSpPr>
        <p:spPr bwMode="auto">
          <a:xfrm>
            <a:off x="5013325" y="17176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7110" name="Text Box 7"/>
          <p:cNvSpPr txBox="1">
            <a:spLocks noChangeArrowheads="1"/>
          </p:cNvSpPr>
          <p:nvPr/>
        </p:nvSpPr>
        <p:spPr bwMode="auto">
          <a:xfrm>
            <a:off x="3641725" y="49180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7111" name="Oval 9"/>
          <p:cNvSpPr>
            <a:spLocks noChangeArrowheads="1"/>
          </p:cNvSpPr>
          <p:nvPr/>
        </p:nvSpPr>
        <p:spPr bwMode="auto">
          <a:xfrm>
            <a:off x="3505200" y="4724400"/>
            <a:ext cx="3581400" cy="1676400"/>
          </a:xfrm>
          <a:prstGeom prst="ellipse">
            <a:avLst/>
          </a:prstGeom>
          <a:solidFill>
            <a:srgbClr val="FFFF99">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7112" name="Oval 17"/>
          <p:cNvSpPr>
            <a:spLocks noChangeArrowheads="1"/>
          </p:cNvSpPr>
          <p:nvPr/>
        </p:nvSpPr>
        <p:spPr bwMode="auto">
          <a:xfrm>
            <a:off x="2743200" y="2514600"/>
            <a:ext cx="1905000" cy="1905000"/>
          </a:xfrm>
          <a:prstGeom prst="ellipse">
            <a:avLst/>
          </a:prstGeom>
          <a:solidFill>
            <a:srgbClr val="CCFFFF">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7113" name="Oval 18"/>
          <p:cNvSpPr>
            <a:spLocks noChangeArrowheads="1"/>
          </p:cNvSpPr>
          <p:nvPr/>
        </p:nvSpPr>
        <p:spPr bwMode="auto">
          <a:xfrm>
            <a:off x="4648200" y="1447800"/>
            <a:ext cx="2819400" cy="2895600"/>
          </a:xfrm>
          <a:prstGeom prst="ellipse">
            <a:avLst/>
          </a:prstGeom>
          <a:solidFill>
            <a:srgbClr val="FF99CC">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grpSp>
        <p:nvGrpSpPr>
          <p:cNvPr id="47114" name="Group 29"/>
          <p:cNvGrpSpPr>
            <a:grpSpLocks/>
          </p:cNvGrpSpPr>
          <p:nvPr/>
        </p:nvGrpSpPr>
        <p:grpSpPr bwMode="auto">
          <a:xfrm>
            <a:off x="669925" y="1862138"/>
            <a:ext cx="5807075" cy="4081462"/>
            <a:chOff x="422" y="1173"/>
            <a:chExt cx="3658" cy="2571"/>
          </a:xfrm>
        </p:grpSpPr>
        <p:sp>
          <p:nvSpPr>
            <p:cNvPr id="47116" name="Line 19"/>
            <p:cNvSpPr>
              <a:spLocks noChangeShapeType="1"/>
            </p:cNvSpPr>
            <p:nvPr/>
          </p:nvSpPr>
          <p:spPr bwMode="auto">
            <a:xfrm flipH="1" flipV="1">
              <a:off x="2112" y="1968"/>
              <a:ext cx="192"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17" name="Line 20"/>
            <p:cNvSpPr>
              <a:spLocks noChangeShapeType="1"/>
            </p:cNvSpPr>
            <p:nvPr/>
          </p:nvSpPr>
          <p:spPr bwMode="auto">
            <a:xfrm flipV="1">
              <a:off x="2304" y="1968"/>
              <a:ext cx="336"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18" name="Line 21"/>
            <p:cNvSpPr>
              <a:spLocks noChangeShapeType="1"/>
            </p:cNvSpPr>
            <p:nvPr/>
          </p:nvSpPr>
          <p:spPr bwMode="auto">
            <a:xfrm flipH="1">
              <a:off x="2208" y="2160"/>
              <a:ext cx="96" cy="38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19" name="Line 22"/>
            <p:cNvSpPr>
              <a:spLocks noChangeShapeType="1"/>
            </p:cNvSpPr>
            <p:nvPr/>
          </p:nvSpPr>
          <p:spPr bwMode="auto">
            <a:xfrm flipH="1" flipV="1">
              <a:off x="3120" y="3408"/>
              <a:ext cx="192"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0" name="Line 23"/>
            <p:cNvSpPr>
              <a:spLocks noChangeShapeType="1"/>
            </p:cNvSpPr>
            <p:nvPr/>
          </p:nvSpPr>
          <p:spPr bwMode="auto">
            <a:xfrm flipV="1">
              <a:off x="3312" y="3168"/>
              <a:ext cx="336" cy="2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1" name="Line 24"/>
            <p:cNvSpPr>
              <a:spLocks noChangeShapeType="1"/>
            </p:cNvSpPr>
            <p:nvPr/>
          </p:nvSpPr>
          <p:spPr bwMode="auto">
            <a:xfrm>
              <a:off x="3312" y="3456"/>
              <a:ext cx="96" cy="2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2" name="Line 25"/>
            <p:cNvSpPr>
              <a:spLocks noChangeShapeType="1"/>
            </p:cNvSpPr>
            <p:nvPr/>
          </p:nvSpPr>
          <p:spPr bwMode="auto">
            <a:xfrm flipH="1" flipV="1">
              <a:off x="3312" y="1296"/>
              <a:ext cx="480" cy="52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3" name="Line 26"/>
            <p:cNvSpPr>
              <a:spLocks noChangeShapeType="1"/>
            </p:cNvSpPr>
            <p:nvPr/>
          </p:nvSpPr>
          <p:spPr bwMode="auto">
            <a:xfrm>
              <a:off x="3792" y="1824"/>
              <a:ext cx="28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4" name="Line 27"/>
            <p:cNvSpPr>
              <a:spLocks noChangeShapeType="1"/>
            </p:cNvSpPr>
            <p:nvPr/>
          </p:nvSpPr>
          <p:spPr bwMode="auto">
            <a:xfrm>
              <a:off x="3792" y="1824"/>
              <a:ext cx="144" cy="38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25" name="Text Box 28"/>
            <p:cNvSpPr txBox="1">
              <a:spLocks noChangeArrowheads="1"/>
            </p:cNvSpPr>
            <p:nvPr/>
          </p:nvSpPr>
          <p:spPr bwMode="auto">
            <a:xfrm>
              <a:off x="422" y="1173"/>
              <a:ext cx="985" cy="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000" b="1">
                  <a:solidFill>
                    <a:srgbClr val="008000"/>
                  </a:solidFill>
                  <a:latin typeface="Arial" charset="0"/>
                </a:rPr>
                <a:t>Just right;</a:t>
              </a:r>
            </a:p>
            <a:p>
              <a:pPr>
                <a:spcBef>
                  <a:spcPct val="0"/>
                </a:spcBef>
                <a:buFontTx/>
                <a:buNone/>
              </a:pPr>
              <a:r>
                <a:rPr lang="en-US" altLang="en-US" sz="2000">
                  <a:solidFill>
                    <a:srgbClr val="008000"/>
                  </a:solidFill>
                  <a:latin typeface="Arial" charset="0"/>
                </a:rPr>
                <a:t>distances</a:t>
              </a:r>
            </a:p>
            <a:p>
              <a:pPr>
                <a:spcBef>
                  <a:spcPct val="0"/>
                </a:spcBef>
                <a:buFontTx/>
                <a:buNone/>
              </a:pPr>
              <a:r>
                <a:rPr lang="en-US" altLang="en-US" sz="2000">
                  <a:solidFill>
                    <a:srgbClr val="008000"/>
                  </a:solidFill>
                  <a:latin typeface="Arial" charset="0"/>
                </a:rPr>
                <a:t>rather short.</a:t>
              </a:r>
            </a:p>
          </p:txBody>
        </p:sp>
      </p:grpSp>
      <p:sp>
        <p:nvSpPr>
          <p:cNvPr id="2" name="Slide Number Placeholder 1">
            <a:extLst>
              <a:ext uri="{FF2B5EF4-FFF2-40B4-BE49-F238E27FC236}">
                <a16:creationId xmlns:a16="http://schemas.microsoft.com/office/drawing/2014/main" id="{F1D3F650-7903-E741-8A7C-6C18D54852DF}"/>
              </a:ext>
            </a:extLst>
          </p:cNvPr>
          <p:cNvSpPr>
            <a:spLocks noGrp="1"/>
          </p:cNvSpPr>
          <p:nvPr>
            <p:ph type="sldNum" sz="quarter" idx="12"/>
          </p:nvPr>
        </p:nvSpPr>
        <p:spPr/>
        <p:txBody>
          <a:bodyPr/>
          <a:lstStyle/>
          <a:p>
            <a:fld id="{19B12225-5612-419B-A8D5-4B8EEE4C217E}" type="slidenum">
              <a:rPr lang="en-US" smtClean="0"/>
              <a:pPr/>
              <a:t>55</a:t>
            </a:fld>
            <a:endParaRPr lang="en-US"/>
          </a:p>
        </p:txBody>
      </p:sp>
    </p:spTree>
    <p:extLst>
      <p:ext uri="{BB962C8B-B14F-4D97-AF65-F5344CB8AC3E}">
        <p14:creationId xmlns:p14="http://schemas.microsoft.com/office/powerpoint/2010/main" val="3779314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en-US" altLang="en-US">
                <a:ea typeface="MS PGothic" charset="-128"/>
              </a:rPr>
              <a:t>Example: Picking </a:t>
            </a:r>
            <a:r>
              <a:rPr lang="en-US" altLang="en-US" i="1">
                <a:ea typeface="MS PGothic" charset="-128"/>
              </a:rPr>
              <a:t>k</a:t>
            </a:r>
          </a:p>
        </p:txBody>
      </p:sp>
      <p:sp>
        <p:nvSpPr>
          <p:cNvPr id="48130" name="Oval 3"/>
          <p:cNvSpPr>
            <a:spLocks noChangeArrowheads="1"/>
          </p:cNvSpPr>
          <p:nvPr/>
        </p:nvSpPr>
        <p:spPr bwMode="auto">
          <a:xfrm>
            <a:off x="2743200" y="2286000"/>
            <a:ext cx="1828800" cy="22860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x   x x  x     </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   x</a:t>
            </a:r>
          </a:p>
        </p:txBody>
      </p:sp>
      <p:sp>
        <p:nvSpPr>
          <p:cNvPr id="48131" name="Oval 4"/>
          <p:cNvSpPr>
            <a:spLocks noChangeArrowheads="1"/>
          </p:cNvSpPr>
          <p:nvPr/>
        </p:nvSpPr>
        <p:spPr bwMode="auto">
          <a:xfrm>
            <a:off x="5486400" y="1524000"/>
            <a:ext cx="17526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xx    x</a:t>
            </a:r>
          </a:p>
          <a:p>
            <a:pPr algn="ctr">
              <a:spcBef>
                <a:spcPct val="0"/>
              </a:spcBef>
              <a:buFontTx/>
              <a:buNone/>
            </a:pPr>
            <a:r>
              <a:rPr lang="en-US" altLang="en-US" sz="2400">
                <a:latin typeface="Times New Roman" charset="0"/>
              </a:rPr>
              <a:t>x  x        </a:t>
            </a:r>
          </a:p>
          <a:p>
            <a:pPr algn="ctr">
              <a:spcBef>
                <a:spcPct val="0"/>
              </a:spcBef>
              <a:buFontTx/>
              <a:buNone/>
            </a:pPr>
            <a:r>
              <a:rPr lang="en-US" altLang="en-US" sz="2400">
                <a:latin typeface="Times New Roman" charset="0"/>
              </a:rPr>
              <a:t>x    x  x   </a:t>
            </a:r>
          </a:p>
          <a:p>
            <a:pPr algn="ctr">
              <a:spcBef>
                <a:spcPct val="0"/>
              </a:spcBef>
              <a:buFontTx/>
              <a:buNone/>
            </a:pPr>
            <a:r>
              <a:rPr lang="en-US" altLang="en-US" sz="2400">
                <a:latin typeface="Times New Roman" charset="0"/>
              </a:rPr>
              <a:t>x</a:t>
            </a:r>
          </a:p>
          <a:p>
            <a:pPr algn="ctr">
              <a:spcBef>
                <a:spcPct val="0"/>
              </a:spcBef>
              <a:buFontTx/>
              <a:buNone/>
            </a:pPr>
            <a:r>
              <a:rPr lang="en-US" altLang="en-US" sz="2400">
                <a:latin typeface="Times New Roman" charset="0"/>
              </a:rPr>
              <a:t>x x   x</a:t>
            </a:r>
          </a:p>
          <a:p>
            <a:pPr algn="ctr">
              <a:spcBef>
                <a:spcPct val="0"/>
              </a:spcBef>
              <a:buFontTx/>
              <a:buNone/>
            </a:pPr>
            <a:r>
              <a:rPr lang="en-US" altLang="en-US" sz="2400">
                <a:latin typeface="Times New Roman" charset="0"/>
              </a:rPr>
              <a:t>x</a:t>
            </a:r>
          </a:p>
        </p:txBody>
      </p:sp>
      <p:sp>
        <p:nvSpPr>
          <p:cNvPr id="48132" name="Oval 5"/>
          <p:cNvSpPr>
            <a:spLocks noChangeArrowheads="1"/>
          </p:cNvSpPr>
          <p:nvPr/>
        </p:nvSpPr>
        <p:spPr bwMode="auto">
          <a:xfrm>
            <a:off x="4572000" y="4648200"/>
            <a:ext cx="1905000" cy="16002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lgn="ctr">
              <a:spcBef>
                <a:spcPct val="0"/>
              </a:spcBef>
              <a:buFontTx/>
              <a:buNone/>
            </a:pPr>
            <a:r>
              <a:rPr lang="en-US" altLang="en-US" sz="2400">
                <a:latin typeface="Times New Roman" charset="0"/>
              </a:rPr>
              <a:t>     x   x</a:t>
            </a:r>
          </a:p>
          <a:p>
            <a:pPr algn="ctr">
              <a:spcBef>
                <a:spcPct val="0"/>
              </a:spcBef>
              <a:buFontTx/>
              <a:buNone/>
            </a:pPr>
            <a:r>
              <a:rPr lang="en-US" altLang="en-US" sz="2400">
                <a:latin typeface="Times New Roman" charset="0"/>
              </a:rPr>
              <a:t>x  x    x    x</a:t>
            </a:r>
          </a:p>
          <a:p>
            <a:pPr algn="ctr">
              <a:spcBef>
                <a:spcPct val="0"/>
              </a:spcBef>
              <a:buFontTx/>
              <a:buNone/>
            </a:pPr>
            <a:r>
              <a:rPr lang="en-US" altLang="en-US" sz="2400">
                <a:latin typeface="Times New Roman" charset="0"/>
              </a:rPr>
              <a:t>  x    x     x</a:t>
            </a:r>
          </a:p>
          <a:p>
            <a:pPr algn="ctr">
              <a:spcBef>
                <a:spcPct val="0"/>
              </a:spcBef>
              <a:buFontTx/>
              <a:buNone/>
            </a:pPr>
            <a:r>
              <a:rPr lang="en-US" altLang="en-US" sz="2400">
                <a:latin typeface="Times New Roman" charset="0"/>
              </a:rPr>
              <a:t>x  </a:t>
            </a:r>
          </a:p>
        </p:txBody>
      </p:sp>
      <p:sp>
        <p:nvSpPr>
          <p:cNvPr id="48133" name="Text Box 6"/>
          <p:cNvSpPr txBox="1">
            <a:spLocks noChangeArrowheads="1"/>
          </p:cNvSpPr>
          <p:nvPr/>
        </p:nvSpPr>
        <p:spPr bwMode="auto">
          <a:xfrm>
            <a:off x="5013325" y="17176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8134" name="Text Box 7"/>
          <p:cNvSpPr txBox="1">
            <a:spLocks noChangeArrowheads="1"/>
          </p:cNvSpPr>
          <p:nvPr/>
        </p:nvSpPr>
        <p:spPr bwMode="auto">
          <a:xfrm>
            <a:off x="3641725" y="4918075"/>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400">
                <a:latin typeface="Times New Roman" charset="0"/>
              </a:rPr>
              <a:t>x</a:t>
            </a:r>
          </a:p>
        </p:txBody>
      </p:sp>
      <p:sp>
        <p:nvSpPr>
          <p:cNvPr id="48135" name="Oval 9"/>
          <p:cNvSpPr>
            <a:spLocks noChangeArrowheads="1"/>
          </p:cNvSpPr>
          <p:nvPr/>
        </p:nvSpPr>
        <p:spPr bwMode="auto">
          <a:xfrm>
            <a:off x="3505200" y="4724400"/>
            <a:ext cx="3581400" cy="1676400"/>
          </a:xfrm>
          <a:prstGeom prst="ellipse">
            <a:avLst/>
          </a:prstGeom>
          <a:solidFill>
            <a:srgbClr val="FFFF99">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8136" name="Oval 17"/>
          <p:cNvSpPr>
            <a:spLocks noChangeArrowheads="1"/>
          </p:cNvSpPr>
          <p:nvPr/>
        </p:nvSpPr>
        <p:spPr bwMode="auto">
          <a:xfrm>
            <a:off x="2819400" y="2514600"/>
            <a:ext cx="1752600" cy="1905000"/>
          </a:xfrm>
          <a:prstGeom prst="ellipse">
            <a:avLst/>
          </a:prstGeom>
          <a:solidFill>
            <a:srgbClr val="CCFFCC">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8137" name="Oval 18"/>
          <p:cNvSpPr>
            <a:spLocks noChangeArrowheads="1"/>
          </p:cNvSpPr>
          <p:nvPr/>
        </p:nvSpPr>
        <p:spPr bwMode="auto">
          <a:xfrm>
            <a:off x="5029200" y="1524000"/>
            <a:ext cx="2133600" cy="1600200"/>
          </a:xfrm>
          <a:prstGeom prst="ellipse">
            <a:avLst/>
          </a:prstGeom>
          <a:solidFill>
            <a:srgbClr val="CC99FF">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sp>
        <p:nvSpPr>
          <p:cNvPr id="48138" name="Oval 19"/>
          <p:cNvSpPr>
            <a:spLocks noChangeArrowheads="1"/>
          </p:cNvSpPr>
          <p:nvPr/>
        </p:nvSpPr>
        <p:spPr bwMode="auto">
          <a:xfrm>
            <a:off x="5867400" y="3200400"/>
            <a:ext cx="990600" cy="1066800"/>
          </a:xfrm>
          <a:prstGeom prst="ellipse">
            <a:avLst/>
          </a:prstGeom>
          <a:solidFill>
            <a:srgbClr val="99CCFF">
              <a:alpha val="50195"/>
            </a:srgbClr>
          </a:solidFill>
          <a:ln w="9525">
            <a:solidFill>
              <a:schemeClr val="tx1"/>
            </a:solidFill>
            <a:round/>
            <a:headEnd/>
            <a:tailEnd/>
          </a:ln>
        </p:spPr>
        <p:txBody>
          <a:bodyPr wrap="none" anchor="ct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endParaRPr lang="en-US" altLang="en-US" sz="2400">
              <a:latin typeface="Arial" charset="0"/>
            </a:endParaRPr>
          </a:p>
        </p:txBody>
      </p:sp>
      <p:grpSp>
        <p:nvGrpSpPr>
          <p:cNvPr id="48139" name="Group 28"/>
          <p:cNvGrpSpPr>
            <a:grpSpLocks/>
          </p:cNvGrpSpPr>
          <p:nvPr/>
        </p:nvGrpSpPr>
        <p:grpSpPr bwMode="auto">
          <a:xfrm>
            <a:off x="593725" y="1633538"/>
            <a:ext cx="5959475" cy="2328862"/>
            <a:chOff x="374" y="1029"/>
            <a:chExt cx="3754" cy="1467"/>
          </a:xfrm>
        </p:grpSpPr>
        <p:sp>
          <p:nvSpPr>
            <p:cNvPr id="48141" name="Line 20"/>
            <p:cNvSpPr>
              <a:spLocks noChangeShapeType="1"/>
            </p:cNvSpPr>
            <p:nvPr/>
          </p:nvSpPr>
          <p:spPr bwMode="auto">
            <a:xfrm flipH="1" flipV="1">
              <a:off x="3360" y="1296"/>
              <a:ext cx="432"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2" name="Line 21"/>
            <p:cNvSpPr>
              <a:spLocks noChangeShapeType="1"/>
            </p:cNvSpPr>
            <p:nvPr/>
          </p:nvSpPr>
          <p:spPr bwMode="auto">
            <a:xfrm flipV="1">
              <a:off x="3792" y="1440"/>
              <a:ext cx="336"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3" name="Line 22"/>
            <p:cNvSpPr>
              <a:spLocks noChangeShapeType="1"/>
            </p:cNvSpPr>
            <p:nvPr/>
          </p:nvSpPr>
          <p:spPr bwMode="auto">
            <a:xfrm>
              <a:off x="3792" y="1488"/>
              <a:ext cx="96"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4" name="Line 24"/>
            <p:cNvSpPr>
              <a:spLocks noChangeShapeType="1"/>
            </p:cNvSpPr>
            <p:nvPr/>
          </p:nvSpPr>
          <p:spPr bwMode="auto">
            <a:xfrm flipV="1">
              <a:off x="3984" y="2160"/>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5" name="Line 25"/>
            <p:cNvSpPr>
              <a:spLocks noChangeShapeType="1"/>
            </p:cNvSpPr>
            <p:nvPr/>
          </p:nvSpPr>
          <p:spPr bwMode="auto">
            <a:xfrm>
              <a:off x="3984" y="2352"/>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6" name="Line 26"/>
            <p:cNvSpPr>
              <a:spLocks noChangeShapeType="1"/>
            </p:cNvSpPr>
            <p:nvPr/>
          </p:nvSpPr>
          <p:spPr bwMode="auto">
            <a:xfrm flipH="1">
              <a:off x="3936" y="2352"/>
              <a:ext cx="48"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7" name="Text Box 27"/>
            <p:cNvSpPr txBox="1">
              <a:spLocks noChangeArrowheads="1"/>
            </p:cNvSpPr>
            <p:nvPr/>
          </p:nvSpPr>
          <p:spPr bwMode="auto">
            <a:xfrm>
              <a:off x="374" y="1029"/>
              <a:ext cx="1382" cy="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200">
                  <a:solidFill>
                    <a:schemeClr val="tx1"/>
                  </a:solidFill>
                  <a:latin typeface="ITC Stone Sans Std Semibold" charset="0"/>
                  <a:ea typeface="MS PGothic" charset="-128"/>
                </a:defRPr>
              </a:lvl1pPr>
              <a:lvl2pPr marL="742950" indent="-285750">
                <a:spcBef>
                  <a:spcPct val="20000"/>
                </a:spcBef>
                <a:buChar char="–"/>
                <a:defRPr sz="2000">
                  <a:solidFill>
                    <a:schemeClr val="tx1"/>
                  </a:solidFill>
                  <a:latin typeface="ITC Stone Sans Std Semibold" charset="0"/>
                  <a:ea typeface="MS PGothic" charset="-128"/>
                </a:defRPr>
              </a:lvl2pPr>
              <a:lvl3pPr marL="1143000" indent="-228600">
                <a:spcBef>
                  <a:spcPct val="20000"/>
                </a:spcBef>
                <a:buChar char="•"/>
                <a:defRPr>
                  <a:solidFill>
                    <a:schemeClr val="tx1"/>
                  </a:solidFill>
                  <a:latin typeface="ITC Stone Sans Std Semibold" charset="0"/>
                  <a:ea typeface="MS PGothic" charset="-128"/>
                </a:defRPr>
              </a:lvl3pPr>
              <a:lvl4pPr marL="1600200" indent="-228600">
                <a:spcBef>
                  <a:spcPct val="20000"/>
                </a:spcBef>
                <a:buChar char="–"/>
                <a:defRPr sz="1600">
                  <a:solidFill>
                    <a:schemeClr val="tx1"/>
                  </a:solidFill>
                  <a:latin typeface="ITC Stone Sans Std Semibold" charset="0"/>
                  <a:ea typeface="MS PGothic" charset="-128"/>
                </a:defRPr>
              </a:lvl4pPr>
              <a:lvl5pPr marL="2057400" indent="-228600">
                <a:spcBef>
                  <a:spcPct val="20000"/>
                </a:spcBef>
                <a:buChar char="»"/>
                <a:defRPr sz="1400">
                  <a:solidFill>
                    <a:schemeClr val="tx1"/>
                  </a:solidFill>
                  <a:latin typeface="ITC Stone Sans Std Semibold" charset="0"/>
                  <a:ea typeface="MS PGothic" charset="-128"/>
                </a:defRPr>
              </a:lvl5pPr>
              <a:lvl6pPr marL="25146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6pPr>
              <a:lvl7pPr marL="29718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7pPr>
              <a:lvl8pPr marL="34290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8pPr>
              <a:lvl9pPr marL="3886200" indent="-228600" eaLnBrk="0" fontAlgn="base" hangingPunct="0">
                <a:spcBef>
                  <a:spcPct val="20000"/>
                </a:spcBef>
                <a:spcAft>
                  <a:spcPct val="0"/>
                </a:spcAft>
                <a:buChar char="»"/>
                <a:defRPr sz="1400">
                  <a:solidFill>
                    <a:schemeClr val="tx1"/>
                  </a:solidFill>
                  <a:latin typeface="ITC Stone Sans Std Semibold" charset="0"/>
                  <a:ea typeface="MS PGothic" charset="-128"/>
                </a:defRPr>
              </a:lvl9pPr>
            </a:lstStyle>
            <a:p>
              <a:pPr>
                <a:spcBef>
                  <a:spcPct val="0"/>
                </a:spcBef>
                <a:buFontTx/>
                <a:buNone/>
              </a:pPr>
              <a:r>
                <a:rPr lang="en-US" altLang="en-US" sz="2000" b="1">
                  <a:solidFill>
                    <a:srgbClr val="008000"/>
                  </a:solidFill>
                  <a:latin typeface="Arial" charset="0"/>
                </a:rPr>
                <a:t>Too many;</a:t>
              </a:r>
            </a:p>
            <a:p>
              <a:pPr>
                <a:spcBef>
                  <a:spcPct val="0"/>
                </a:spcBef>
                <a:buFontTx/>
                <a:buNone/>
              </a:pPr>
              <a:r>
                <a:rPr lang="en-US" altLang="en-US" sz="2000">
                  <a:solidFill>
                    <a:srgbClr val="008000"/>
                  </a:solidFill>
                  <a:latin typeface="Arial" charset="0"/>
                </a:rPr>
                <a:t>little improvement</a:t>
              </a:r>
            </a:p>
            <a:p>
              <a:pPr>
                <a:spcBef>
                  <a:spcPct val="0"/>
                </a:spcBef>
                <a:buFontTx/>
                <a:buNone/>
              </a:pPr>
              <a:r>
                <a:rPr lang="en-US" altLang="en-US" sz="2000">
                  <a:solidFill>
                    <a:srgbClr val="008000"/>
                  </a:solidFill>
                  <a:latin typeface="Arial" charset="0"/>
                </a:rPr>
                <a:t>in average</a:t>
              </a:r>
            </a:p>
            <a:p>
              <a:pPr>
                <a:spcBef>
                  <a:spcPct val="0"/>
                </a:spcBef>
                <a:buFontTx/>
                <a:buNone/>
              </a:pPr>
              <a:r>
                <a:rPr lang="en-US" altLang="en-US" sz="2000">
                  <a:solidFill>
                    <a:srgbClr val="008000"/>
                  </a:solidFill>
                  <a:latin typeface="Arial" charset="0"/>
                </a:rPr>
                <a:t>distance.</a:t>
              </a:r>
            </a:p>
          </p:txBody>
        </p:sp>
      </p:grpSp>
      <p:sp>
        <p:nvSpPr>
          <p:cNvPr id="2" name="Slide Number Placeholder 1">
            <a:extLst>
              <a:ext uri="{FF2B5EF4-FFF2-40B4-BE49-F238E27FC236}">
                <a16:creationId xmlns:a16="http://schemas.microsoft.com/office/drawing/2014/main" id="{600BF8BE-6B3B-1248-8DBB-38DDC0EF183A}"/>
              </a:ext>
            </a:extLst>
          </p:cNvPr>
          <p:cNvSpPr>
            <a:spLocks noGrp="1"/>
          </p:cNvSpPr>
          <p:nvPr>
            <p:ph type="sldNum" sz="quarter" idx="12"/>
          </p:nvPr>
        </p:nvSpPr>
        <p:spPr/>
        <p:txBody>
          <a:bodyPr/>
          <a:lstStyle/>
          <a:p>
            <a:fld id="{19B12225-5612-419B-A8D5-4B8EEE4C217E}" type="slidenum">
              <a:rPr lang="en-US" smtClean="0"/>
              <a:pPr/>
              <a:t>56</a:t>
            </a:fld>
            <a:endParaRPr lang="en-US"/>
          </a:p>
        </p:txBody>
      </p:sp>
    </p:spTree>
    <p:extLst>
      <p:ext uri="{BB962C8B-B14F-4D97-AF65-F5344CB8AC3E}">
        <p14:creationId xmlns:p14="http://schemas.microsoft.com/office/powerpoint/2010/main" val="1652283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Dimensionality Reduction</a:t>
            </a:r>
          </a:p>
        </p:txBody>
      </p:sp>
      <p:sp>
        <p:nvSpPr>
          <p:cNvPr id="3" name="Content Placeholder 2"/>
          <p:cNvSpPr>
            <a:spLocks noGrp="1"/>
          </p:cNvSpPr>
          <p:nvPr>
            <p:ph idx="1"/>
          </p:nvPr>
        </p:nvSpPr>
        <p:spPr/>
        <p:txBody>
          <a:bodyPr/>
          <a:lstStyle/>
          <a:p>
            <a:r>
              <a:rPr lang="en-US" b="1" dirty="0">
                <a:solidFill>
                  <a:srgbClr val="FF0066"/>
                </a:solidFill>
              </a:rPr>
              <a:t>Goal of dimensionality reduction is to </a:t>
            </a:r>
            <a:br>
              <a:rPr lang="en-US" b="1" dirty="0">
                <a:solidFill>
                  <a:srgbClr val="FF0066"/>
                </a:solidFill>
              </a:rPr>
            </a:br>
            <a:r>
              <a:rPr lang="en-US" b="1" dirty="0">
                <a:solidFill>
                  <a:srgbClr val="FF0066"/>
                </a:solidFill>
              </a:rPr>
              <a:t>discover the axis of data!</a:t>
            </a:r>
          </a:p>
        </p:txBody>
      </p:sp>
      <p:pic>
        <p:nvPicPr>
          <p:cNvPr id="4" name="Picture 2"/>
          <p:cNvPicPr>
            <a:picLocks noChangeAspect="1" noChangeArrowheads="1"/>
          </p:cNvPicPr>
          <p:nvPr/>
        </p:nvPicPr>
        <p:blipFill rotWithShape="1">
          <a:blip r:embed="rId2" cstate="print"/>
          <a:srcRect t="9033" r="65192" b="5588"/>
          <a:stretch/>
        </p:blipFill>
        <p:spPr bwMode="auto">
          <a:xfrm>
            <a:off x="990600" y="2655369"/>
            <a:ext cx="3657600" cy="3974031"/>
          </a:xfrm>
          <a:prstGeom prst="rect">
            <a:avLst/>
          </a:prstGeom>
          <a:noFill/>
          <a:ln w="9525">
            <a:noFill/>
            <a:miter lim="800000"/>
            <a:headEnd/>
            <a:tailEnd/>
          </a:ln>
        </p:spPr>
      </p:pic>
      <p:sp>
        <p:nvSpPr>
          <p:cNvPr id="5" name="TextBox 4"/>
          <p:cNvSpPr txBox="1"/>
          <p:nvPr/>
        </p:nvSpPr>
        <p:spPr>
          <a:xfrm>
            <a:off x="5029200" y="2925901"/>
            <a:ext cx="3659976" cy="3170099"/>
          </a:xfrm>
          <a:prstGeom prst="rect">
            <a:avLst/>
          </a:prstGeom>
          <a:noFill/>
        </p:spPr>
        <p:txBody>
          <a:bodyPr wrap="none" rtlCol="0">
            <a:spAutoFit/>
          </a:bodyPr>
          <a:lstStyle/>
          <a:p>
            <a:r>
              <a:rPr lang="en-US" sz="2000" dirty="0">
                <a:solidFill>
                  <a:srgbClr val="008000"/>
                </a:solidFill>
                <a:latin typeface="Arial" pitchFamily="34" charset="0"/>
                <a:cs typeface="Arial" pitchFamily="34" charset="0"/>
              </a:rPr>
              <a:t>Rather than representing</a:t>
            </a:r>
            <a:br>
              <a:rPr lang="en-US" sz="2000" dirty="0">
                <a:solidFill>
                  <a:srgbClr val="008000"/>
                </a:solidFill>
                <a:latin typeface="Arial" pitchFamily="34" charset="0"/>
                <a:cs typeface="Arial" pitchFamily="34" charset="0"/>
              </a:rPr>
            </a:br>
            <a:r>
              <a:rPr lang="en-US" sz="2000" dirty="0">
                <a:solidFill>
                  <a:srgbClr val="008000"/>
                </a:solidFill>
                <a:latin typeface="Arial" pitchFamily="34" charset="0"/>
                <a:cs typeface="Arial" pitchFamily="34" charset="0"/>
              </a:rPr>
              <a:t>every point with 2 coordinates</a:t>
            </a:r>
            <a:br>
              <a:rPr lang="en-US" sz="2000" dirty="0">
                <a:solidFill>
                  <a:srgbClr val="008000"/>
                </a:solidFill>
                <a:latin typeface="Arial" pitchFamily="34" charset="0"/>
                <a:cs typeface="Arial" pitchFamily="34" charset="0"/>
              </a:rPr>
            </a:br>
            <a:r>
              <a:rPr lang="en-US" sz="2000" dirty="0">
                <a:solidFill>
                  <a:srgbClr val="008000"/>
                </a:solidFill>
                <a:latin typeface="Arial" pitchFamily="34" charset="0"/>
                <a:cs typeface="Arial" pitchFamily="34" charset="0"/>
              </a:rPr>
              <a:t>we represent each point with</a:t>
            </a:r>
          </a:p>
          <a:p>
            <a:r>
              <a:rPr lang="en-US" sz="2000" dirty="0">
                <a:solidFill>
                  <a:srgbClr val="008000"/>
                </a:solidFill>
                <a:latin typeface="Arial" pitchFamily="34" charset="0"/>
                <a:cs typeface="Arial" pitchFamily="34" charset="0"/>
              </a:rPr>
              <a:t>1 coordinate (corresponding to</a:t>
            </a:r>
            <a:br>
              <a:rPr lang="en-US" sz="2000" dirty="0">
                <a:solidFill>
                  <a:srgbClr val="008000"/>
                </a:solidFill>
                <a:latin typeface="Arial" pitchFamily="34" charset="0"/>
                <a:cs typeface="Arial" pitchFamily="34" charset="0"/>
              </a:rPr>
            </a:br>
            <a:r>
              <a:rPr lang="en-US" sz="2000" dirty="0">
                <a:solidFill>
                  <a:srgbClr val="008000"/>
                </a:solidFill>
                <a:latin typeface="Arial" pitchFamily="34" charset="0"/>
                <a:cs typeface="Arial" pitchFamily="34" charset="0"/>
              </a:rPr>
              <a:t>the position of the point on </a:t>
            </a:r>
            <a:br>
              <a:rPr lang="en-US" sz="2000" dirty="0">
                <a:solidFill>
                  <a:srgbClr val="008000"/>
                </a:solidFill>
                <a:latin typeface="Arial" pitchFamily="34" charset="0"/>
                <a:cs typeface="Arial" pitchFamily="34" charset="0"/>
              </a:rPr>
            </a:br>
            <a:r>
              <a:rPr lang="en-US" sz="2000" dirty="0">
                <a:solidFill>
                  <a:srgbClr val="008000"/>
                </a:solidFill>
                <a:latin typeface="Arial" pitchFamily="34" charset="0"/>
                <a:cs typeface="Arial" pitchFamily="34" charset="0"/>
              </a:rPr>
              <a:t>the red line).</a:t>
            </a:r>
          </a:p>
          <a:p>
            <a:endParaRPr lang="en-US" sz="2000" dirty="0">
              <a:solidFill>
                <a:srgbClr val="008000"/>
              </a:solidFill>
              <a:latin typeface="Arial" pitchFamily="34" charset="0"/>
              <a:cs typeface="Arial" pitchFamily="34" charset="0"/>
            </a:endParaRPr>
          </a:p>
          <a:p>
            <a:r>
              <a:rPr lang="en-US" sz="2000" dirty="0">
                <a:solidFill>
                  <a:srgbClr val="008000"/>
                </a:solidFill>
                <a:latin typeface="Arial" pitchFamily="34" charset="0"/>
                <a:cs typeface="Arial" pitchFamily="34" charset="0"/>
              </a:rPr>
              <a:t>By doing this we incur a bit of</a:t>
            </a:r>
            <a:br>
              <a:rPr lang="en-US" sz="2000" dirty="0">
                <a:solidFill>
                  <a:srgbClr val="008000"/>
                </a:solidFill>
                <a:latin typeface="Arial" pitchFamily="34" charset="0"/>
                <a:cs typeface="Arial" pitchFamily="34" charset="0"/>
              </a:rPr>
            </a:br>
            <a:r>
              <a:rPr lang="en-US" sz="2000" b="1" dirty="0">
                <a:solidFill>
                  <a:srgbClr val="008000"/>
                </a:solidFill>
                <a:latin typeface="Arial" pitchFamily="34" charset="0"/>
                <a:cs typeface="Arial" pitchFamily="34" charset="0"/>
              </a:rPr>
              <a:t>error</a:t>
            </a:r>
            <a:r>
              <a:rPr lang="en-US" sz="2000" dirty="0">
                <a:solidFill>
                  <a:srgbClr val="008000"/>
                </a:solidFill>
                <a:latin typeface="Arial" pitchFamily="34" charset="0"/>
                <a:cs typeface="Arial" pitchFamily="34" charset="0"/>
              </a:rPr>
              <a:t> as the points do not </a:t>
            </a:r>
            <a:br>
              <a:rPr lang="en-US" sz="2000" dirty="0">
                <a:solidFill>
                  <a:srgbClr val="008000"/>
                </a:solidFill>
                <a:latin typeface="Arial" pitchFamily="34" charset="0"/>
                <a:cs typeface="Arial" pitchFamily="34" charset="0"/>
              </a:rPr>
            </a:br>
            <a:r>
              <a:rPr lang="en-US" sz="2000" dirty="0">
                <a:solidFill>
                  <a:srgbClr val="008000"/>
                </a:solidFill>
                <a:latin typeface="Arial" pitchFamily="34" charset="0"/>
                <a:cs typeface="Arial" pitchFamily="34" charset="0"/>
              </a:rPr>
              <a:t>exactly lie on the line</a:t>
            </a:r>
          </a:p>
        </p:txBody>
      </p:sp>
      <p:sp>
        <p:nvSpPr>
          <p:cNvPr id="6" name="Slide Number Placeholder 5">
            <a:extLst>
              <a:ext uri="{FF2B5EF4-FFF2-40B4-BE49-F238E27FC236}">
                <a16:creationId xmlns:a16="http://schemas.microsoft.com/office/drawing/2014/main" id="{3DF1C967-3B8E-A945-9F4D-050A1974B576}"/>
              </a:ext>
            </a:extLst>
          </p:cNvPr>
          <p:cNvSpPr>
            <a:spLocks noGrp="1"/>
          </p:cNvSpPr>
          <p:nvPr>
            <p:ph type="sldNum" sz="quarter" idx="12"/>
          </p:nvPr>
        </p:nvSpPr>
        <p:spPr/>
        <p:txBody>
          <a:bodyPr/>
          <a:lstStyle/>
          <a:p>
            <a:fld id="{19B12225-5612-419B-A8D5-4B8EEE4C217E}" type="slidenum">
              <a:rPr lang="en-US" smtClean="0"/>
              <a:pPr/>
              <a:t>57</a:t>
            </a:fld>
            <a:endParaRPr lang="en-US"/>
          </a:p>
        </p:txBody>
      </p:sp>
    </p:spTree>
    <p:extLst>
      <p:ext uri="{BB962C8B-B14F-4D97-AF65-F5344CB8AC3E}">
        <p14:creationId xmlns:p14="http://schemas.microsoft.com/office/powerpoint/2010/main" val="1278920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Principal Components Analysis</a:t>
            </a:r>
          </a:p>
        </p:txBody>
      </p:sp>
      <p:sp>
        <p:nvSpPr>
          <p:cNvPr id="3" name="object 3"/>
          <p:cNvSpPr txBox="1"/>
          <p:nvPr/>
        </p:nvSpPr>
        <p:spPr>
          <a:xfrm>
            <a:off x="649613" y="1676400"/>
            <a:ext cx="8067483" cy="3170995"/>
          </a:xfrm>
          <a:prstGeom prst="rect">
            <a:avLst/>
          </a:prstGeom>
        </p:spPr>
        <p:txBody>
          <a:bodyPr vert="horz" wrap="square" lIns="0" tIns="13842" rIns="0" bIns="0" rtlCol="0">
            <a:spAutoFit/>
          </a:bodyPr>
          <a:lstStyle/>
          <a:p>
            <a:pPr marL="286911" marR="310820" indent="-263001">
              <a:lnSpc>
                <a:spcPct val="102600"/>
              </a:lnSpc>
              <a:spcBef>
                <a:spcPts val="109"/>
              </a:spcBef>
              <a:buClr>
                <a:srgbClr val="3333B2"/>
              </a:buClr>
              <a:buSzPct val="90909"/>
              <a:buFont typeface="Menlo"/>
              <a:buChar char="•"/>
              <a:tabLst>
                <a:tab pos="288169" algn="l"/>
              </a:tabLst>
            </a:pPr>
            <a:r>
              <a:rPr sz="2800" spc="129" dirty="0">
                <a:latin typeface="Times New Roman"/>
                <a:cs typeface="Times New Roman"/>
              </a:rPr>
              <a:t>PCA </a:t>
            </a:r>
            <a:r>
              <a:rPr sz="2800" spc="59" dirty="0">
                <a:latin typeface="Times New Roman"/>
                <a:cs typeface="Times New Roman"/>
              </a:rPr>
              <a:t>produces </a:t>
            </a:r>
            <a:r>
              <a:rPr sz="2800" spc="109" dirty="0">
                <a:latin typeface="Times New Roman"/>
                <a:cs typeface="Times New Roman"/>
              </a:rPr>
              <a:t>a </a:t>
            </a:r>
            <a:r>
              <a:rPr sz="2800" spc="20" dirty="0">
                <a:latin typeface="Times New Roman"/>
                <a:cs typeface="Times New Roman"/>
              </a:rPr>
              <a:t>low-dimensional </a:t>
            </a:r>
            <a:r>
              <a:rPr sz="2800" spc="69" dirty="0">
                <a:latin typeface="Times New Roman"/>
                <a:cs typeface="Times New Roman"/>
              </a:rPr>
              <a:t>representation </a:t>
            </a:r>
            <a:r>
              <a:rPr sz="2800" spc="-40" dirty="0">
                <a:latin typeface="Times New Roman"/>
                <a:cs typeface="Times New Roman"/>
              </a:rPr>
              <a:t>of </a:t>
            </a:r>
            <a:r>
              <a:rPr sz="2800" spc="109" dirty="0">
                <a:latin typeface="Times New Roman"/>
                <a:cs typeface="Times New Roman"/>
              </a:rPr>
              <a:t>a  </a:t>
            </a:r>
            <a:r>
              <a:rPr sz="2800" spc="99" dirty="0">
                <a:latin typeface="Times New Roman"/>
                <a:cs typeface="Times New Roman"/>
              </a:rPr>
              <a:t>dataset. </a:t>
            </a:r>
            <a:r>
              <a:rPr sz="2800" spc="139" dirty="0">
                <a:latin typeface="Times New Roman"/>
                <a:cs typeface="Times New Roman"/>
              </a:rPr>
              <a:t>It </a:t>
            </a:r>
            <a:r>
              <a:rPr sz="2800" spc="10" dirty="0">
                <a:latin typeface="Times New Roman"/>
                <a:cs typeface="Times New Roman"/>
              </a:rPr>
              <a:t>finds </a:t>
            </a:r>
            <a:r>
              <a:rPr sz="2800" spc="109" dirty="0">
                <a:latin typeface="Times New Roman"/>
                <a:cs typeface="Times New Roman"/>
              </a:rPr>
              <a:t>a </a:t>
            </a:r>
            <a:r>
              <a:rPr sz="2800" spc="30" dirty="0">
                <a:latin typeface="Times New Roman"/>
                <a:cs typeface="Times New Roman"/>
              </a:rPr>
              <a:t>sequence </a:t>
            </a:r>
            <a:r>
              <a:rPr sz="2800" spc="-40" dirty="0">
                <a:latin typeface="Times New Roman"/>
                <a:cs typeface="Times New Roman"/>
              </a:rPr>
              <a:t>of </a:t>
            </a:r>
            <a:r>
              <a:rPr sz="2800" spc="50" dirty="0">
                <a:latin typeface="Times New Roman"/>
                <a:cs typeface="Times New Roman"/>
              </a:rPr>
              <a:t>linear combinations </a:t>
            </a:r>
            <a:r>
              <a:rPr sz="2800" spc="-40" dirty="0">
                <a:latin typeface="Times New Roman"/>
                <a:cs typeface="Times New Roman"/>
              </a:rPr>
              <a:t>of </a:t>
            </a:r>
            <a:r>
              <a:rPr sz="2800" spc="109" dirty="0">
                <a:latin typeface="Times New Roman"/>
                <a:cs typeface="Times New Roman"/>
              </a:rPr>
              <a:t>the  </a:t>
            </a:r>
            <a:r>
              <a:rPr sz="2800" spc="40" dirty="0">
                <a:latin typeface="Times New Roman"/>
                <a:cs typeface="Times New Roman"/>
              </a:rPr>
              <a:t>variables </a:t>
            </a:r>
            <a:r>
              <a:rPr sz="2800" spc="168" dirty="0">
                <a:latin typeface="Times New Roman"/>
                <a:cs typeface="Times New Roman"/>
              </a:rPr>
              <a:t>that </a:t>
            </a:r>
            <a:r>
              <a:rPr sz="2800" spc="30" dirty="0">
                <a:latin typeface="Times New Roman"/>
                <a:cs typeface="Times New Roman"/>
              </a:rPr>
              <a:t>have </a:t>
            </a:r>
            <a:r>
              <a:rPr sz="2800" spc="59" dirty="0">
                <a:latin typeface="Times New Roman"/>
                <a:cs typeface="Times New Roman"/>
              </a:rPr>
              <a:t>maximal </a:t>
            </a:r>
            <a:r>
              <a:rPr sz="2800" spc="40" dirty="0">
                <a:latin typeface="Times New Roman"/>
                <a:cs typeface="Times New Roman"/>
              </a:rPr>
              <a:t>variance, </a:t>
            </a:r>
            <a:r>
              <a:rPr sz="2800" spc="109" dirty="0">
                <a:latin typeface="Times New Roman"/>
                <a:cs typeface="Times New Roman"/>
              </a:rPr>
              <a:t>and </a:t>
            </a:r>
            <a:r>
              <a:rPr sz="2800" spc="69" dirty="0">
                <a:latin typeface="Times New Roman"/>
                <a:cs typeface="Times New Roman"/>
              </a:rPr>
              <a:t>are </a:t>
            </a:r>
            <a:r>
              <a:rPr sz="2800" spc="79" dirty="0">
                <a:latin typeface="Times New Roman"/>
                <a:cs typeface="Times New Roman"/>
              </a:rPr>
              <a:t>mutually  </a:t>
            </a:r>
            <a:r>
              <a:rPr sz="2800" spc="69" dirty="0">
                <a:latin typeface="Times New Roman"/>
                <a:cs typeface="Times New Roman"/>
              </a:rPr>
              <a:t>uncorrelated.</a:t>
            </a:r>
            <a:endParaRPr sz="2800" dirty="0">
              <a:latin typeface="Times New Roman"/>
              <a:cs typeface="Times New Roman"/>
            </a:endParaRPr>
          </a:p>
          <a:p>
            <a:pPr marL="286911" marR="10067" indent="-263001">
              <a:lnSpc>
                <a:spcPct val="102600"/>
              </a:lnSpc>
              <a:spcBef>
                <a:spcPts val="595"/>
              </a:spcBef>
              <a:buClr>
                <a:srgbClr val="3333B2"/>
              </a:buClr>
              <a:buSzPct val="90909"/>
              <a:buFont typeface="Menlo"/>
              <a:buChar char="•"/>
              <a:tabLst>
                <a:tab pos="288169" algn="l"/>
              </a:tabLst>
            </a:pPr>
            <a:r>
              <a:rPr sz="2800" spc="119" dirty="0">
                <a:latin typeface="Times New Roman"/>
                <a:cs typeface="Times New Roman"/>
              </a:rPr>
              <a:t>Apart </a:t>
            </a:r>
            <a:r>
              <a:rPr sz="2800" spc="30" dirty="0">
                <a:latin typeface="Times New Roman"/>
                <a:cs typeface="Times New Roman"/>
              </a:rPr>
              <a:t>from </a:t>
            </a:r>
            <a:r>
              <a:rPr sz="2800" spc="59" dirty="0">
                <a:latin typeface="Times New Roman"/>
                <a:cs typeface="Times New Roman"/>
              </a:rPr>
              <a:t>producing </a:t>
            </a:r>
            <a:r>
              <a:rPr sz="2800" spc="40" dirty="0">
                <a:latin typeface="Times New Roman"/>
                <a:cs typeface="Times New Roman"/>
              </a:rPr>
              <a:t>derived variables </a:t>
            </a:r>
            <a:r>
              <a:rPr sz="2800" spc="10" dirty="0">
                <a:latin typeface="Times New Roman"/>
                <a:cs typeface="Times New Roman"/>
              </a:rPr>
              <a:t>for </a:t>
            </a:r>
            <a:r>
              <a:rPr sz="2800" spc="30" dirty="0">
                <a:latin typeface="Times New Roman"/>
                <a:cs typeface="Times New Roman"/>
              </a:rPr>
              <a:t>use </a:t>
            </a:r>
            <a:r>
              <a:rPr sz="2800" spc="50" dirty="0">
                <a:latin typeface="Times New Roman"/>
                <a:cs typeface="Times New Roman"/>
              </a:rPr>
              <a:t>in  supervised learning problems, </a:t>
            </a:r>
            <a:r>
              <a:rPr sz="2800" spc="129" dirty="0">
                <a:latin typeface="Times New Roman"/>
                <a:cs typeface="Times New Roman"/>
              </a:rPr>
              <a:t>PCA </a:t>
            </a:r>
            <a:r>
              <a:rPr sz="2800" spc="20" dirty="0">
                <a:latin typeface="Times New Roman"/>
                <a:cs typeface="Times New Roman"/>
              </a:rPr>
              <a:t>also </a:t>
            </a:r>
            <a:r>
              <a:rPr sz="2800" spc="10" dirty="0">
                <a:latin typeface="Times New Roman"/>
                <a:cs typeface="Times New Roman"/>
              </a:rPr>
              <a:t>serves </a:t>
            </a:r>
            <a:r>
              <a:rPr sz="2800" spc="50" dirty="0">
                <a:latin typeface="Times New Roman"/>
                <a:cs typeface="Times New Roman"/>
              </a:rPr>
              <a:t>as </a:t>
            </a:r>
            <a:r>
              <a:rPr sz="2800" spc="109" dirty="0">
                <a:latin typeface="Times New Roman"/>
                <a:cs typeface="Times New Roman"/>
              </a:rPr>
              <a:t>a </a:t>
            </a:r>
            <a:r>
              <a:rPr sz="2800" spc="59" dirty="0">
                <a:latin typeface="Times New Roman"/>
                <a:cs typeface="Times New Roman"/>
              </a:rPr>
              <a:t>tool </a:t>
            </a:r>
            <a:r>
              <a:rPr sz="2800" spc="10" dirty="0">
                <a:latin typeface="Times New Roman"/>
                <a:cs typeface="Times New Roman"/>
              </a:rPr>
              <a:t>for  </a:t>
            </a:r>
            <a:r>
              <a:rPr sz="2800" spc="139" dirty="0">
                <a:latin typeface="Times New Roman"/>
                <a:cs typeface="Times New Roman"/>
              </a:rPr>
              <a:t>data</a:t>
            </a:r>
            <a:r>
              <a:rPr sz="2800" spc="159" dirty="0">
                <a:latin typeface="Times New Roman"/>
                <a:cs typeface="Times New Roman"/>
              </a:rPr>
              <a:t> </a:t>
            </a:r>
            <a:r>
              <a:rPr sz="2800" spc="50" dirty="0">
                <a:latin typeface="Times New Roman"/>
                <a:cs typeface="Times New Roman"/>
              </a:rPr>
              <a:t>visualization.</a:t>
            </a:r>
            <a:endParaRPr sz="2800" dirty="0">
              <a:latin typeface="Times New Roman"/>
              <a:cs typeface="Times New Roman"/>
            </a:endParaRPr>
          </a:p>
        </p:txBody>
      </p:sp>
      <p:sp>
        <p:nvSpPr>
          <p:cNvPr id="5" name="Slide Number Placeholder 4">
            <a:extLst>
              <a:ext uri="{FF2B5EF4-FFF2-40B4-BE49-F238E27FC236}">
                <a16:creationId xmlns:a16="http://schemas.microsoft.com/office/drawing/2014/main" id="{EC74847C-16AE-CF4D-90F9-B563705B687D}"/>
              </a:ext>
            </a:extLst>
          </p:cNvPr>
          <p:cNvSpPr>
            <a:spLocks noGrp="1"/>
          </p:cNvSpPr>
          <p:nvPr>
            <p:ph type="sldNum" sz="quarter" idx="12"/>
          </p:nvPr>
        </p:nvSpPr>
        <p:spPr/>
        <p:txBody>
          <a:bodyPr/>
          <a:lstStyle/>
          <a:p>
            <a:fld id="{19B12225-5612-419B-A8D5-4B8EEE4C217E}" type="slidenum">
              <a:rPr lang="en-US" smtClean="0"/>
              <a:pPr/>
              <a:t>58</a:t>
            </a:fld>
            <a:endParaRPr lang="en-US"/>
          </a:p>
        </p:txBody>
      </p:sp>
    </p:spTree>
    <p:extLst>
      <p:ext uri="{BB962C8B-B14F-4D97-AF65-F5344CB8AC3E}">
        <p14:creationId xmlns:p14="http://schemas.microsoft.com/office/powerpoint/2010/main" val="1153352504"/>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Autofit/>
          </a:bodyPr>
          <a:lstStyle/>
          <a:p>
            <a:r>
              <a:rPr lang="en-US" sz="3600" dirty="0"/>
              <a:t>Principal Components Analysis: details</a:t>
            </a:r>
          </a:p>
        </p:txBody>
      </p:sp>
      <mc:AlternateContent xmlns:mc="http://schemas.openxmlformats.org/markup-compatibility/2006" xmlns:a14="http://schemas.microsoft.com/office/drawing/2010/main">
        <mc:Choice Requires="a14">
          <p:sp>
            <p:nvSpPr>
              <p:cNvPr id="3" name="object 3"/>
              <p:cNvSpPr txBox="1"/>
              <p:nvPr/>
            </p:nvSpPr>
            <p:spPr>
              <a:xfrm>
                <a:off x="609600" y="990600"/>
                <a:ext cx="7947129" cy="5043220"/>
              </a:xfrm>
              <a:prstGeom prst="rect">
                <a:avLst/>
              </a:prstGeom>
            </p:spPr>
            <p:txBody>
              <a:bodyPr vert="horz" wrap="square" lIns="0" tIns="22650" rIns="0" bIns="0" rtlCol="0">
                <a:spAutoFit/>
              </a:bodyPr>
              <a:lstStyle/>
              <a:p>
                <a:pPr marL="337246" indent="-263001">
                  <a:spcBef>
                    <a:spcPts val="178"/>
                  </a:spcBef>
                  <a:buClr>
                    <a:srgbClr val="3333B2"/>
                  </a:buClr>
                  <a:buSzPct val="90909"/>
                  <a:buFont typeface="Menlo"/>
                  <a:buChar char="•"/>
                  <a:tabLst>
                    <a:tab pos="338504" algn="l"/>
                  </a:tabLst>
                </a:pPr>
                <a:r>
                  <a:rPr lang="en-US" sz="2180" spc="109" dirty="0">
                    <a:latin typeface="Times New Roman"/>
                    <a:cs typeface="Times New Roman"/>
                  </a:rPr>
                  <a:t>The </a:t>
                </a:r>
                <a:r>
                  <a:rPr lang="en-US" sz="2180" i="1" spc="40" dirty="0">
                    <a:solidFill>
                      <a:srgbClr val="009900"/>
                    </a:solidFill>
                    <a:latin typeface="Times New Roman"/>
                    <a:cs typeface="Times New Roman"/>
                  </a:rPr>
                  <a:t>first </a:t>
                </a:r>
                <a:r>
                  <a:rPr lang="en-US" sz="2180" i="1" spc="20" dirty="0">
                    <a:solidFill>
                      <a:srgbClr val="009900"/>
                    </a:solidFill>
                    <a:latin typeface="Times New Roman"/>
                    <a:cs typeface="Times New Roman"/>
                  </a:rPr>
                  <a:t>principal </a:t>
                </a:r>
                <a:r>
                  <a:rPr lang="en-US" sz="2180" i="1" spc="40" dirty="0">
                    <a:solidFill>
                      <a:srgbClr val="009900"/>
                    </a:solidFill>
                    <a:latin typeface="Times New Roman"/>
                    <a:cs typeface="Times New Roman"/>
                  </a:rPr>
                  <a:t>component </a:t>
                </a:r>
                <a:r>
                  <a:rPr lang="en-US" sz="2180" spc="-40" dirty="0">
                    <a:latin typeface="Times New Roman"/>
                    <a:cs typeface="Times New Roman"/>
                  </a:rPr>
                  <a:t>of </a:t>
                </a:r>
                <a:r>
                  <a:rPr lang="en-US" sz="2180" spc="109" dirty="0">
                    <a:latin typeface="Times New Roman"/>
                    <a:cs typeface="Times New Roman"/>
                  </a:rPr>
                  <a:t>a </a:t>
                </a:r>
                <a:r>
                  <a:rPr lang="en-US" sz="2180" spc="69" dirty="0">
                    <a:latin typeface="Times New Roman"/>
                    <a:cs typeface="Times New Roman"/>
                  </a:rPr>
                  <a:t>set </a:t>
                </a:r>
                <a:r>
                  <a:rPr lang="en-US" sz="2180" spc="-40" dirty="0">
                    <a:latin typeface="Times New Roman"/>
                    <a:cs typeface="Times New Roman"/>
                  </a:rPr>
                  <a:t>of</a:t>
                </a:r>
                <a:r>
                  <a:rPr lang="en-US" sz="2180" spc="89" dirty="0">
                    <a:latin typeface="Times New Roman"/>
                    <a:cs typeface="Times New Roman"/>
                  </a:rPr>
                  <a:t> </a:t>
                </a:r>
                <a:r>
                  <a:rPr lang="en-US" sz="2180" spc="59" dirty="0">
                    <a:latin typeface="Times New Roman"/>
                    <a:cs typeface="Times New Roman"/>
                  </a:rPr>
                  <a:t>features </a:t>
                </a:r>
                <a:r>
                  <a:rPr lang="en-US" sz="2180" i="1" spc="188" dirty="0">
                    <a:latin typeface="Times New Roman"/>
                    <a:cs typeface="Times New Roman"/>
                  </a:rPr>
                  <a:t>X</a:t>
                </a:r>
                <a:r>
                  <a:rPr lang="en-US" sz="2378" spc="281" baseline="-10416" dirty="0">
                    <a:latin typeface="Arial"/>
                    <a:cs typeface="Arial"/>
                  </a:rPr>
                  <a:t>1</a:t>
                </a:r>
                <a:r>
                  <a:rPr lang="en-US" sz="2180" i="1" spc="188" dirty="0">
                    <a:latin typeface="Times New Roman"/>
                    <a:cs typeface="Times New Roman"/>
                  </a:rPr>
                  <a:t>,</a:t>
                </a:r>
                <a:r>
                  <a:rPr lang="en-US" sz="2180" i="1" spc="-198" dirty="0">
                    <a:latin typeface="Times New Roman"/>
                    <a:cs typeface="Times New Roman"/>
                  </a:rPr>
                  <a:t> </a:t>
                </a:r>
                <a:r>
                  <a:rPr lang="en-US" sz="2180" i="1" spc="188" dirty="0">
                    <a:latin typeface="Times New Roman"/>
                    <a:cs typeface="Times New Roman"/>
                  </a:rPr>
                  <a:t>X</a:t>
                </a:r>
                <a:r>
                  <a:rPr lang="en-US" sz="2378" spc="281" baseline="-10416" dirty="0">
                    <a:latin typeface="Arial"/>
                    <a:cs typeface="Arial"/>
                  </a:rPr>
                  <a:t>2</a:t>
                </a:r>
                <a:r>
                  <a:rPr lang="en-US" sz="2180" i="1" spc="188"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9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248" dirty="0">
                    <a:latin typeface="Times New Roman"/>
                    <a:cs typeface="Times New Roman"/>
                  </a:rPr>
                  <a:t>X</a:t>
                </a:r>
                <a:r>
                  <a:rPr lang="en-US" sz="2378" i="1" spc="371" baseline="-10416" dirty="0">
                    <a:latin typeface="Times New Roman"/>
                    <a:cs typeface="Times New Roman"/>
                  </a:rPr>
                  <a:t>p</a:t>
                </a:r>
                <a:r>
                  <a:rPr lang="en-US" sz="2378" i="1" spc="608" baseline="-10416" dirty="0">
                    <a:latin typeface="Times New Roman"/>
                    <a:cs typeface="Times New Roman"/>
                  </a:rPr>
                  <a:t> </a:t>
                </a:r>
                <a:r>
                  <a:rPr lang="en-US" sz="2180" spc="-10" dirty="0">
                    <a:latin typeface="Times New Roman"/>
                    <a:cs typeface="Times New Roman"/>
                  </a:rPr>
                  <a:t>is</a:t>
                </a:r>
                <a:r>
                  <a:rPr lang="en-US" sz="2180" spc="168" dirty="0">
                    <a:latin typeface="Times New Roman"/>
                    <a:cs typeface="Times New Roman"/>
                  </a:rPr>
                  <a:t> </a:t>
                </a:r>
                <a:r>
                  <a:rPr lang="en-US" sz="2180" spc="109" dirty="0">
                    <a:latin typeface="Times New Roman"/>
                    <a:cs typeface="Times New Roman"/>
                  </a:rPr>
                  <a:t>the</a:t>
                </a:r>
                <a:r>
                  <a:rPr lang="en-US" sz="2180" spc="168" dirty="0">
                    <a:latin typeface="Times New Roman"/>
                    <a:cs typeface="Times New Roman"/>
                  </a:rPr>
                  <a:t> </a:t>
                </a:r>
                <a:r>
                  <a:rPr lang="en-US" sz="2180" spc="50" dirty="0">
                    <a:latin typeface="Times New Roman"/>
                    <a:cs typeface="Times New Roman"/>
                  </a:rPr>
                  <a:t>normalized</a:t>
                </a:r>
                <a:r>
                  <a:rPr lang="en-US" sz="2180" spc="168" dirty="0">
                    <a:latin typeface="Times New Roman"/>
                    <a:cs typeface="Times New Roman"/>
                  </a:rPr>
                  <a:t> </a:t>
                </a:r>
                <a:r>
                  <a:rPr lang="en-US" sz="2180" spc="50" dirty="0">
                    <a:latin typeface="Times New Roman"/>
                    <a:cs typeface="Times New Roman"/>
                  </a:rPr>
                  <a:t>linear</a:t>
                </a:r>
                <a:r>
                  <a:rPr lang="en-US" sz="2180" spc="159" dirty="0">
                    <a:latin typeface="Times New Roman"/>
                    <a:cs typeface="Times New Roman"/>
                  </a:rPr>
                  <a:t> </a:t>
                </a:r>
                <a:r>
                  <a:rPr lang="en-US" sz="2180" spc="59" dirty="0">
                    <a:latin typeface="Times New Roman"/>
                    <a:cs typeface="Times New Roman"/>
                  </a:rPr>
                  <a:t>combination</a:t>
                </a:r>
                <a:r>
                  <a:rPr lang="en-US" sz="2180" spc="178" dirty="0">
                    <a:latin typeface="Times New Roman"/>
                    <a:cs typeface="Times New Roman"/>
                  </a:rPr>
                  <a:t> </a:t>
                </a:r>
                <a:r>
                  <a:rPr lang="en-US" sz="2180" spc="-40" dirty="0">
                    <a:latin typeface="Times New Roman"/>
                    <a:cs typeface="Times New Roman"/>
                  </a:rPr>
                  <a:t>of</a:t>
                </a:r>
                <a:r>
                  <a:rPr lang="en-US" sz="2180" spc="159" dirty="0">
                    <a:latin typeface="Times New Roman"/>
                    <a:cs typeface="Times New Roman"/>
                  </a:rPr>
                  <a:t> </a:t>
                </a:r>
                <a:r>
                  <a:rPr lang="en-US" sz="2180" spc="109" dirty="0">
                    <a:latin typeface="Times New Roman"/>
                    <a:cs typeface="Times New Roman"/>
                  </a:rPr>
                  <a:t>the  </a:t>
                </a:r>
                <a:r>
                  <a:rPr lang="en-US" sz="2180" spc="59" dirty="0">
                    <a:latin typeface="Times New Roman"/>
                    <a:cs typeface="Times New Roman"/>
                  </a:rPr>
                  <a:t>features </a:t>
                </a:r>
              </a:p>
              <a:p>
                <a:pPr marL="337246" marR="110737" algn="ctr">
                  <a:lnSpc>
                    <a:spcPct val="102600"/>
                  </a:lnSpc>
                </a:pPr>
                <a:r>
                  <a:rPr lang="en-US" sz="2180" i="1" spc="109" dirty="0">
                    <a:latin typeface="Times New Roman"/>
                    <a:cs typeface="Times New Roman"/>
                  </a:rPr>
                  <a:t>Z</a:t>
                </a:r>
                <a:r>
                  <a:rPr lang="en-US" sz="2378" spc="162" baseline="-10416" dirty="0">
                    <a:latin typeface="Arial"/>
                    <a:cs typeface="Arial"/>
                  </a:rPr>
                  <a:t>1</a:t>
                </a:r>
                <a:r>
                  <a:rPr lang="en-US" sz="2378" spc="355" baseline="-10416" dirty="0">
                    <a:latin typeface="Arial"/>
                    <a:cs typeface="Arial"/>
                  </a:rPr>
                  <a:t> </a:t>
                </a:r>
                <a:r>
                  <a:rPr lang="en-US" sz="2180" spc="446" dirty="0">
                    <a:latin typeface="Times New Roman"/>
                    <a:cs typeface="Times New Roman"/>
                  </a:rPr>
                  <a:t>=</a:t>
                </a:r>
                <a:r>
                  <a:rPr lang="en-US" sz="2180" spc="50" dirty="0">
                    <a:latin typeface="Times New Roman"/>
                    <a:cs typeface="Times New Roman"/>
                  </a:rPr>
                  <a:t> </a:t>
                </a:r>
                <a14:m>
                  <m:oMath xmlns:m="http://schemas.openxmlformats.org/officeDocument/2006/math">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𝜙</m:t>
                        </m:r>
                      </m:e>
                      <m:sub>
                        <m:r>
                          <a:rPr lang="en-US" sz="2180" b="0" i="1" spc="50" smtClean="0">
                            <a:latin typeface="Cambria Math" panose="02040503050406030204" pitchFamily="18" charset="0"/>
                            <a:cs typeface="Times New Roman"/>
                          </a:rPr>
                          <m:t>11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𝑋</m:t>
                        </m:r>
                      </m:e>
                      <m:sub>
                        <m:r>
                          <a:rPr lang="en-US" sz="2180" b="0" i="1" spc="50" smtClean="0">
                            <a:latin typeface="Cambria Math" panose="02040503050406030204" pitchFamily="18" charset="0"/>
                            <a:cs typeface="Times New Roman"/>
                          </a:rPr>
                          <m:t>1</m:t>
                        </m:r>
                      </m:sub>
                    </m:sSub>
                    <m:r>
                      <a:rPr lang="en-US" sz="2180" b="0" i="1" spc="50" smtClean="0">
                        <a:latin typeface="Cambria Math" panose="02040503050406030204" pitchFamily="18" charset="0"/>
                        <a:cs typeface="Times New Roman"/>
                      </a:rPr>
                      <m:t>+</m:t>
                    </m:r>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𝜙</m:t>
                        </m:r>
                      </m:e>
                      <m:sub>
                        <m:r>
                          <a:rPr lang="en-US" sz="2180" b="0" i="1" spc="50" smtClean="0">
                            <a:latin typeface="Cambria Math" panose="02040503050406030204" pitchFamily="18" charset="0"/>
                            <a:cs typeface="Times New Roman"/>
                          </a:rPr>
                          <m:t>21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𝑋</m:t>
                        </m:r>
                      </m:e>
                      <m:sub>
                        <m:r>
                          <a:rPr lang="en-US" sz="2180" b="0" i="1" spc="50" smtClean="0">
                            <a:latin typeface="Cambria Math" panose="02040503050406030204" pitchFamily="18" charset="0"/>
                            <a:cs typeface="Times New Roman"/>
                          </a:rPr>
                          <m:t>2</m:t>
                        </m:r>
                      </m:sub>
                    </m:sSub>
                    <m:r>
                      <a:rPr lang="en-US" sz="2180" b="0" i="1" spc="50" smtClean="0">
                        <a:latin typeface="Cambria Math" panose="02040503050406030204" pitchFamily="18" charset="0"/>
                        <a:cs typeface="Times New Roman"/>
                      </a:rPr>
                      <m:t>+⋯</m:t>
                    </m:r>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𝜙</m:t>
                        </m:r>
                      </m:e>
                      <m:sub>
                        <m:r>
                          <a:rPr lang="en-US" sz="2180" b="0" i="1" spc="50" smtClean="0">
                            <a:latin typeface="Cambria Math" panose="02040503050406030204" pitchFamily="18" charset="0"/>
                            <a:cs typeface="Times New Roman"/>
                          </a:rPr>
                          <m:t>𝑝</m:t>
                        </m:r>
                        <m:r>
                          <a:rPr lang="en-US" sz="2180" b="0" i="1" spc="50" smtClean="0">
                            <a:latin typeface="Cambria Math" panose="02040503050406030204" pitchFamily="18" charset="0"/>
                            <a:cs typeface="Times New Roman"/>
                          </a:rPr>
                          <m:t>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𝑋</m:t>
                        </m:r>
                      </m:e>
                      <m:sub>
                        <m:r>
                          <a:rPr lang="en-US" sz="2180" b="0" i="1" spc="50" smtClean="0">
                            <a:latin typeface="Cambria Math" panose="02040503050406030204" pitchFamily="18" charset="0"/>
                            <a:cs typeface="Times New Roman"/>
                          </a:rPr>
                          <m:t>𝑝</m:t>
                        </m:r>
                      </m:sub>
                    </m:sSub>
                  </m:oMath>
                </a14:m>
                <a:endParaRPr lang="en-US" sz="2378" baseline="-10416" dirty="0">
                  <a:latin typeface="Times New Roman"/>
                  <a:cs typeface="Times New Roman"/>
                </a:endParaRPr>
              </a:p>
              <a:p>
                <a:pPr marL="337246" marR="110737">
                  <a:lnSpc>
                    <a:spcPct val="102600"/>
                  </a:lnSpc>
                </a:pPr>
                <a:r>
                  <a:rPr lang="en-US" sz="2400" spc="168" dirty="0">
                    <a:latin typeface="Times New Roman"/>
                    <a:cs typeface="Times New Roman"/>
                  </a:rPr>
                  <a:t>that </a:t>
                </a:r>
                <a:r>
                  <a:rPr lang="en-US" sz="2400" spc="69" dirty="0">
                    <a:latin typeface="Times New Roman"/>
                    <a:cs typeface="Times New Roman"/>
                  </a:rPr>
                  <a:t>has </a:t>
                </a:r>
                <a:r>
                  <a:rPr lang="en-US" sz="2400" spc="109" dirty="0">
                    <a:latin typeface="Times New Roman"/>
                    <a:cs typeface="Times New Roman"/>
                  </a:rPr>
                  <a:t>the </a:t>
                </a:r>
                <a:r>
                  <a:rPr lang="en-US" sz="2400" spc="59" dirty="0">
                    <a:latin typeface="Times New Roman"/>
                    <a:cs typeface="Times New Roman"/>
                  </a:rPr>
                  <a:t>largest </a:t>
                </a:r>
                <a:r>
                  <a:rPr lang="en-US" sz="2400" spc="40" dirty="0">
                    <a:latin typeface="Times New Roman"/>
                    <a:cs typeface="Times New Roman"/>
                  </a:rPr>
                  <a:t>variance. </a:t>
                </a:r>
                <a:r>
                  <a:rPr lang="en-US" sz="2400" spc="59" dirty="0">
                    <a:latin typeface="Times New Roman"/>
                    <a:cs typeface="Times New Roman"/>
                  </a:rPr>
                  <a:t>By </a:t>
                </a:r>
                <a:r>
                  <a:rPr lang="en-US" sz="2400" i="1" spc="30" dirty="0">
                    <a:solidFill>
                      <a:srgbClr val="009900"/>
                    </a:solidFill>
                    <a:latin typeface="Times New Roman"/>
                    <a:cs typeface="Times New Roman"/>
                  </a:rPr>
                  <a:t>normalized</a:t>
                </a:r>
                <a:r>
                  <a:rPr lang="en-US" sz="2400" spc="30" dirty="0">
                    <a:latin typeface="Times New Roman"/>
                    <a:cs typeface="Times New Roman"/>
                  </a:rPr>
                  <a:t>, </a:t>
                </a:r>
                <a:r>
                  <a:rPr lang="en-US" sz="2400" spc="-50" dirty="0">
                    <a:latin typeface="Times New Roman"/>
                    <a:cs typeface="Times New Roman"/>
                  </a:rPr>
                  <a:t>we </a:t>
                </a:r>
                <a:r>
                  <a:rPr lang="en-US" sz="2400" spc="79" dirty="0">
                    <a:latin typeface="Times New Roman"/>
                    <a:cs typeface="Times New Roman"/>
                  </a:rPr>
                  <a:t>mean</a:t>
                </a:r>
                <a:r>
                  <a:rPr lang="en-US" sz="2400" spc="248" dirty="0">
                    <a:latin typeface="Times New Roman"/>
                    <a:cs typeface="Times New Roman"/>
                  </a:rPr>
                  <a:t> </a:t>
                </a:r>
                <a:r>
                  <a:rPr lang="en-US" sz="2400" spc="168" dirty="0">
                    <a:latin typeface="Times New Roman"/>
                    <a:cs typeface="Times New Roman"/>
                  </a:rPr>
                  <a:t>that </a:t>
                </a:r>
                <a14:m>
                  <m:oMath xmlns:m="http://schemas.openxmlformats.org/officeDocument/2006/math">
                    <m:nary>
                      <m:naryPr>
                        <m:chr m:val="∑"/>
                        <m:ctrlPr>
                          <a:rPr lang="en-US" sz="2000" i="1" spc="50">
                            <a:latin typeface="Cambria Math" panose="02040503050406030204" pitchFamily="18" charset="0"/>
                            <a:cs typeface="Times New Roman"/>
                          </a:rPr>
                        </m:ctrlPr>
                      </m:naryPr>
                      <m:sub>
                        <m:r>
                          <a:rPr lang="en-US" sz="2000" i="1" spc="50">
                            <a:latin typeface="Cambria Math" panose="02040503050406030204" pitchFamily="18" charset="0"/>
                            <a:cs typeface="Times New Roman"/>
                          </a:rPr>
                          <m:t>𝑗</m:t>
                        </m:r>
                        <m:r>
                          <a:rPr lang="en-US" sz="2000" i="1" spc="50">
                            <a:latin typeface="Cambria Math" panose="02040503050406030204" pitchFamily="18" charset="0"/>
                            <a:cs typeface="Times New Roman"/>
                          </a:rPr>
                          <m:t>=1</m:t>
                        </m:r>
                      </m:sub>
                      <m:sup>
                        <m:r>
                          <a:rPr lang="en-US" sz="2000" i="1" spc="50">
                            <a:latin typeface="Cambria Math" panose="02040503050406030204" pitchFamily="18" charset="0"/>
                            <a:cs typeface="Times New Roman"/>
                          </a:rPr>
                          <m:t>𝑝</m:t>
                        </m:r>
                      </m:sup>
                      <m:e>
                        <m:sSubSup>
                          <m:sSubSupPr>
                            <m:ctrlPr>
                              <a:rPr lang="en-US" sz="2000" i="1" spc="50">
                                <a:latin typeface="Cambria Math" panose="02040503050406030204" pitchFamily="18" charset="0"/>
                                <a:cs typeface="Times New Roman"/>
                              </a:rPr>
                            </m:ctrlPr>
                          </m:sSubSupPr>
                          <m:e>
                            <m:r>
                              <a:rPr lang="en-US" sz="2000" i="1" spc="50">
                                <a:latin typeface="Cambria Math" panose="02040503050406030204" pitchFamily="18" charset="0"/>
                                <a:cs typeface="Times New Roman"/>
                              </a:rPr>
                              <m:t>𝜙</m:t>
                            </m:r>
                          </m:e>
                          <m:sub>
                            <m:r>
                              <a:rPr lang="en-US" sz="2000" i="1" spc="50">
                                <a:latin typeface="Cambria Math" panose="02040503050406030204" pitchFamily="18" charset="0"/>
                                <a:cs typeface="Times New Roman"/>
                              </a:rPr>
                              <m:t>𝑗</m:t>
                            </m:r>
                            <m:r>
                              <a:rPr lang="en-US" sz="2000" i="1" spc="50">
                                <a:latin typeface="Cambria Math" panose="02040503050406030204" pitchFamily="18" charset="0"/>
                                <a:cs typeface="Times New Roman"/>
                              </a:rPr>
                              <m:t>1</m:t>
                            </m:r>
                          </m:sub>
                          <m:sup>
                            <m:r>
                              <a:rPr lang="en-US" sz="2000" i="1" spc="50">
                                <a:latin typeface="Cambria Math" panose="02040503050406030204" pitchFamily="18" charset="0"/>
                                <a:cs typeface="Times New Roman"/>
                              </a:rPr>
                              <m:t>2</m:t>
                            </m:r>
                          </m:sup>
                        </m:sSubSup>
                        <m:r>
                          <a:rPr lang="en-US" sz="2000" i="1" spc="50">
                            <a:latin typeface="Cambria Math" panose="02040503050406030204" pitchFamily="18" charset="0"/>
                            <a:cs typeface="Times New Roman"/>
                          </a:rPr>
                          <m:t>=1</m:t>
                        </m:r>
                        <m:r>
                          <a:rPr lang="en-US" sz="2000" b="0" i="1" spc="50" smtClean="0">
                            <a:latin typeface="Cambria Math" panose="02040503050406030204" pitchFamily="18" charset="0"/>
                            <a:cs typeface="Times New Roman"/>
                          </a:rPr>
                          <m:t>.</m:t>
                        </m:r>
                        <m:r>
                          <a:rPr lang="en-US" sz="2000" i="1" spc="50">
                            <a:latin typeface="Cambria Math" panose="02040503050406030204" pitchFamily="18" charset="0"/>
                            <a:cs typeface="Times New Roman"/>
                          </a:rPr>
                          <m:t> </m:t>
                        </m:r>
                      </m:e>
                    </m:nary>
                  </m:oMath>
                </a14:m>
                <a:endParaRPr lang="en-US" sz="2378" baseline="-10416" dirty="0">
                  <a:latin typeface="Times New Roman"/>
                  <a:cs typeface="Times New Roman"/>
                </a:endParaRPr>
              </a:p>
              <a:p>
                <a:pPr marL="412746" marR="135905" indent="-263001">
                  <a:lnSpc>
                    <a:spcPct val="102600"/>
                  </a:lnSpc>
                  <a:spcBef>
                    <a:spcPts val="109"/>
                  </a:spcBef>
                  <a:buClr>
                    <a:srgbClr val="3333B2"/>
                  </a:buClr>
                  <a:buSzPct val="90909"/>
                  <a:buFont typeface="Menlo"/>
                  <a:buChar char="•"/>
                  <a:tabLst>
                    <a:tab pos="414007" algn="l"/>
                  </a:tabLst>
                </a:pPr>
                <a:r>
                  <a:rPr lang="en-US" sz="2400" spc="-20" dirty="0">
                    <a:latin typeface="Times New Roman"/>
                    <a:cs typeface="Times New Roman"/>
                  </a:rPr>
                  <a:t>We </a:t>
                </a:r>
                <a:r>
                  <a:rPr lang="en-US" sz="2400" spc="30" dirty="0">
                    <a:latin typeface="Times New Roman"/>
                    <a:cs typeface="Times New Roman"/>
                  </a:rPr>
                  <a:t>refer </a:t>
                </a:r>
                <a:r>
                  <a:rPr lang="en-US" sz="2400" spc="109" dirty="0">
                    <a:latin typeface="Times New Roman"/>
                    <a:cs typeface="Times New Roman"/>
                  </a:rPr>
                  <a:t>to the </a:t>
                </a:r>
                <a:r>
                  <a:rPr lang="en-US" sz="2400" spc="40" dirty="0">
                    <a:latin typeface="Times New Roman"/>
                    <a:cs typeface="Times New Roman"/>
                  </a:rPr>
                  <a:t>elements </a:t>
                </a:r>
                <a14:m>
                  <m:oMath xmlns:m="http://schemas.openxmlformats.org/officeDocument/2006/math">
                    <m:sSub>
                      <m:sSubPr>
                        <m:ctrlPr>
                          <a:rPr lang="en-US" sz="2400" i="1" spc="50">
                            <a:latin typeface="Cambria Math" panose="02040503050406030204" pitchFamily="18" charset="0"/>
                            <a:cs typeface="Times New Roman"/>
                          </a:rPr>
                        </m:ctrlPr>
                      </m:sSub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11</m:t>
                        </m:r>
                      </m:sub>
                    </m:sSub>
                    <m:r>
                      <a:rPr lang="en-US" sz="2400" b="0" i="1" spc="50" smtClean="0">
                        <a:latin typeface="Cambria Math" panose="02040503050406030204" pitchFamily="18" charset="0"/>
                        <a:cs typeface="Times New Roman"/>
                      </a:rPr>
                      <m:t>,⋯</m:t>
                    </m:r>
                    <m:sSub>
                      <m:sSubPr>
                        <m:ctrlPr>
                          <a:rPr lang="en-US" sz="2400" b="0" i="1" spc="50" smtClean="0">
                            <a:latin typeface="Cambria Math" panose="02040503050406030204" pitchFamily="18" charset="0"/>
                            <a:cs typeface="Times New Roman"/>
                          </a:rPr>
                        </m:ctrlPr>
                      </m:sSubPr>
                      <m:e>
                        <m:r>
                          <a:rPr lang="en-US" sz="2400" b="0" i="1" spc="50" smtClean="0">
                            <a:latin typeface="Cambria Math" panose="02040503050406030204" pitchFamily="18" charset="0"/>
                            <a:cs typeface="Times New Roman"/>
                          </a:rPr>
                          <m:t>𝜙</m:t>
                        </m:r>
                      </m:e>
                      <m:sub>
                        <m:r>
                          <a:rPr lang="en-US" sz="2400" b="0" i="1" spc="50" smtClean="0">
                            <a:latin typeface="Cambria Math" panose="02040503050406030204" pitchFamily="18" charset="0"/>
                            <a:cs typeface="Times New Roman"/>
                          </a:rPr>
                          <m:t>𝑝</m:t>
                        </m:r>
                        <m:r>
                          <a:rPr lang="en-US" sz="2400" b="0" i="1" spc="50" smtClean="0">
                            <a:latin typeface="Cambria Math" panose="02040503050406030204" pitchFamily="18" charset="0"/>
                            <a:cs typeface="Times New Roman"/>
                          </a:rPr>
                          <m:t>1</m:t>
                        </m:r>
                      </m:sub>
                    </m:sSub>
                    <m:r>
                      <a:rPr lang="en-US" sz="2400" i="1" spc="50">
                        <a:latin typeface="Cambria Math" panose="02040503050406030204" pitchFamily="18" charset="0"/>
                        <a:cs typeface="Times New Roman"/>
                      </a:rPr>
                      <m:t> </m:t>
                    </m:r>
                  </m:oMath>
                </a14:m>
                <a:r>
                  <a:rPr lang="en-US" sz="2400" spc="50" dirty="0">
                    <a:latin typeface="Times New Roman"/>
                    <a:cs typeface="Times New Roman"/>
                  </a:rPr>
                  <a:t>as </a:t>
                </a:r>
                <a:r>
                  <a:rPr lang="en-US" sz="2400" spc="109" dirty="0">
                    <a:latin typeface="Times New Roman"/>
                    <a:cs typeface="Times New Roman"/>
                  </a:rPr>
                  <a:t>the </a:t>
                </a:r>
                <a:r>
                  <a:rPr lang="en-US" sz="2400" spc="30" dirty="0">
                    <a:latin typeface="Times New Roman"/>
                    <a:cs typeface="Times New Roman"/>
                  </a:rPr>
                  <a:t>loadings </a:t>
                </a:r>
                <a:r>
                  <a:rPr lang="en-US" sz="2400" spc="-40" dirty="0">
                    <a:latin typeface="Times New Roman"/>
                    <a:cs typeface="Times New Roman"/>
                  </a:rPr>
                  <a:t>of </a:t>
                </a:r>
                <a:r>
                  <a:rPr lang="en-US" sz="2400" spc="109" dirty="0">
                    <a:latin typeface="Times New Roman"/>
                    <a:cs typeface="Times New Roman"/>
                  </a:rPr>
                  <a:t>the </a:t>
                </a:r>
                <a:r>
                  <a:rPr lang="en-US" sz="2400" spc="40" dirty="0">
                    <a:latin typeface="Times New Roman"/>
                    <a:cs typeface="Times New Roman"/>
                  </a:rPr>
                  <a:t>first </a:t>
                </a:r>
                <a:r>
                  <a:rPr lang="en-US" sz="2400" spc="59" dirty="0">
                    <a:latin typeface="Times New Roman"/>
                    <a:cs typeface="Times New Roman"/>
                  </a:rPr>
                  <a:t>principal component; </a:t>
                </a:r>
                <a:r>
                  <a:rPr lang="en-US" sz="2400" spc="79" dirty="0">
                    <a:latin typeface="Times New Roman"/>
                    <a:cs typeface="Times New Roman"/>
                  </a:rPr>
                  <a:t>together, </a:t>
                </a:r>
                <a:r>
                  <a:rPr lang="en-US" sz="2400" spc="109" dirty="0">
                    <a:latin typeface="Times New Roman"/>
                    <a:cs typeface="Times New Roman"/>
                  </a:rPr>
                  <a:t>the </a:t>
                </a:r>
                <a:r>
                  <a:rPr lang="en-US" sz="2400" spc="30" dirty="0">
                    <a:latin typeface="Times New Roman"/>
                    <a:cs typeface="Times New Roman"/>
                  </a:rPr>
                  <a:t>loadings </a:t>
                </a:r>
                <a:r>
                  <a:rPr lang="en-US" sz="2400" spc="40" dirty="0">
                    <a:latin typeface="Times New Roman"/>
                    <a:cs typeface="Times New Roman"/>
                  </a:rPr>
                  <a:t>make </a:t>
                </a:r>
                <a:r>
                  <a:rPr lang="en-US" sz="2400" spc="109" dirty="0">
                    <a:latin typeface="Times New Roman"/>
                    <a:cs typeface="Times New Roman"/>
                  </a:rPr>
                  <a:t>up the </a:t>
                </a:r>
                <a:r>
                  <a:rPr lang="en-US" sz="2400" spc="59" dirty="0">
                    <a:latin typeface="Times New Roman"/>
                    <a:cs typeface="Times New Roman"/>
                  </a:rPr>
                  <a:t>principal component </a:t>
                </a:r>
                <a:r>
                  <a:rPr lang="en-US" sz="2400" spc="40" dirty="0">
                    <a:latin typeface="Times New Roman"/>
                    <a:cs typeface="Times New Roman"/>
                  </a:rPr>
                  <a:t>loading </a:t>
                </a:r>
                <a:r>
                  <a:rPr lang="en-US" sz="2400" spc="50" dirty="0">
                    <a:latin typeface="Times New Roman"/>
                    <a:cs typeface="Times New Roman"/>
                  </a:rPr>
                  <a:t>vector,</a:t>
                </a:r>
                <a14:m>
                  <m:oMath xmlns:m="http://schemas.openxmlformats.org/officeDocument/2006/math">
                    <m:r>
                      <a:rPr lang="en-US" sz="2400" i="1" spc="50" smtClean="0">
                        <a:latin typeface="Cambria Math" panose="02040503050406030204" pitchFamily="18" charset="0"/>
                        <a:cs typeface="Times New Roman"/>
                      </a:rPr>
                      <m:t> </m:t>
                    </m:r>
                    <m:sSup>
                      <m:sSupPr>
                        <m:ctrlPr>
                          <a:rPr lang="en-US" sz="2400" i="1" spc="50">
                            <a:latin typeface="Cambria Math" panose="02040503050406030204" pitchFamily="18" charset="0"/>
                            <a:cs typeface="Times New Roman"/>
                          </a:rPr>
                        </m:ctrlPr>
                      </m:sSupPr>
                      <m:e>
                        <m:r>
                          <a:rPr lang="en-US" sz="2400" b="0" i="1" spc="50" smtClean="0">
                            <a:latin typeface="Cambria Math" panose="02040503050406030204" pitchFamily="18" charset="0"/>
                            <a:cs typeface="Times New Roman"/>
                          </a:rPr>
                          <m:t> </m:t>
                        </m:r>
                        <m:sSub>
                          <m:sSubPr>
                            <m:ctrlPr>
                              <a:rPr lang="en-US" sz="2400" i="1" spc="50">
                                <a:latin typeface="Cambria Math" panose="02040503050406030204" pitchFamily="18" charset="0"/>
                                <a:cs typeface="Times New Roman"/>
                              </a:rPr>
                            </m:ctrlPr>
                          </m:sSub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1</m:t>
                            </m:r>
                          </m:sub>
                        </m:sSub>
                        <m:r>
                          <a:rPr lang="en-US" sz="2400" i="1" spc="50">
                            <a:latin typeface="Cambria Math" panose="02040503050406030204" pitchFamily="18" charset="0"/>
                            <a:cs typeface="Times New Roman"/>
                          </a:rPr>
                          <m:t>=</m:t>
                        </m:r>
                        <m:d>
                          <m:dPr>
                            <m:ctrlPr>
                              <a:rPr lang="en-US" sz="2400" i="1" spc="50">
                                <a:latin typeface="Cambria Math" panose="02040503050406030204" pitchFamily="18" charset="0"/>
                                <a:cs typeface="Times New Roman"/>
                              </a:rPr>
                            </m:ctrlPr>
                          </m:dPr>
                          <m:e>
                            <m:sSub>
                              <m:sSubPr>
                                <m:ctrlPr>
                                  <a:rPr lang="en-US" sz="2400" i="1" spc="50">
                                    <a:latin typeface="Cambria Math" panose="02040503050406030204" pitchFamily="18" charset="0"/>
                                    <a:cs typeface="Times New Roman"/>
                                  </a:rPr>
                                </m:ctrlPr>
                              </m:sSub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11</m:t>
                                </m:r>
                              </m:sub>
                            </m:sSub>
                            <m:r>
                              <a:rPr lang="en-US" sz="2400" i="1" spc="50">
                                <a:latin typeface="Cambria Math" panose="02040503050406030204" pitchFamily="18" charset="0"/>
                                <a:cs typeface="Times New Roman"/>
                              </a:rPr>
                              <m:t>, </m:t>
                            </m:r>
                            <m:sSub>
                              <m:sSubPr>
                                <m:ctrlPr>
                                  <a:rPr lang="en-US" sz="2400" i="1" spc="50" smtClean="0">
                                    <a:latin typeface="Cambria Math" panose="02040503050406030204" pitchFamily="18" charset="0"/>
                                    <a:cs typeface="Times New Roman"/>
                                  </a:rPr>
                                </m:ctrlPr>
                              </m:sSub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21</m:t>
                                </m:r>
                              </m:sub>
                            </m:sSub>
                            <m:r>
                              <a:rPr lang="en-US" sz="2400" i="1" spc="50">
                                <a:latin typeface="Cambria Math" panose="02040503050406030204" pitchFamily="18" charset="0"/>
                                <a:cs typeface="Times New Roman"/>
                              </a:rPr>
                              <m:t>, ⋯, </m:t>
                            </m:r>
                            <m:sSub>
                              <m:sSubPr>
                                <m:ctrlPr>
                                  <a:rPr lang="en-US" sz="2400" i="1" spc="50">
                                    <a:latin typeface="Cambria Math" panose="02040503050406030204" pitchFamily="18" charset="0"/>
                                    <a:cs typeface="Times New Roman"/>
                                  </a:rPr>
                                </m:ctrlPr>
                              </m:sSub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𝑝</m:t>
                                </m:r>
                                <m:r>
                                  <a:rPr lang="en-US" sz="2400" i="1" spc="50">
                                    <a:latin typeface="Cambria Math" panose="02040503050406030204" pitchFamily="18" charset="0"/>
                                    <a:cs typeface="Times New Roman"/>
                                  </a:rPr>
                                  <m:t>1</m:t>
                                </m:r>
                              </m:sub>
                            </m:sSub>
                          </m:e>
                        </m:d>
                      </m:e>
                      <m:sup>
                        <m:r>
                          <a:rPr lang="en-US" sz="2400" i="1" spc="50">
                            <a:latin typeface="Cambria Math" panose="02040503050406030204" pitchFamily="18" charset="0"/>
                            <a:cs typeface="Times New Roman"/>
                          </a:rPr>
                          <m:t>⊤</m:t>
                        </m:r>
                      </m:sup>
                    </m:sSup>
                  </m:oMath>
                </a14:m>
                <a:r>
                  <a:rPr lang="en-US" sz="2400" spc="-20" dirty="0">
                    <a:latin typeface="Times New Roman"/>
                    <a:cs typeface="Times New Roman"/>
                  </a:rPr>
                  <a:t>. </a:t>
                </a:r>
              </a:p>
              <a:p>
                <a:pPr marL="412746" marR="135905" indent="-263001">
                  <a:lnSpc>
                    <a:spcPct val="102600"/>
                  </a:lnSpc>
                  <a:spcBef>
                    <a:spcPts val="109"/>
                  </a:spcBef>
                  <a:buClr>
                    <a:srgbClr val="3333B2"/>
                  </a:buClr>
                  <a:buSzPct val="90909"/>
                  <a:buFont typeface="Menlo"/>
                  <a:buChar char="•"/>
                  <a:tabLst>
                    <a:tab pos="414007" algn="l"/>
                  </a:tabLst>
                </a:pPr>
                <a:r>
                  <a:rPr lang="en-US" sz="2400" spc="-20" dirty="0">
                    <a:latin typeface="Times New Roman"/>
                    <a:cs typeface="Times New Roman"/>
                  </a:rPr>
                  <a:t>We </a:t>
                </a:r>
                <a:r>
                  <a:rPr lang="en-US" sz="2400" spc="69" dirty="0">
                    <a:latin typeface="Times New Roman"/>
                    <a:cs typeface="Times New Roman"/>
                  </a:rPr>
                  <a:t>constrain </a:t>
                </a:r>
                <a:r>
                  <a:rPr lang="en-US" sz="2400" spc="109" dirty="0">
                    <a:latin typeface="Times New Roman"/>
                    <a:cs typeface="Times New Roman"/>
                  </a:rPr>
                  <a:t>the </a:t>
                </a:r>
                <a:r>
                  <a:rPr lang="en-US" sz="2400" spc="30" dirty="0">
                    <a:latin typeface="Times New Roman"/>
                    <a:cs typeface="Times New Roman"/>
                  </a:rPr>
                  <a:t>loadings </a:t>
                </a:r>
                <a:r>
                  <a:rPr lang="en-US" sz="2400" spc="-10" dirty="0">
                    <a:latin typeface="Times New Roman"/>
                    <a:cs typeface="Times New Roman"/>
                  </a:rPr>
                  <a:t>so </a:t>
                </a:r>
                <a:r>
                  <a:rPr lang="en-US" sz="2400" spc="168" dirty="0">
                    <a:latin typeface="Times New Roman"/>
                    <a:cs typeface="Times New Roman"/>
                  </a:rPr>
                  <a:t>that </a:t>
                </a:r>
                <a:r>
                  <a:rPr lang="en-US" sz="2400" spc="79" dirty="0">
                    <a:latin typeface="Times New Roman"/>
                    <a:cs typeface="Times New Roman"/>
                  </a:rPr>
                  <a:t>their </a:t>
                </a:r>
                <a:r>
                  <a:rPr lang="en-US" sz="2400" spc="69" dirty="0">
                    <a:latin typeface="Times New Roman"/>
                    <a:cs typeface="Times New Roman"/>
                  </a:rPr>
                  <a:t>sum </a:t>
                </a:r>
                <a:r>
                  <a:rPr lang="en-US" sz="2400" spc="-40" dirty="0">
                    <a:latin typeface="Times New Roman"/>
                    <a:cs typeface="Times New Roman"/>
                  </a:rPr>
                  <a:t>of </a:t>
                </a:r>
                <a:r>
                  <a:rPr lang="en-US" sz="2400" spc="50" dirty="0">
                    <a:latin typeface="Times New Roman"/>
                    <a:cs typeface="Times New Roman"/>
                  </a:rPr>
                  <a:t>squares </a:t>
                </a:r>
                <a:r>
                  <a:rPr lang="en-US" sz="2400" spc="-10" dirty="0">
                    <a:latin typeface="Times New Roman"/>
                    <a:cs typeface="Times New Roman"/>
                  </a:rPr>
                  <a:t>is  </a:t>
                </a:r>
                <a:r>
                  <a:rPr lang="en-US" sz="2400" spc="50" dirty="0">
                    <a:latin typeface="Times New Roman"/>
                    <a:cs typeface="Times New Roman"/>
                  </a:rPr>
                  <a:t>equal </a:t>
                </a:r>
                <a:r>
                  <a:rPr lang="en-US" sz="2400" spc="109" dirty="0">
                    <a:latin typeface="Times New Roman"/>
                    <a:cs typeface="Times New Roman"/>
                  </a:rPr>
                  <a:t>to </a:t>
                </a:r>
                <a:r>
                  <a:rPr lang="en-US" sz="2400" spc="30" dirty="0">
                    <a:latin typeface="Times New Roman"/>
                    <a:cs typeface="Times New Roman"/>
                  </a:rPr>
                  <a:t>one, </a:t>
                </a:r>
                <a:r>
                  <a:rPr lang="en-US" sz="2400" spc="10" dirty="0">
                    <a:latin typeface="Times New Roman"/>
                    <a:cs typeface="Times New Roman"/>
                  </a:rPr>
                  <a:t>since </a:t>
                </a:r>
                <a:r>
                  <a:rPr lang="en-US" sz="2400" spc="40" dirty="0">
                    <a:latin typeface="Times New Roman"/>
                    <a:cs typeface="Times New Roman"/>
                  </a:rPr>
                  <a:t>otherwise </a:t>
                </a:r>
                <a:r>
                  <a:rPr lang="en-US" sz="2400" spc="79" dirty="0">
                    <a:latin typeface="Times New Roman"/>
                    <a:cs typeface="Times New Roman"/>
                  </a:rPr>
                  <a:t>setting </a:t>
                </a:r>
                <a:r>
                  <a:rPr lang="en-US" sz="2400" spc="59" dirty="0">
                    <a:latin typeface="Times New Roman"/>
                    <a:cs typeface="Times New Roman"/>
                  </a:rPr>
                  <a:t>these </a:t>
                </a:r>
                <a:r>
                  <a:rPr lang="en-US" sz="2400" spc="40" dirty="0">
                    <a:latin typeface="Times New Roman"/>
                    <a:cs typeface="Times New Roman"/>
                  </a:rPr>
                  <a:t>elements </a:t>
                </a:r>
                <a:r>
                  <a:rPr lang="en-US" sz="2400" spc="109" dirty="0">
                    <a:latin typeface="Times New Roman"/>
                    <a:cs typeface="Times New Roman"/>
                  </a:rPr>
                  <a:t>to </a:t>
                </a:r>
                <a:r>
                  <a:rPr lang="en-US" sz="2400" spc="79" dirty="0">
                    <a:latin typeface="Times New Roman"/>
                    <a:cs typeface="Times New Roman"/>
                  </a:rPr>
                  <a:t>be arbitrarily </a:t>
                </a:r>
                <a:r>
                  <a:rPr lang="en-US" sz="2400" spc="40" dirty="0">
                    <a:latin typeface="Times New Roman"/>
                    <a:cs typeface="Times New Roman"/>
                  </a:rPr>
                  <a:t>large </a:t>
                </a:r>
                <a:r>
                  <a:rPr lang="en-US" sz="2400" spc="50" dirty="0">
                    <a:latin typeface="Times New Roman"/>
                    <a:cs typeface="Times New Roman"/>
                  </a:rPr>
                  <a:t>in </a:t>
                </a:r>
                <a:r>
                  <a:rPr lang="en-US" sz="2400" spc="59" dirty="0">
                    <a:latin typeface="Times New Roman"/>
                    <a:cs typeface="Times New Roman"/>
                  </a:rPr>
                  <a:t>absolute </a:t>
                </a:r>
                <a:r>
                  <a:rPr lang="en-US" sz="2400" spc="20" dirty="0">
                    <a:latin typeface="Times New Roman"/>
                    <a:cs typeface="Times New Roman"/>
                  </a:rPr>
                  <a:t>value </a:t>
                </a:r>
                <a:r>
                  <a:rPr lang="en-US" sz="2400" spc="30" dirty="0">
                    <a:latin typeface="Times New Roman"/>
                    <a:cs typeface="Times New Roman"/>
                  </a:rPr>
                  <a:t>could </a:t>
                </a:r>
                <a:r>
                  <a:rPr lang="en-US" sz="2400" spc="69" dirty="0">
                    <a:latin typeface="Times New Roman"/>
                    <a:cs typeface="Times New Roman"/>
                  </a:rPr>
                  <a:t>result </a:t>
                </a:r>
                <a:r>
                  <a:rPr lang="en-US" sz="2400" spc="50" dirty="0">
                    <a:latin typeface="Times New Roman"/>
                    <a:cs typeface="Times New Roman"/>
                  </a:rPr>
                  <a:t>in </a:t>
                </a:r>
                <a:r>
                  <a:rPr lang="en-US" sz="2400" spc="109" dirty="0">
                    <a:latin typeface="Times New Roman"/>
                    <a:cs typeface="Times New Roman"/>
                  </a:rPr>
                  <a:t>an  </a:t>
                </a:r>
                <a:r>
                  <a:rPr lang="en-US" sz="2400" spc="79" dirty="0">
                    <a:latin typeface="Times New Roman"/>
                    <a:cs typeface="Times New Roman"/>
                  </a:rPr>
                  <a:t>arbitrarily </a:t>
                </a:r>
                <a:r>
                  <a:rPr lang="en-US" sz="2400" spc="40" dirty="0">
                    <a:latin typeface="Times New Roman"/>
                    <a:cs typeface="Times New Roman"/>
                  </a:rPr>
                  <a:t>large</a:t>
                </a:r>
                <a:r>
                  <a:rPr lang="en-US" sz="2400" spc="248" dirty="0">
                    <a:latin typeface="Times New Roman"/>
                    <a:cs typeface="Times New Roman"/>
                  </a:rPr>
                  <a:t> </a:t>
                </a:r>
                <a:r>
                  <a:rPr lang="en-US" sz="2400" spc="40" dirty="0">
                    <a:latin typeface="Times New Roman"/>
                    <a:cs typeface="Times New Roman"/>
                  </a:rPr>
                  <a:t>variance.</a:t>
                </a:r>
                <a:endParaRPr sz="2378" baseline="-10416" dirty="0">
                  <a:latin typeface="Times New Roman"/>
                  <a:cs typeface="Times New Roman"/>
                </a:endParaRPr>
              </a:p>
            </p:txBody>
          </p:sp>
        </mc:Choice>
        <mc:Fallback xmlns="">
          <p:sp>
            <p:nvSpPr>
              <p:cNvPr id="3" name="object 3"/>
              <p:cNvSpPr txBox="1">
                <a:spLocks noRot="1" noChangeAspect="1" noMove="1" noResize="1" noEditPoints="1" noAdjustHandles="1" noChangeArrowheads="1" noChangeShapeType="1" noTextEdit="1"/>
              </p:cNvSpPr>
              <p:nvPr/>
            </p:nvSpPr>
            <p:spPr>
              <a:xfrm>
                <a:off x="609600" y="990600"/>
                <a:ext cx="7947129" cy="5043220"/>
              </a:xfrm>
              <a:prstGeom prst="rect">
                <a:avLst/>
              </a:prstGeom>
              <a:blipFill>
                <a:blip r:embed="rId2"/>
                <a:stretch>
                  <a:fillRect l="-958" t="-1256" r="-799" b="-2764"/>
                </a:stretch>
              </a:blipFill>
            </p:spPr>
            <p:txBody>
              <a:bodyPr/>
              <a:lstStyle/>
              <a:p>
                <a:r>
                  <a:rPr lang="en-US">
                    <a:noFill/>
                  </a:rPr>
                  <a:t> </a:t>
                </a:r>
              </a:p>
            </p:txBody>
          </p:sp>
        </mc:Fallback>
      </mc:AlternateContent>
      <p:sp>
        <p:nvSpPr>
          <p:cNvPr id="5" name="object 5"/>
          <p:cNvSpPr txBox="1"/>
          <p:nvPr/>
        </p:nvSpPr>
        <p:spPr>
          <a:xfrm>
            <a:off x="1241529" y="3011678"/>
            <a:ext cx="341012" cy="358348"/>
          </a:xfrm>
          <a:prstGeom prst="rect">
            <a:avLst/>
          </a:prstGeom>
        </p:spPr>
        <p:txBody>
          <a:bodyPr vert="horz" wrap="square" lIns="0" tIns="22650" rIns="0" bIns="0" rtlCol="0">
            <a:spAutoFit/>
          </a:bodyPr>
          <a:lstStyle/>
          <a:p>
            <a:pPr marL="25168">
              <a:spcBef>
                <a:spcPts val="178"/>
              </a:spcBef>
            </a:pPr>
            <a:r>
              <a:rPr sz="2180" spc="1673" dirty="0">
                <a:latin typeface="Arial"/>
                <a:cs typeface="Arial"/>
              </a:rPr>
              <a:t> </a:t>
            </a:r>
            <a:endParaRPr sz="2180">
              <a:latin typeface="Arial"/>
              <a:cs typeface="Arial"/>
            </a:endParaRPr>
          </a:p>
        </p:txBody>
      </p:sp>
      <p:sp>
        <p:nvSpPr>
          <p:cNvPr id="4" name="Slide Number Placeholder 3">
            <a:extLst>
              <a:ext uri="{FF2B5EF4-FFF2-40B4-BE49-F238E27FC236}">
                <a16:creationId xmlns:a16="http://schemas.microsoft.com/office/drawing/2014/main" id="{B7A214BE-8234-6941-A815-B70094F51AB8}"/>
              </a:ext>
            </a:extLst>
          </p:cNvPr>
          <p:cNvSpPr>
            <a:spLocks noGrp="1"/>
          </p:cNvSpPr>
          <p:nvPr>
            <p:ph type="sldNum" sz="quarter" idx="12"/>
          </p:nvPr>
        </p:nvSpPr>
        <p:spPr/>
        <p:txBody>
          <a:bodyPr/>
          <a:lstStyle/>
          <a:p>
            <a:fld id="{19B12225-5612-419B-A8D5-4B8EEE4C217E}" type="slidenum">
              <a:rPr lang="en-US" smtClean="0"/>
              <a:pPr/>
              <a:t>59</a:t>
            </a:fld>
            <a:endParaRPr lang="en-US"/>
          </a:p>
        </p:txBody>
      </p:sp>
    </p:spTree>
    <p:extLst>
      <p:ext uri="{BB962C8B-B14F-4D97-AF65-F5344CB8AC3E}">
        <p14:creationId xmlns:p14="http://schemas.microsoft.com/office/powerpoint/2010/main" val="864334891"/>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04800"/>
            <a:ext cx="8610600" cy="704850"/>
          </a:xfrm>
        </p:spPr>
        <p:txBody>
          <a:bodyPr>
            <a:normAutofit/>
          </a:bodyPr>
          <a:lstStyle/>
          <a:p>
            <a:r>
              <a:rPr lang="en-US" sz="3600" dirty="0"/>
              <a:t>Value-added in predictive science analysis</a:t>
            </a:r>
          </a:p>
        </p:txBody>
      </p:sp>
      <p:sp>
        <p:nvSpPr>
          <p:cNvPr id="3" name="Content Placeholder 2"/>
          <p:cNvSpPr>
            <a:spLocks noGrp="1"/>
          </p:cNvSpPr>
          <p:nvPr>
            <p:ph idx="1"/>
          </p:nvPr>
        </p:nvSpPr>
        <p:spPr>
          <a:xfrm>
            <a:off x="457200" y="1295400"/>
            <a:ext cx="8229600" cy="4724400"/>
          </a:xfrm>
        </p:spPr>
        <p:txBody>
          <a:bodyPr/>
          <a:lstStyle/>
          <a:p>
            <a:r>
              <a:rPr lang="en-US" sz="2400" dirty="0"/>
              <a:t>Hurricane Irma</a:t>
            </a:r>
          </a:p>
          <a:p>
            <a:pPr>
              <a:buFont typeface="Arial" charset="0"/>
              <a:buChar char="•"/>
            </a:pPr>
            <a:r>
              <a:rPr lang="en-US" sz="2400" dirty="0"/>
              <a:t> What is needed in addition to Wood board, bottle water. </a:t>
            </a:r>
          </a:p>
          <a:p>
            <a:pPr>
              <a:buFont typeface="Arial" charset="0"/>
              <a:buChar char="•"/>
            </a:pPr>
            <a:r>
              <a:rPr lang="en-US" sz="2400" dirty="0"/>
              <a:t> What about strawberry </a:t>
            </a:r>
            <a:r>
              <a:rPr lang="en-US" sz="2400" dirty="0" err="1"/>
              <a:t>poptarts</a:t>
            </a:r>
            <a:r>
              <a:rPr lang="en-US" sz="2400" dirty="0"/>
              <a:t>,  under-ware?</a:t>
            </a:r>
          </a:p>
          <a:p>
            <a:r>
              <a:rPr lang="en-US" sz="2400" dirty="0"/>
              <a:t>Did you hear Signet Bank in Virginia? </a:t>
            </a:r>
          </a:p>
          <a:p>
            <a:r>
              <a:rPr lang="en-US" sz="2400" dirty="0"/>
              <a:t>Customer Churn </a:t>
            </a:r>
          </a:p>
        </p:txBody>
      </p:sp>
      <p:sp>
        <p:nvSpPr>
          <p:cNvPr id="4" name="Slide Number Placeholder 3">
            <a:extLst>
              <a:ext uri="{FF2B5EF4-FFF2-40B4-BE49-F238E27FC236}">
                <a16:creationId xmlns:a16="http://schemas.microsoft.com/office/drawing/2014/main" id="{FC8102C3-2D22-E646-B153-79810736ADA9}"/>
              </a:ext>
            </a:extLst>
          </p:cNvPr>
          <p:cNvSpPr>
            <a:spLocks noGrp="1"/>
          </p:cNvSpPr>
          <p:nvPr>
            <p:ph type="sldNum" sz="quarter" idx="12"/>
          </p:nvPr>
        </p:nvSpPr>
        <p:spPr/>
        <p:txBody>
          <a:bodyPr/>
          <a:lstStyle/>
          <a:p>
            <a:fld id="{19B12225-5612-419B-A8D5-4B8EEE4C217E}" type="slidenum">
              <a:rPr lang="en-US" smtClean="0"/>
              <a:pPr/>
              <a:t>6</a:t>
            </a:fld>
            <a:endParaRPr lang="en-US"/>
          </a:p>
        </p:txBody>
      </p:sp>
    </p:spTree>
    <p:extLst>
      <p:ext uri="{BB962C8B-B14F-4D97-AF65-F5344CB8AC3E}">
        <p14:creationId xmlns:p14="http://schemas.microsoft.com/office/powerpoint/2010/main" val="1931013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PCA: example</a:t>
            </a:r>
          </a:p>
        </p:txBody>
      </p:sp>
      <p:sp>
        <p:nvSpPr>
          <p:cNvPr id="230" name="object 230"/>
          <p:cNvSpPr txBox="1"/>
          <p:nvPr/>
        </p:nvSpPr>
        <p:spPr>
          <a:xfrm>
            <a:off x="692410" y="4692970"/>
            <a:ext cx="7755201" cy="1375312"/>
          </a:xfrm>
          <a:prstGeom prst="rect">
            <a:avLst/>
          </a:prstGeom>
        </p:spPr>
        <p:txBody>
          <a:bodyPr vert="horz" wrap="square" lIns="0" tIns="13842" rIns="0" bIns="0" rtlCol="0">
            <a:spAutoFit/>
          </a:bodyPr>
          <a:lstStyle/>
          <a:p>
            <a:pPr marL="25168" marR="10067">
              <a:lnSpc>
                <a:spcPct val="102600"/>
              </a:lnSpc>
              <a:spcBef>
                <a:spcPts val="109"/>
              </a:spcBef>
            </a:pPr>
            <a:r>
              <a:rPr sz="2180" spc="109" dirty="0">
                <a:latin typeface="Times New Roman"/>
                <a:cs typeface="Times New Roman"/>
              </a:rPr>
              <a:t>The </a:t>
            </a:r>
            <a:r>
              <a:rPr sz="2180" spc="79" dirty="0">
                <a:latin typeface="Times New Roman"/>
                <a:cs typeface="Times New Roman"/>
              </a:rPr>
              <a:t>population </a:t>
            </a:r>
            <a:r>
              <a:rPr sz="2180" spc="-10" dirty="0">
                <a:latin typeface="Times New Roman"/>
                <a:cs typeface="Times New Roman"/>
              </a:rPr>
              <a:t>size </a:t>
            </a:r>
            <a:r>
              <a:rPr sz="2180" spc="-50" dirty="0">
                <a:latin typeface="Times New Roman"/>
                <a:cs typeface="Times New Roman"/>
              </a:rPr>
              <a:t>(</a:t>
            </a:r>
            <a:r>
              <a:rPr sz="1982" spc="-50" dirty="0">
                <a:solidFill>
                  <a:srgbClr val="BF7F3F"/>
                </a:solidFill>
                <a:latin typeface="Courier New"/>
                <a:cs typeface="Courier New"/>
              </a:rPr>
              <a:t>pop</a:t>
            </a:r>
            <a:r>
              <a:rPr sz="2180" spc="-50" dirty="0">
                <a:latin typeface="Times New Roman"/>
                <a:cs typeface="Times New Roman"/>
              </a:rPr>
              <a:t>) </a:t>
            </a:r>
            <a:r>
              <a:rPr sz="2180" spc="109" dirty="0">
                <a:latin typeface="Times New Roman"/>
                <a:cs typeface="Times New Roman"/>
              </a:rPr>
              <a:t>and ad </a:t>
            </a:r>
            <a:r>
              <a:rPr sz="2180" spc="59" dirty="0">
                <a:latin typeface="Times New Roman"/>
                <a:cs typeface="Times New Roman"/>
              </a:rPr>
              <a:t>spending </a:t>
            </a:r>
            <a:r>
              <a:rPr sz="2180" spc="-20" dirty="0">
                <a:latin typeface="Times New Roman"/>
                <a:cs typeface="Times New Roman"/>
              </a:rPr>
              <a:t>(</a:t>
            </a:r>
            <a:r>
              <a:rPr sz="1982" spc="-20" dirty="0">
                <a:solidFill>
                  <a:srgbClr val="BF7F3F"/>
                </a:solidFill>
                <a:latin typeface="Courier New"/>
                <a:cs typeface="Courier New"/>
              </a:rPr>
              <a:t>ad</a:t>
            </a:r>
            <a:r>
              <a:rPr sz="2180" spc="-20" dirty="0">
                <a:latin typeface="Times New Roman"/>
                <a:cs typeface="Times New Roman"/>
              </a:rPr>
              <a:t>) </a:t>
            </a:r>
            <a:r>
              <a:rPr sz="2180" spc="10" dirty="0">
                <a:latin typeface="Times New Roman"/>
                <a:cs typeface="Times New Roman"/>
              </a:rPr>
              <a:t>for </a:t>
            </a:r>
            <a:r>
              <a:rPr sz="2180" spc="-10" dirty="0">
                <a:latin typeface="Times New Roman"/>
                <a:cs typeface="Times New Roman"/>
              </a:rPr>
              <a:t>100 </a:t>
            </a:r>
            <a:r>
              <a:rPr sz="2180" spc="30" dirty="0">
                <a:latin typeface="Times New Roman"/>
                <a:cs typeface="Times New Roman"/>
              </a:rPr>
              <a:t>different  cities </a:t>
            </a:r>
            <a:r>
              <a:rPr sz="2180" spc="69" dirty="0">
                <a:latin typeface="Times New Roman"/>
                <a:cs typeface="Times New Roman"/>
              </a:rPr>
              <a:t>are </a:t>
            </a:r>
            <a:r>
              <a:rPr sz="2180" spc="20" dirty="0">
                <a:latin typeface="Times New Roman"/>
                <a:cs typeface="Times New Roman"/>
              </a:rPr>
              <a:t>shown </a:t>
            </a:r>
            <a:r>
              <a:rPr sz="2180" spc="50" dirty="0">
                <a:latin typeface="Times New Roman"/>
                <a:cs typeface="Times New Roman"/>
              </a:rPr>
              <a:t>as </a:t>
            </a:r>
            <a:r>
              <a:rPr sz="2180" spc="69" dirty="0">
                <a:latin typeface="Times New Roman"/>
                <a:cs typeface="Times New Roman"/>
              </a:rPr>
              <a:t>purple </a:t>
            </a:r>
            <a:r>
              <a:rPr sz="2180" spc="10" dirty="0">
                <a:latin typeface="Times New Roman"/>
                <a:cs typeface="Times New Roman"/>
              </a:rPr>
              <a:t>circles. </a:t>
            </a:r>
            <a:r>
              <a:rPr sz="2180" spc="109" dirty="0">
                <a:latin typeface="Times New Roman"/>
                <a:cs typeface="Times New Roman"/>
              </a:rPr>
              <a:t>The </a:t>
            </a:r>
            <a:r>
              <a:rPr sz="2180" spc="40" dirty="0">
                <a:latin typeface="Times New Roman"/>
                <a:cs typeface="Times New Roman"/>
              </a:rPr>
              <a:t>green </a:t>
            </a:r>
            <a:r>
              <a:rPr sz="2180" spc="10" dirty="0">
                <a:latin typeface="Times New Roman"/>
                <a:cs typeface="Times New Roman"/>
              </a:rPr>
              <a:t>solid </a:t>
            </a:r>
            <a:r>
              <a:rPr sz="2180" spc="20" dirty="0">
                <a:latin typeface="Times New Roman"/>
                <a:cs typeface="Times New Roman"/>
              </a:rPr>
              <a:t>line </a:t>
            </a:r>
            <a:r>
              <a:rPr sz="2180" spc="59" dirty="0">
                <a:latin typeface="Times New Roman"/>
                <a:cs typeface="Times New Roman"/>
              </a:rPr>
              <a:t>indicates  </a:t>
            </a:r>
            <a:r>
              <a:rPr sz="2180" spc="109" dirty="0">
                <a:latin typeface="Times New Roman"/>
                <a:cs typeface="Times New Roman"/>
              </a:rPr>
              <a:t>the </a:t>
            </a:r>
            <a:r>
              <a:rPr sz="2180" spc="40" dirty="0">
                <a:latin typeface="Times New Roman"/>
                <a:cs typeface="Times New Roman"/>
              </a:rPr>
              <a:t>first </a:t>
            </a:r>
            <a:r>
              <a:rPr sz="2180" spc="50" dirty="0">
                <a:latin typeface="Times New Roman"/>
                <a:cs typeface="Times New Roman"/>
              </a:rPr>
              <a:t>principal </a:t>
            </a:r>
            <a:r>
              <a:rPr sz="2180" spc="69" dirty="0">
                <a:latin typeface="Times New Roman"/>
                <a:cs typeface="Times New Roman"/>
              </a:rPr>
              <a:t>component </a:t>
            </a:r>
            <a:r>
              <a:rPr sz="2180" spc="50" dirty="0">
                <a:latin typeface="Times New Roman"/>
                <a:cs typeface="Times New Roman"/>
              </a:rPr>
              <a:t>direction, </a:t>
            </a:r>
            <a:r>
              <a:rPr sz="2180" spc="109" dirty="0">
                <a:latin typeface="Times New Roman"/>
                <a:cs typeface="Times New Roman"/>
              </a:rPr>
              <a:t>and the </a:t>
            </a:r>
            <a:r>
              <a:rPr sz="2180" spc="50" dirty="0">
                <a:latin typeface="Times New Roman"/>
                <a:cs typeface="Times New Roman"/>
              </a:rPr>
              <a:t>blue </a:t>
            </a:r>
            <a:r>
              <a:rPr sz="2180" spc="69" dirty="0">
                <a:latin typeface="Times New Roman"/>
                <a:cs typeface="Times New Roman"/>
              </a:rPr>
              <a:t>dashed  </a:t>
            </a:r>
            <a:r>
              <a:rPr sz="2180" spc="20" dirty="0">
                <a:latin typeface="Times New Roman"/>
                <a:cs typeface="Times New Roman"/>
              </a:rPr>
              <a:t>line </a:t>
            </a:r>
            <a:r>
              <a:rPr sz="2180" spc="59" dirty="0">
                <a:latin typeface="Times New Roman"/>
                <a:cs typeface="Times New Roman"/>
              </a:rPr>
              <a:t>indicates </a:t>
            </a:r>
            <a:r>
              <a:rPr sz="2180" spc="109" dirty="0">
                <a:latin typeface="Times New Roman"/>
                <a:cs typeface="Times New Roman"/>
              </a:rPr>
              <a:t>the </a:t>
            </a:r>
            <a:r>
              <a:rPr sz="2180" spc="30" dirty="0">
                <a:latin typeface="Times New Roman"/>
                <a:cs typeface="Times New Roman"/>
              </a:rPr>
              <a:t>second </a:t>
            </a:r>
            <a:r>
              <a:rPr sz="2180" spc="59" dirty="0">
                <a:latin typeface="Times New Roman"/>
                <a:cs typeface="Times New Roman"/>
              </a:rPr>
              <a:t>principal </a:t>
            </a:r>
            <a:r>
              <a:rPr sz="2180" spc="69" dirty="0">
                <a:latin typeface="Times New Roman"/>
                <a:cs typeface="Times New Roman"/>
              </a:rPr>
              <a:t>component</a:t>
            </a:r>
            <a:r>
              <a:rPr sz="2180" spc="109" dirty="0">
                <a:latin typeface="Times New Roman"/>
                <a:cs typeface="Times New Roman"/>
              </a:rPr>
              <a:t> </a:t>
            </a:r>
            <a:r>
              <a:rPr sz="2180" spc="50" dirty="0">
                <a:latin typeface="Times New Roman"/>
                <a:cs typeface="Times New Roman"/>
              </a:rPr>
              <a:t>direction.</a:t>
            </a:r>
            <a:endParaRPr sz="2180" dirty="0">
              <a:latin typeface="Times New Roman"/>
              <a:cs typeface="Times New Roman"/>
            </a:endParaRPr>
          </a:p>
        </p:txBody>
      </p:sp>
      <p:pic>
        <p:nvPicPr>
          <p:cNvPr id="234" name="Picture 233">
            <a:extLst>
              <a:ext uri="{FF2B5EF4-FFF2-40B4-BE49-F238E27FC236}">
                <a16:creationId xmlns:a16="http://schemas.microsoft.com/office/drawing/2014/main" id="{11169313-A898-1F4D-8844-BC73ABE3BEA6}"/>
              </a:ext>
            </a:extLst>
          </p:cNvPr>
          <p:cNvPicPr>
            <a:picLocks noChangeAspect="1"/>
          </p:cNvPicPr>
          <p:nvPr/>
        </p:nvPicPr>
        <p:blipFill rotWithShape="1">
          <a:blip r:embed="rId2"/>
          <a:srcRect l="20270" t="23333" r="22282" b="32223"/>
          <a:stretch/>
        </p:blipFill>
        <p:spPr>
          <a:xfrm>
            <a:off x="1295400" y="1063752"/>
            <a:ext cx="6096001" cy="3533913"/>
          </a:xfrm>
          <a:prstGeom prst="rect">
            <a:avLst/>
          </a:prstGeom>
        </p:spPr>
      </p:pic>
      <p:sp>
        <p:nvSpPr>
          <p:cNvPr id="4" name="Slide Number Placeholder 3">
            <a:extLst>
              <a:ext uri="{FF2B5EF4-FFF2-40B4-BE49-F238E27FC236}">
                <a16:creationId xmlns:a16="http://schemas.microsoft.com/office/drawing/2014/main" id="{C32906CC-5BDF-1A4F-A282-E1544F98D739}"/>
              </a:ext>
            </a:extLst>
          </p:cNvPr>
          <p:cNvSpPr>
            <a:spLocks noGrp="1"/>
          </p:cNvSpPr>
          <p:nvPr>
            <p:ph type="sldNum" sz="quarter" idx="12"/>
          </p:nvPr>
        </p:nvSpPr>
        <p:spPr/>
        <p:txBody>
          <a:bodyPr/>
          <a:lstStyle/>
          <a:p>
            <a:fld id="{19B12225-5612-419B-A8D5-4B8EEE4C217E}" type="slidenum">
              <a:rPr lang="en-US" smtClean="0"/>
              <a:pPr/>
              <a:t>60</a:t>
            </a:fld>
            <a:endParaRPr lang="en-US"/>
          </a:p>
        </p:txBody>
      </p:sp>
    </p:spTree>
    <p:extLst>
      <p:ext uri="{BB962C8B-B14F-4D97-AF65-F5344CB8AC3E}">
        <p14:creationId xmlns:p14="http://schemas.microsoft.com/office/powerpoint/2010/main" val="1343669867"/>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76200"/>
            <a:ext cx="8831262" cy="987552"/>
          </a:xfrm>
        </p:spPr>
        <p:txBody>
          <a:bodyPr>
            <a:normAutofit fontScale="90000"/>
          </a:bodyPr>
          <a:lstStyle/>
          <a:p>
            <a:r>
              <a:rPr lang="en-US" dirty="0"/>
              <a:t>Computation of Principal Components</a:t>
            </a:r>
          </a:p>
        </p:txBody>
      </p:sp>
      <mc:AlternateContent xmlns:mc="http://schemas.openxmlformats.org/markup-compatibility/2006" xmlns:a14="http://schemas.microsoft.com/office/drawing/2010/main">
        <mc:Choice Requires="a14">
          <p:sp>
            <p:nvSpPr>
              <p:cNvPr id="3" name="object 3"/>
              <p:cNvSpPr txBox="1"/>
              <p:nvPr/>
            </p:nvSpPr>
            <p:spPr>
              <a:xfrm>
                <a:off x="457200" y="1247298"/>
                <a:ext cx="8305799" cy="4775794"/>
              </a:xfrm>
              <a:prstGeom prst="rect">
                <a:avLst/>
              </a:prstGeom>
            </p:spPr>
            <p:txBody>
              <a:bodyPr vert="horz" wrap="square" lIns="0" tIns="13842" rIns="0" bIns="0" rtlCol="0">
                <a:spAutoFit/>
              </a:bodyPr>
              <a:lstStyle/>
              <a:p>
                <a:pPr marL="312078" marR="110737" indent="-263001">
                  <a:lnSpc>
                    <a:spcPct val="102600"/>
                  </a:lnSpc>
                  <a:spcBef>
                    <a:spcPts val="109"/>
                  </a:spcBef>
                  <a:buClr>
                    <a:srgbClr val="3333B2"/>
                  </a:buClr>
                  <a:buSzPct val="90909"/>
                  <a:buFont typeface="Menlo"/>
                  <a:buChar char="•"/>
                  <a:tabLst>
                    <a:tab pos="313336" algn="l"/>
                  </a:tabLst>
                </a:pPr>
                <a:r>
                  <a:rPr lang="en-US" sz="2180" spc="50" dirty="0">
                    <a:latin typeface="Times New Roman"/>
                    <a:cs typeface="Times New Roman"/>
                  </a:rPr>
                  <a:t>Suppose </a:t>
                </a:r>
                <a:r>
                  <a:rPr lang="en-US" sz="2180" spc="-50" dirty="0">
                    <a:latin typeface="Times New Roman"/>
                    <a:cs typeface="Times New Roman"/>
                  </a:rPr>
                  <a:t>we </a:t>
                </a:r>
                <a:r>
                  <a:rPr lang="en-US" sz="2180" spc="30" dirty="0">
                    <a:latin typeface="Times New Roman"/>
                    <a:cs typeface="Times New Roman"/>
                  </a:rPr>
                  <a:t>have </a:t>
                </a:r>
                <a:r>
                  <a:rPr lang="en-US" sz="2180" spc="109" dirty="0">
                    <a:latin typeface="Times New Roman"/>
                    <a:cs typeface="Times New Roman"/>
                  </a:rPr>
                  <a:t>a </a:t>
                </a:r>
                <a:r>
                  <a:rPr lang="en-US" sz="2180" i="1" spc="198" dirty="0" err="1">
                    <a:latin typeface="Times New Roman"/>
                    <a:cs typeface="Times New Roman"/>
                  </a:rPr>
                  <a:t>n</a:t>
                </a:r>
                <a:r>
                  <a:rPr lang="en-US" sz="2180" i="1" spc="367" dirty="0" err="1">
                    <a:latin typeface="Menlo"/>
                    <a:cs typeface="Menlo"/>
                  </a:rPr>
                  <a:t>×</a:t>
                </a:r>
                <a:r>
                  <a:rPr lang="en-US" sz="2180" i="1" spc="-10" dirty="0" err="1">
                    <a:latin typeface="Times New Roman"/>
                    <a:cs typeface="Times New Roman"/>
                  </a:rPr>
                  <a:t>p</a:t>
                </a:r>
                <a:r>
                  <a:rPr lang="en-US" sz="2180" i="1" spc="-10" dirty="0">
                    <a:latin typeface="Times New Roman"/>
                    <a:cs typeface="Times New Roman"/>
                  </a:rPr>
                  <a:t> </a:t>
                </a:r>
                <a:r>
                  <a:rPr lang="en-US" sz="2180" spc="139" dirty="0">
                    <a:latin typeface="Times New Roman"/>
                    <a:cs typeface="Times New Roman"/>
                  </a:rPr>
                  <a:t>data </a:t>
                </a:r>
                <a:r>
                  <a:rPr lang="en-US" sz="2180" spc="69" dirty="0">
                    <a:latin typeface="Times New Roman"/>
                    <a:cs typeface="Times New Roman"/>
                  </a:rPr>
                  <a:t>set </a:t>
                </a:r>
                <a:r>
                  <a:rPr lang="en-US" sz="2180" b="1" spc="238" dirty="0">
                    <a:latin typeface="Arial"/>
                    <a:cs typeface="Arial"/>
                  </a:rPr>
                  <a:t>X</a:t>
                </a:r>
                <a:r>
                  <a:rPr lang="en-US" sz="2180" spc="238" dirty="0">
                    <a:latin typeface="Times New Roman"/>
                    <a:cs typeface="Times New Roman"/>
                  </a:rPr>
                  <a:t>. </a:t>
                </a:r>
                <a:r>
                  <a:rPr lang="en-US" sz="2180" spc="10" dirty="0">
                    <a:latin typeface="Times New Roman"/>
                    <a:cs typeface="Times New Roman"/>
                  </a:rPr>
                  <a:t>Since </a:t>
                </a:r>
                <a:r>
                  <a:rPr lang="en-US" sz="2180" spc="-50" dirty="0">
                    <a:latin typeface="Times New Roman"/>
                    <a:cs typeface="Times New Roman"/>
                  </a:rPr>
                  <a:t>we </a:t>
                </a:r>
                <a:r>
                  <a:rPr lang="en-US" sz="2180" spc="69" dirty="0">
                    <a:latin typeface="Times New Roman"/>
                    <a:cs typeface="Times New Roman"/>
                  </a:rPr>
                  <a:t>are </a:t>
                </a:r>
                <a:r>
                  <a:rPr lang="en-US" sz="2180" spc="30" dirty="0">
                    <a:latin typeface="Times New Roman"/>
                    <a:cs typeface="Times New Roman"/>
                  </a:rPr>
                  <a:t>only  </a:t>
                </a:r>
                <a:r>
                  <a:rPr lang="en-US" sz="2180" spc="69" dirty="0">
                    <a:latin typeface="Times New Roman"/>
                    <a:cs typeface="Times New Roman"/>
                  </a:rPr>
                  <a:t>interested </a:t>
                </a:r>
                <a:r>
                  <a:rPr lang="en-US" sz="2180" spc="50" dirty="0">
                    <a:latin typeface="Times New Roman"/>
                    <a:cs typeface="Times New Roman"/>
                  </a:rPr>
                  <a:t>in </a:t>
                </a:r>
                <a:r>
                  <a:rPr lang="en-US" sz="2180" spc="40" dirty="0">
                    <a:latin typeface="Times New Roman"/>
                    <a:cs typeface="Times New Roman"/>
                  </a:rPr>
                  <a:t>variance, </a:t>
                </a:r>
                <a:r>
                  <a:rPr lang="en-US" sz="2180" spc="-50" dirty="0">
                    <a:latin typeface="Times New Roman"/>
                    <a:cs typeface="Times New Roman"/>
                  </a:rPr>
                  <a:t>we </a:t>
                </a:r>
                <a:r>
                  <a:rPr lang="en-US" sz="2180" spc="50" dirty="0">
                    <a:latin typeface="Times New Roman"/>
                    <a:cs typeface="Times New Roman"/>
                  </a:rPr>
                  <a:t>assume </a:t>
                </a:r>
                <a:r>
                  <a:rPr lang="en-US" sz="2180" spc="168" dirty="0">
                    <a:latin typeface="Times New Roman"/>
                    <a:cs typeface="Times New Roman"/>
                  </a:rPr>
                  <a:t>that </a:t>
                </a:r>
                <a:r>
                  <a:rPr lang="en-US" sz="2180" spc="30" dirty="0">
                    <a:latin typeface="Times New Roman"/>
                    <a:cs typeface="Times New Roman"/>
                  </a:rPr>
                  <a:t>each </a:t>
                </a:r>
                <a:r>
                  <a:rPr lang="en-US" sz="2180" spc="-40" dirty="0">
                    <a:latin typeface="Times New Roman"/>
                    <a:cs typeface="Times New Roman"/>
                  </a:rPr>
                  <a:t>of </a:t>
                </a:r>
                <a:r>
                  <a:rPr lang="en-US" sz="2180" spc="109" dirty="0">
                    <a:latin typeface="Times New Roman"/>
                    <a:cs typeface="Times New Roman"/>
                  </a:rPr>
                  <a:t>the </a:t>
                </a:r>
                <a:r>
                  <a:rPr lang="en-US" sz="2180" spc="40" dirty="0">
                    <a:latin typeface="Times New Roman"/>
                    <a:cs typeface="Times New Roman"/>
                  </a:rPr>
                  <a:t>variables  </a:t>
                </a:r>
                <a:r>
                  <a:rPr lang="en-US" sz="2180" spc="50" dirty="0">
                    <a:latin typeface="Times New Roman"/>
                    <a:cs typeface="Times New Roman"/>
                  </a:rPr>
                  <a:t>in </a:t>
                </a:r>
                <a:r>
                  <a:rPr lang="en-US" sz="2180" b="1" spc="416" dirty="0" err="1">
                    <a:latin typeface="Arial"/>
                    <a:cs typeface="Arial"/>
                  </a:rPr>
                  <a:t>X</a:t>
                </a:r>
                <a:r>
                  <a:rPr lang="en-US" sz="2180" spc="69" dirty="0" err="1">
                    <a:latin typeface="Times New Roman"/>
                    <a:cs typeface="Times New Roman"/>
                  </a:rPr>
                  <a:t>has</a:t>
                </a:r>
                <a:r>
                  <a:rPr lang="en-US" sz="2180" spc="69" dirty="0">
                    <a:latin typeface="Times New Roman"/>
                    <a:cs typeface="Times New Roman"/>
                  </a:rPr>
                  <a:t> </a:t>
                </a:r>
                <a:r>
                  <a:rPr lang="en-US" sz="2180" spc="59" dirty="0">
                    <a:latin typeface="Times New Roman"/>
                    <a:cs typeface="Times New Roman"/>
                  </a:rPr>
                  <a:t>been </a:t>
                </a:r>
                <a:r>
                  <a:rPr lang="en-US" sz="2180" spc="50" dirty="0">
                    <a:latin typeface="Times New Roman"/>
                    <a:cs typeface="Times New Roman"/>
                  </a:rPr>
                  <a:t>centered </a:t>
                </a:r>
                <a:r>
                  <a:rPr lang="en-US" sz="2180" spc="109" dirty="0">
                    <a:latin typeface="Times New Roman"/>
                    <a:cs typeface="Times New Roman"/>
                  </a:rPr>
                  <a:t>to </a:t>
                </a:r>
                <a:r>
                  <a:rPr lang="en-US" sz="2180" spc="30" dirty="0">
                    <a:latin typeface="Times New Roman"/>
                    <a:cs typeface="Times New Roman"/>
                  </a:rPr>
                  <a:t>have </a:t>
                </a:r>
                <a:r>
                  <a:rPr lang="en-US" sz="2180" spc="79" dirty="0">
                    <a:latin typeface="Times New Roman"/>
                    <a:cs typeface="Times New Roman"/>
                  </a:rPr>
                  <a:t>mean </a:t>
                </a:r>
                <a:r>
                  <a:rPr lang="en-US" sz="2180" spc="20" dirty="0">
                    <a:latin typeface="Times New Roman"/>
                    <a:cs typeface="Times New Roman"/>
                  </a:rPr>
                  <a:t>zero </a:t>
                </a:r>
                <a:r>
                  <a:rPr lang="en-US" sz="2180" spc="159" dirty="0">
                    <a:latin typeface="Times New Roman"/>
                    <a:cs typeface="Times New Roman"/>
                  </a:rPr>
                  <a:t>(that </a:t>
                </a:r>
                <a:r>
                  <a:rPr lang="en-US" sz="2180" spc="10" dirty="0">
                    <a:latin typeface="Times New Roman"/>
                    <a:cs typeface="Times New Roman"/>
                  </a:rPr>
                  <a:t>is, </a:t>
                </a:r>
                <a:r>
                  <a:rPr lang="en-US" sz="2180" spc="109" dirty="0">
                    <a:latin typeface="Times New Roman"/>
                    <a:cs typeface="Times New Roman"/>
                  </a:rPr>
                  <a:t>the  </a:t>
                </a:r>
                <a:r>
                  <a:rPr lang="en-US" sz="2180" spc="50" dirty="0">
                    <a:latin typeface="Times New Roman"/>
                    <a:cs typeface="Times New Roman"/>
                  </a:rPr>
                  <a:t>column </a:t>
                </a:r>
                <a:r>
                  <a:rPr lang="en-US" sz="2180" spc="59" dirty="0">
                    <a:latin typeface="Times New Roman"/>
                    <a:cs typeface="Times New Roman"/>
                  </a:rPr>
                  <a:t>means </a:t>
                </a:r>
                <a:r>
                  <a:rPr lang="en-US" sz="2180" spc="-40" dirty="0">
                    <a:latin typeface="Times New Roman"/>
                    <a:cs typeface="Times New Roman"/>
                  </a:rPr>
                  <a:t>of </a:t>
                </a:r>
                <a:r>
                  <a:rPr lang="en-US" sz="2180" b="1" spc="416" dirty="0" err="1">
                    <a:latin typeface="Arial"/>
                    <a:cs typeface="Arial"/>
                  </a:rPr>
                  <a:t>X</a:t>
                </a:r>
                <a:r>
                  <a:rPr lang="en-US" sz="2180" spc="69" dirty="0" err="1">
                    <a:latin typeface="Times New Roman"/>
                    <a:cs typeface="Times New Roman"/>
                  </a:rPr>
                  <a:t>are</a:t>
                </a:r>
                <a:r>
                  <a:rPr lang="en-US" sz="2180" spc="-226" dirty="0">
                    <a:latin typeface="Times New Roman"/>
                    <a:cs typeface="Times New Roman"/>
                  </a:rPr>
                  <a:t> </a:t>
                </a:r>
                <a:r>
                  <a:rPr lang="en-US" sz="2180" spc="40" dirty="0">
                    <a:latin typeface="Times New Roman"/>
                    <a:cs typeface="Times New Roman"/>
                  </a:rPr>
                  <a:t>zero).</a:t>
                </a:r>
                <a:endParaRPr lang="en-US" sz="2180" dirty="0">
                  <a:latin typeface="Times New Roman"/>
                  <a:cs typeface="Times New Roman"/>
                </a:endParaRPr>
              </a:p>
              <a:p>
                <a:pPr marL="312078" marR="716018" indent="-263001">
                  <a:lnSpc>
                    <a:spcPct val="102600"/>
                  </a:lnSpc>
                  <a:spcBef>
                    <a:spcPts val="595"/>
                  </a:spcBef>
                  <a:buClr>
                    <a:srgbClr val="3333B2"/>
                  </a:buClr>
                  <a:buSzPct val="90909"/>
                  <a:buFont typeface="Menlo"/>
                  <a:buChar char="•"/>
                  <a:tabLst>
                    <a:tab pos="313336" algn="l"/>
                  </a:tabLst>
                </a:pPr>
                <a:r>
                  <a:rPr lang="en-US" sz="2180" spc="-20" dirty="0">
                    <a:latin typeface="Times New Roman"/>
                    <a:cs typeface="Times New Roman"/>
                  </a:rPr>
                  <a:t>We </a:t>
                </a:r>
                <a:r>
                  <a:rPr lang="en-US" sz="2180" spc="109" dirty="0">
                    <a:latin typeface="Times New Roman"/>
                    <a:cs typeface="Times New Roman"/>
                  </a:rPr>
                  <a:t>then </a:t>
                </a:r>
                <a:r>
                  <a:rPr lang="en-US" sz="2180" spc="20" dirty="0">
                    <a:latin typeface="Times New Roman"/>
                    <a:cs typeface="Times New Roman"/>
                  </a:rPr>
                  <a:t>look </a:t>
                </a:r>
                <a:r>
                  <a:rPr lang="en-US" sz="2180" spc="10" dirty="0">
                    <a:latin typeface="Times New Roman"/>
                    <a:cs typeface="Times New Roman"/>
                  </a:rPr>
                  <a:t>for </a:t>
                </a:r>
                <a:r>
                  <a:rPr lang="en-US" sz="2180" spc="109" dirty="0">
                    <a:latin typeface="Times New Roman"/>
                    <a:cs typeface="Times New Roman"/>
                  </a:rPr>
                  <a:t>the </a:t>
                </a:r>
                <a:r>
                  <a:rPr lang="en-US" sz="2180" spc="50" dirty="0">
                    <a:latin typeface="Times New Roman"/>
                    <a:cs typeface="Times New Roman"/>
                  </a:rPr>
                  <a:t>linear </a:t>
                </a:r>
                <a:r>
                  <a:rPr lang="en-US" sz="2180" spc="59" dirty="0">
                    <a:latin typeface="Times New Roman"/>
                    <a:cs typeface="Times New Roman"/>
                  </a:rPr>
                  <a:t>combination </a:t>
                </a:r>
                <a:r>
                  <a:rPr lang="en-US" sz="2180" spc="-40" dirty="0">
                    <a:latin typeface="Times New Roman"/>
                    <a:cs typeface="Times New Roman"/>
                  </a:rPr>
                  <a:t>of </a:t>
                </a:r>
                <a:r>
                  <a:rPr lang="en-US" sz="2180" spc="109" dirty="0">
                    <a:latin typeface="Times New Roman"/>
                    <a:cs typeface="Times New Roman"/>
                  </a:rPr>
                  <a:t>the </a:t>
                </a:r>
                <a:r>
                  <a:rPr lang="en-US" sz="2180" spc="50" dirty="0">
                    <a:latin typeface="Times New Roman"/>
                    <a:cs typeface="Times New Roman"/>
                  </a:rPr>
                  <a:t>sample  </a:t>
                </a:r>
                <a:r>
                  <a:rPr lang="en-US" sz="2180" spc="69" dirty="0">
                    <a:latin typeface="Times New Roman"/>
                    <a:cs typeface="Times New Roman"/>
                  </a:rPr>
                  <a:t>feature </a:t>
                </a:r>
                <a:r>
                  <a:rPr lang="en-US" sz="2180" spc="20" dirty="0">
                    <a:latin typeface="Times New Roman"/>
                    <a:cs typeface="Times New Roman"/>
                  </a:rPr>
                  <a:t>values </a:t>
                </a:r>
                <a:r>
                  <a:rPr lang="en-US" sz="2180" spc="-40" dirty="0">
                    <a:latin typeface="Times New Roman"/>
                    <a:cs typeface="Times New Roman"/>
                  </a:rPr>
                  <a:t>of </a:t>
                </a:r>
                <a:r>
                  <a:rPr lang="en-US" sz="2180" spc="109" dirty="0">
                    <a:latin typeface="Times New Roman"/>
                    <a:cs typeface="Times New Roman"/>
                  </a:rPr>
                  <a:t>the </a:t>
                </a:r>
                <a:r>
                  <a:rPr lang="en-US" sz="2180" spc="30" dirty="0">
                    <a:latin typeface="Times New Roman"/>
                    <a:cs typeface="Times New Roman"/>
                  </a:rPr>
                  <a:t>form</a:t>
                </a:r>
                <a:endParaRPr lang="en-US" sz="1883" dirty="0">
                  <a:latin typeface="Times New Roman"/>
                  <a:cs typeface="Times New Roman"/>
                </a:endParaRPr>
              </a:p>
              <a:p>
                <a:pPr marL="49077" marR="716018">
                  <a:lnSpc>
                    <a:spcPct val="102600"/>
                  </a:lnSpc>
                  <a:spcBef>
                    <a:spcPts val="595"/>
                  </a:spcBef>
                  <a:buClr>
                    <a:srgbClr val="3333B2"/>
                  </a:buClr>
                  <a:buSzPct val="90909"/>
                  <a:tabLst>
                    <a:tab pos="313336" algn="l"/>
                  </a:tabLst>
                </a:pPr>
                <a:r>
                  <a:rPr lang="en-US" sz="1883" b="0" spc="50" dirty="0">
                    <a:latin typeface="Times New Roman"/>
                    <a:cs typeface="Times New Roman"/>
                  </a:rPr>
                  <a:t>		</a:t>
                </a:r>
                <a14:m>
                  <m:oMath xmlns:m="http://schemas.openxmlformats.org/officeDocument/2006/math">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𝑧</m:t>
                        </m:r>
                      </m:e>
                      <m:sub>
                        <m:r>
                          <a:rPr lang="en-US" sz="2180" b="0" i="1" spc="50" smtClean="0">
                            <a:latin typeface="Cambria Math" panose="02040503050406030204" pitchFamily="18" charset="0"/>
                            <a:cs typeface="Times New Roman"/>
                          </a:rPr>
                          <m:t>𝑖</m:t>
                        </m:r>
                        <m:r>
                          <a:rPr lang="en-US" sz="2180" b="0" i="1" spc="50" smtClean="0">
                            <a:latin typeface="Cambria Math" panose="02040503050406030204" pitchFamily="18" charset="0"/>
                            <a:cs typeface="Times New Roman"/>
                          </a:rPr>
                          <m:t>1</m:t>
                        </m:r>
                      </m:sub>
                    </m:sSub>
                    <m:r>
                      <a:rPr lang="en-US" sz="2180" b="0" i="1" spc="50" smtClean="0">
                        <a:latin typeface="Cambria Math" panose="02040503050406030204" pitchFamily="18" charset="0"/>
                        <a:cs typeface="Times New Roman"/>
                      </a:rPr>
                      <m:t>=</m:t>
                    </m:r>
                    <m:sSub>
                      <m:sSubPr>
                        <m:ctrlPr>
                          <a:rPr lang="ar-AE" sz="2180" i="1" spc="50">
                            <a:latin typeface="Cambria Math" panose="02040503050406030204" pitchFamily="18" charset="0"/>
                            <a:cs typeface="Times New Roman"/>
                          </a:rPr>
                        </m:ctrlPr>
                      </m:sSubPr>
                      <m:e>
                        <m:r>
                          <a:rPr lang="ar-AE" sz="2180" i="1" spc="50">
                            <a:latin typeface="Cambria Math" panose="02040503050406030204" pitchFamily="18" charset="0"/>
                            <a:cs typeface="Times New Roman"/>
                          </a:rPr>
                          <m:t>𝜙</m:t>
                        </m:r>
                      </m:e>
                      <m:sub>
                        <m:r>
                          <a:rPr lang="ar-AE" sz="2180" i="1" spc="50">
                            <a:latin typeface="Cambria Math" panose="02040503050406030204" pitchFamily="18" charset="0"/>
                            <a:cs typeface="Times New Roman"/>
                          </a:rPr>
                          <m:t>11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𝑥</m:t>
                        </m:r>
                      </m:e>
                      <m:sub>
                        <m:r>
                          <a:rPr lang="en-US" sz="2180" b="0" i="1" spc="50" smtClean="0">
                            <a:latin typeface="Cambria Math" panose="02040503050406030204" pitchFamily="18" charset="0"/>
                            <a:cs typeface="Times New Roman"/>
                          </a:rPr>
                          <m:t>𝑖</m:t>
                        </m:r>
                        <m:r>
                          <a:rPr lang="en-US" sz="2180" b="0" i="1" spc="50" smtClean="0">
                            <a:latin typeface="Cambria Math" panose="02040503050406030204" pitchFamily="18" charset="0"/>
                            <a:cs typeface="Times New Roman"/>
                          </a:rPr>
                          <m:t>1</m:t>
                        </m:r>
                      </m:sub>
                    </m:sSub>
                    <m:r>
                      <a:rPr lang="ar-AE" sz="2180" i="1" spc="50">
                        <a:latin typeface="Cambria Math" panose="02040503050406030204" pitchFamily="18" charset="0"/>
                        <a:cs typeface="Times New Roman"/>
                      </a:rPr>
                      <m:t>+</m:t>
                    </m:r>
                    <m:sSub>
                      <m:sSubPr>
                        <m:ctrlPr>
                          <a:rPr lang="ar-AE" sz="2180" i="1" spc="50">
                            <a:latin typeface="Cambria Math" panose="02040503050406030204" pitchFamily="18" charset="0"/>
                            <a:cs typeface="Times New Roman"/>
                          </a:rPr>
                        </m:ctrlPr>
                      </m:sSubPr>
                      <m:e>
                        <m:r>
                          <a:rPr lang="ar-AE" sz="2180" i="1" spc="50">
                            <a:latin typeface="Cambria Math" panose="02040503050406030204" pitchFamily="18" charset="0"/>
                            <a:cs typeface="Times New Roman"/>
                          </a:rPr>
                          <m:t>𝜙</m:t>
                        </m:r>
                      </m:e>
                      <m:sub>
                        <m:r>
                          <a:rPr lang="ar-AE" sz="2180" i="1" spc="50">
                            <a:latin typeface="Cambria Math" panose="02040503050406030204" pitchFamily="18" charset="0"/>
                            <a:cs typeface="Times New Roman"/>
                          </a:rPr>
                          <m:t>21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𝑥</m:t>
                        </m:r>
                      </m:e>
                      <m:sub>
                        <m:r>
                          <a:rPr lang="en-US" sz="2180" b="0" i="1" spc="50" smtClean="0">
                            <a:latin typeface="Cambria Math" panose="02040503050406030204" pitchFamily="18" charset="0"/>
                            <a:cs typeface="Times New Roman"/>
                          </a:rPr>
                          <m:t>𝑖</m:t>
                        </m:r>
                        <m:r>
                          <a:rPr lang="en-US" sz="2180" b="0" i="1" spc="50" smtClean="0">
                            <a:latin typeface="Cambria Math" panose="02040503050406030204" pitchFamily="18" charset="0"/>
                            <a:cs typeface="Times New Roman"/>
                          </a:rPr>
                          <m:t>2</m:t>
                        </m:r>
                      </m:sub>
                    </m:sSub>
                    <m:r>
                      <a:rPr lang="ar-AE" sz="2180" i="1" spc="50">
                        <a:latin typeface="Cambria Math" panose="02040503050406030204" pitchFamily="18" charset="0"/>
                        <a:cs typeface="Times New Roman"/>
                      </a:rPr>
                      <m:t>+⋯</m:t>
                    </m:r>
                    <m:sSub>
                      <m:sSubPr>
                        <m:ctrlPr>
                          <a:rPr lang="ar-AE" sz="2180" i="1" spc="50">
                            <a:latin typeface="Cambria Math" panose="02040503050406030204" pitchFamily="18" charset="0"/>
                            <a:cs typeface="Times New Roman"/>
                          </a:rPr>
                        </m:ctrlPr>
                      </m:sSubPr>
                      <m:e>
                        <m:r>
                          <a:rPr lang="ar-AE" sz="2180" i="1" spc="50">
                            <a:latin typeface="Cambria Math" panose="02040503050406030204" pitchFamily="18" charset="0"/>
                            <a:cs typeface="Times New Roman"/>
                          </a:rPr>
                          <m:t>𝜙</m:t>
                        </m:r>
                      </m:e>
                      <m:sub>
                        <m:r>
                          <a:rPr lang="ar-AE" sz="2180" i="1" spc="50">
                            <a:latin typeface="Cambria Math" panose="02040503050406030204" pitchFamily="18" charset="0"/>
                            <a:cs typeface="Times New Roman"/>
                          </a:rPr>
                          <m:t>𝑝</m:t>
                        </m:r>
                        <m:r>
                          <a:rPr lang="ar-AE" sz="2180" i="1" spc="50">
                            <a:latin typeface="Cambria Math" panose="02040503050406030204" pitchFamily="18" charset="0"/>
                            <a:cs typeface="Times New Roman"/>
                          </a:rPr>
                          <m:t>1</m:t>
                        </m:r>
                      </m:sub>
                    </m:sSub>
                    <m:sSub>
                      <m:sSubPr>
                        <m:ctrlPr>
                          <a:rPr lang="en-US" sz="2180" b="0" i="1" spc="50" smtClean="0">
                            <a:latin typeface="Cambria Math" panose="02040503050406030204" pitchFamily="18" charset="0"/>
                            <a:cs typeface="Times New Roman"/>
                          </a:rPr>
                        </m:ctrlPr>
                      </m:sSubPr>
                      <m:e>
                        <m:r>
                          <a:rPr lang="en-US" sz="2180" b="0" i="1" spc="50" smtClean="0">
                            <a:latin typeface="Cambria Math" panose="02040503050406030204" pitchFamily="18" charset="0"/>
                            <a:cs typeface="Times New Roman"/>
                          </a:rPr>
                          <m:t>𝑥</m:t>
                        </m:r>
                      </m:e>
                      <m:sub>
                        <m:r>
                          <a:rPr lang="en-US" sz="2180" b="0" i="1" spc="50" smtClean="0">
                            <a:latin typeface="Cambria Math" panose="02040503050406030204" pitchFamily="18" charset="0"/>
                            <a:cs typeface="Times New Roman"/>
                          </a:rPr>
                          <m:t>𝑖𝑝</m:t>
                        </m:r>
                      </m:sub>
                    </m:sSub>
                  </m:oMath>
                </a14:m>
                <a:r>
                  <a:rPr lang="en-US" sz="2180" spc="69" dirty="0">
                    <a:latin typeface="Times New Roman"/>
                    <a:cs typeface="Times New Roman"/>
                  </a:rPr>
                  <a:t> </a:t>
                </a:r>
                <a:r>
                  <a:rPr lang="ar-AE" sz="2180" spc="69" dirty="0">
                    <a:latin typeface="Times New Roman"/>
                    <a:cs typeface="Times New Roman"/>
                  </a:rPr>
                  <a:t>(1)</a:t>
                </a:r>
                <a:endParaRPr lang="en-US" sz="2180" spc="69" dirty="0">
                  <a:latin typeface="Times New Roman"/>
                  <a:cs typeface="Times New Roman"/>
                </a:endParaRPr>
              </a:p>
              <a:p>
                <a:pPr marL="49077" marR="716018">
                  <a:lnSpc>
                    <a:spcPct val="102600"/>
                  </a:lnSpc>
                  <a:spcBef>
                    <a:spcPts val="595"/>
                  </a:spcBef>
                  <a:buClr>
                    <a:srgbClr val="3333B2"/>
                  </a:buClr>
                  <a:buSzPct val="90909"/>
                  <a:tabLst>
                    <a:tab pos="313336" algn="l"/>
                  </a:tabLst>
                </a:pPr>
                <a:r>
                  <a:rPr lang="en-US" sz="2180" spc="69" dirty="0">
                    <a:latin typeface="Times New Roman"/>
                    <a:cs typeface="Times New Roman"/>
                  </a:rPr>
                  <a:t>	</a:t>
                </a:r>
                <a:r>
                  <a:rPr lang="en-US" sz="2180" spc="10" dirty="0">
                    <a:latin typeface="Times New Roman"/>
                    <a:cs typeface="Times New Roman"/>
                  </a:rPr>
                  <a:t>for</a:t>
                </a:r>
                <a:r>
                  <a:rPr lang="en-US" sz="2180" spc="168" dirty="0">
                    <a:latin typeface="Times New Roman"/>
                    <a:cs typeface="Times New Roman"/>
                  </a:rPr>
                  <a:t> </a:t>
                </a:r>
                <a:r>
                  <a:rPr lang="en-US" sz="2180" i="1" spc="129" dirty="0" err="1">
                    <a:latin typeface="Times New Roman"/>
                    <a:cs typeface="Times New Roman"/>
                  </a:rPr>
                  <a:t>i</a:t>
                </a:r>
                <a:r>
                  <a:rPr lang="en-US" sz="2180" i="1" spc="59" dirty="0">
                    <a:latin typeface="Times New Roman"/>
                    <a:cs typeface="Times New Roman"/>
                  </a:rPr>
                  <a:t> </a:t>
                </a:r>
                <a:r>
                  <a:rPr lang="en-US" sz="2180" spc="446" dirty="0">
                    <a:latin typeface="Times New Roman"/>
                    <a:cs typeface="Times New Roman"/>
                  </a:rPr>
                  <a:t>=</a:t>
                </a:r>
                <a:r>
                  <a:rPr lang="en-US" sz="2180" spc="50" dirty="0">
                    <a:latin typeface="Times New Roman"/>
                    <a:cs typeface="Times New Roman"/>
                  </a:rPr>
                  <a:t> </a:t>
                </a:r>
                <a:r>
                  <a:rPr lang="en-US" sz="2180" spc="10" dirty="0">
                    <a:latin typeface="Times New Roman"/>
                    <a:cs typeface="Times New Roman"/>
                  </a:rPr>
                  <a:t>1</a:t>
                </a:r>
                <a:r>
                  <a:rPr lang="en-US" sz="2180" i="1" spc="10" dirty="0">
                    <a:latin typeface="Times New Roman"/>
                    <a:cs typeface="Times New Roman"/>
                  </a:rPr>
                  <a:t>,</a:t>
                </a:r>
                <a:r>
                  <a:rPr lang="en-US" sz="2180" i="1" spc="-17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7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198" dirty="0">
                    <a:latin typeface="Times New Roman"/>
                    <a:cs typeface="Times New Roman"/>
                  </a:rPr>
                  <a:t>n</a:t>
                </a:r>
                <a:r>
                  <a:rPr lang="en-US" sz="2180" i="1" spc="178" dirty="0">
                    <a:latin typeface="Times New Roman"/>
                    <a:cs typeface="Times New Roman"/>
                  </a:rPr>
                  <a:t> </a:t>
                </a:r>
                <a:r>
                  <a:rPr lang="en-US" sz="2180" spc="168" dirty="0">
                    <a:latin typeface="Times New Roman"/>
                    <a:cs typeface="Times New Roman"/>
                  </a:rPr>
                  <a:t>that </a:t>
                </a:r>
                <a:r>
                  <a:rPr lang="en-US" sz="2180" spc="69" dirty="0">
                    <a:latin typeface="Times New Roman"/>
                    <a:cs typeface="Times New Roman"/>
                  </a:rPr>
                  <a:t>has</a:t>
                </a:r>
                <a:r>
                  <a:rPr lang="en-US" sz="2180" spc="188" dirty="0">
                    <a:latin typeface="Times New Roman"/>
                    <a:cs typeface="Times New Roman"/>
                  </a:rPr>
                  <a:t> </a:t>
                </a:r>
                <a:r>
                  <a:rPr lang="en-US" sz="2180" spc="59" dirty="0">
                    <a:latin typeface="Times New Roman"/>
                    <a:cs typeface="Times New Roman"/>
                  </a:rPr>
                  <a:t>largest</a:t>
                </a:r>
                <a:r>
                  <a:rPr lang="en-US" sz="2180" spc="178" dirty="0">
                    <a:latin typeface="Times New Roman"/>
                    <a:cs typeface="Times New Roman"/>
                  </a:rPr>
                  <a:t> </a:t>
                </a:r>
                <a:r>
                  <a:rPr lang="en-US" sz="2180" spc="50" dirty="0">
                    <a:latin typeface="Times New Roman"/>
                    <a:cs typeface="Times New Roman"/>
                  </a:rPr>
                  <a:t>sample</a:t>
                </a:r>
                <a:r>
                  <a:rPr lang="en-US" sz="2180" spc="168" dirty="0">
                    <a:latin typeface="Times New Roman"/>
                    <a:cs typeface="Times New Roman"/>
                  </a:rPr>
                  <a:t> </a:t>
                </a:r>
                <a:r>
                  <a:rPr lang="en-US" sz="2180" spc="40" dirty="0">
                    <a:latin typeface="Times New Roman"/>
                    <a:cs typeface="Times New Roman"/>
                  </a:rPr>
                  <a:t>variance,</a:t>
                </a:r>
                <a:r>
                  <a:rPr lang="en-US" sz="2180" spc="178" dirty="0">
                    <a:latin typeface="Times New Roman"/>
                    <a:cs typeface="Times New Roman"/>
                  </a:rPr>
                  <a:t> </a:t>
                </a:r>
                <a:r>
                  <a:rPr lang="en-US" sz="2180" spc="79" dirty="0">
                    <a:latin typeface="Times New Roman"/>
                    <a:cs typeface="Times New Roman"/>
                  </a:rPr>
                  <a:t>subject</a:t>
                </a:r>
                <a:r>
                  <a:rPr lang="en-US" sz="2180" spc="168" dirty="0">
                    <a:latin typeface="Times New Roman"/>
                    <a:cs typeface="Times New Roman"/>
                  </a:rPr>
                  <a:t> </a:t>
                </a:r>
                <a:r>
                  <a:rPr lang="en-US" sz="2180" spc="109" dirty="0">
                    <a:latin typeface="Times New Roman"/>
                    <a:cs typeface="Times New Roman"/>
                  </a:rPr>
                  <a:t>to the </a:t>
                </a:r>
                <a:r>
                  <a:rPr lang="en-US" sz="2180" spc="79" dirty="0">
                    <a:latin typeface="Times New Roman"/>
                    <a:cs typeface="Times New Roman"/>
                  </a:rPr>
                  <a:t>constraint</a:t>
                </a:r>
                <a:r>
                  <a:rPr lang="en-US" sz="2180" spc="119" dirty="0">
                    <a:latin typeface="Times New Roman"/>
                    <a:cs typeface="Times New Roman"/>
                  </a:rPr>
                  <a:t> </a:t>
                </a:r>
                <a:r>
                  <a:rPr lang="en-US" sz="2180" spc="168" dirty="0">
                    <a:latin typeface="Times New Roman"/>
                    <a:cs typeface="Times New Roman"/>
                  </a:rPr>
                  <a:t>that </a:t>
                </a:r>
                <a14:m>
                  <m:oMath xmlns:m="http://schemas.openxmlformats.org/officeDocument/2006/math">
                    <m:nary>
                      <m:naryPr>
                        <m:chr m:val="∑"/>
                        <m:ctrlPr>
                          <a:rPr lang="en-US" sz="2400" i="1" spc="50">
                            <a:latin typeface="Cambria Math" panose="02040503050406030204" pitchFamily="18" charset="0"/>
                            <a:cs typeface="Times New Roman"/>
                          </a:rPr>
                        </m:ctrlPr>
                      </m:naryPr>
                      <m:sub>
                        <m:r>
                          <a:rPr lang="en-US" sz="2400" i="1" spc="50">
                            <a:latin typeface="Cambria Math" panose="02040503050406030204" pitchFamily="18" charset="0"/>
                            <a:cs typeface="Times New Roman"/>
                          </a:rPr>
                          <m:t>𝑗</m:t>
                        </m:r>
                        <m:r>
                          <a:rPr lang="en-US" sz="2400" i="1" spc="50">
                            <a:latin typeface="Cambria Math" panose="02040503050406030204" pitchFamily="18" charset="0"/>
                            <a:cs typeface="Times New Roman"/>
                          </a:rPr>
                          <m:t>=</m:t>
                        </m:r>
                        <m:r>
                          <a:rPr lang="en-US" sz="2400" i="1" spc="50">
                            <a:latin typeface="Cambria Math" panose="02040503050406030204" pitchFamily="18" charset="0"/>
                            <a:cs typeface="Times New Roman"/>
                          </a:rPr>
                          <m:t>1</m:t>
                        </m:r>
                      </m:sub>
                      <m:sup>
                        <m:r>
                          <a:rPr lang="en-US" sz="2400" i="1" spc="50">
                            <a:latin typeface="Cambria Math" panose="02040503050406030204" pitchFamily="18" charset="0"/>
                            <a:cs typeface="Times New Roman"/>
                          </a:rPr>
                          <m:t>𝑝</m:t>
                        </m:r>
                      </m:sup>
                      <m:e>
                        <m:sSubSup>
                          <m:sSubSupPr>
                            <m:ctrlPr>
                              <a:rPr lang="en-US" sz="2400" i="1" spc="50">
                                <a:latin typeface="Cambria Math" panose="02040503050406030204" pitchFamily="18" charset="0"/>
                                <a:cs typeface="Times New Roman"/>
                              </a:rPr>
                            </m:ctrlPr>
                          </m:sSubSupPr>
                          <m:e>
                            <m:r>
                              <a:rPr lang="en-US" sz="2400" i="1" spc="50">
                                <a:latin typeface="Cambria Math" panose="02040503050406030204" pitchFamily="18" charset="0"/>
                                <a:cs typeface="Times New Roman"/>
                              </a:rPr>
                              <m:t>𝜙</m:t>
                            </m:r>
                          </m:e>
                          <m:sub>
                            <m:r>
                              <a:rPr lang="en-US" sz="2400" i="1" spc="50">
                                <a:latin typeface="Cambria Math" panose="02040503050406030204" pitchFamily="18" charset="0"/>
                                <a:cs typeface="Times New Roman"/>
                              </a:rPr>
                              <m:t>𝑗</m:t>
                            </m:r>
                            <m:r>
                              <a:rPr lang="en-US" sz="2400" i="1" spc="50">
                                <a:latin typeface="Cambria Math" panose="02040503050406030204" pitchFamily="18" charset="0"/>
                                <a:cs typeface="Times New Roman"/>
                              </a:rPr>
                              <m:t>1</m:t>
                            </m:r>
                          </m:sub>
                          <m:sup>
                            <m:r>
                              <a:rPr lang="en-US" sz="2400" i="1" spc="50">
                                <a:latin typeface="Cambria Math" panose="02040503050406030204" pitchFamily="18" charset="0"/>
                                <a:cs typeface="Times New Roman"/>
                              </a:rPr>
                              <m:t>2</m:t>
                            </m:r>
                          </m:sup>
                        </m:sSubSup>
                        <m:r>
                          <a:rPr lang="en-US" sz="2400" i="1" spc="50">
                            <a:latin typeface="Cambria Math" panose="02040503050406030204" pitchFamily="18" charset="0"/>
                            <a:cs typeface="Times New Roman"/>
                          </a:rPr>
                          <m:t>=</m:t>
                        </m:r>
                        <m:r>
                          <a:rPr lang="en-US" sz="2400" i="1" spc="50">
                            <a:latin typeface="Cambria Math" panose="02040503050406030204" pitchFamily="18" charset="0"/>
                            <a:cs typeface="Times New Roman"/>
                          </a:rPr>
                          <m:t>1</m:t>
                        </m:r>
                        <m:r>
                          <a:rPr lang="en-US" sz="2400" i="1" spc="50">
                            <a:latin typeface="Cambria Math" panose="02040503050406030204" pitchFamily="18" charset="0"/>
                            <a:cs typeface="Times New Roman"/>
                          </a:rPr>
                          <m:t>. </m:t>
                        </m:r>
                      </m:e>
                    </m:nary>
                  </m:oMath>
                </a14:m>
                <a:endParaRPr lang="en-US" sz="2180" dirty="0">
                  <a:latin typeface="Times New Roman"/>
                  <a:cs typeface="Times New Roman"/>
                </a:endParaRPr>
              </a:p>
              <a:p>
                <a:pPr marL="391977" marR="716018" indent="-342900">
                  <a:lnSpc>
                    <a:spcPct val="102600"/>
                  </a:lnSpc>
                  <a:spcBef>
                    <a:spcPts val="595"/>
                  </a:spcBef>
                  <a:buClr>
                    <a:srgbClr val="3333B2"/>
                  </a:buClr>
                  <a:buSzPct val="90909"/>
                  <a:buFont typeface="Arial" panose="020B0604020202020204" pitchFamily="34" charset="0"/>
                  <a:buChar char="•"/>
                  <a:tabLst>
                    <a:tab pos="313336" algn="l"/>
                  </a:tabLst>
                </a:pPr>
                <a:r>
                  <a:rPr lang="en-US" sz="2180" spc="10" dirty="0">
                    <a:latin typeface="Times New Roman"/>
                    <a:cs typeface="Times New Roman"/>
                  </a:rPr>
                  <a:t>Since </a:t>
                </a:r>
                <a:r>
                  <a:rPr lang="en-US" sz="2180" spc="30" dirty="0">
                    <a:latin typeface="Times New Roman"/>
                    <a:cs typeface="Times New Roman"/>
                  </a:rPr>
                  <a:t>each </a:t>
                </a:r>
                <a:r>
                  <a:rPr lang="en-US" sz="2180" spc="-40" dirty="0">
                    <a:latin typeface="Times New Roman"/>
                    <a:cs typeface="Times New Roman"/>
                  </a:rPr>
                  <a:t>of </a:t>
                </a:r>
                <a:r>
                  <a:rPr lang="en-US" sz="2180" spc="109" dirty="0">
                    <a:latin typeface="Times New Roman"/>
                    <a:cs typeface="Times New Roman"/>
                  </a:rPr>
                  <a:t>the </a:t>
                </a:r>
                <a:r>
                  <a:rPr lang="en-US" sz="2180" i="1" spc="208" dirty="0" err="1">
                    <a:latin typeface="Times New Roman"/>
                    <a:cs typeface="Times New Roman"/>
                  </a:rPr>
                  <a:t>x</a:t>
                </a:r>
                <a:r>
                  <a:rPr lang="en-US" sz="2378" i="1" spc="311" baseline="-10416" dirty="0" err="1">
                    <a:latin typeface="Times New Roman"/>
                    <a:cs typeface="Times New Roman"/>
                  </a:rPr>
                  <a:t>ij</a:t>
                </a:r>
                <a:r>
                  <a:rPr lang="en-US" sz="2378" i="1" spc="311" baseline="-10416" dirty="0">
                    <a:latin typeface="Times New Roman"/>
                    <a:cs typeface="Times New Roman"/>
                  </a:rPr>
                  <a:t> </a:t>
                </a:r>
                <a:r>
                  <a:rPr lang="en-US" sz="2180" spc="69" dirty="0">
                    <a:latin typeface="Times New Roman"/>
                    <a:cs typeface="Times New Roman"/>
                  </a:rPr>
                  <a:t>has </a:t>
                </a:r>
                <a:r>
                  <a:rPr lang="en-US" sz="2180" spc="79" dirty="0">
                    <a:latin typeface="Times New Roman"/>
                    <a:cs typeface="Times New Roman"/>
                  </a:rPr>
                  <a:t>mean </a:t>
                </a:r>
                <a:r>
                  <a:rPr lang="en-US" sz="2180" spc="30" dirty="0">
                    <a:latin typeface="Times New Roman"/>
                    <a:cs typeface="Times New Roman"/>
                  </a:rPr>
                  <a:t>zero, </a:t>
                </a:r>
                <a:r>
                  <a:rPr lang="en-US" sz="2180" spc="109" dirty="0">
                    <a:latin typeface="Times New Roman"/>
                    <a:cs typeface="Times New Roman"/>
                  </a:rPr>
                  <a:t>then </a:t>
                </a:r>
                <a:r>
                  <a:rPr lang="en-US" sz="2180" spc="-10" dirty="0">
                    <a:latin typeface="Times New Roman"/>
                    <a:cs typeface="Times New Roman"/>
                  </a:rPr>
                  <a:t>so </a:t>
                </a:r>
                <a:r>
                  <a:rPr lang="en-US" sz="2180" spc="30" dirty="0">
                    <a:latin typeface="Times New Roman"/>
                    <a:cs typeface="Times New Roman"/>
                  </a:rPr>
                  <a:t>does </a:t>
                </a:r>
                <a:r>
                  <a:rPr lang="en-US" sz="2180" i="1" spc="79" dirty="0">
                    <a:latin typeface="Times New Roman"/>
                    <a:cs typeface="Times New Roman"/>
                  </a:rPr>
                  <a:t>z</a:t>
                </a:r>
                <a:r>
                  <a:rPr lang="en-US" sz="2378" i="1" spc="119" baseline="-10416" dirty="0">
                    <a:latin typeface="Times New Roman"/>
                    <a:cs typeface="Times New Roman"/>
                  </a:rPr>
                  <a:t>i</a:t>
                </a:r>
                <a:r>
                  <a:rPr lang="en-US" sz="2378" spc="119" baseline="-10416" dirty="0">
                    <a:latin typeface="Arial"/>
                    <a:cs typeface="Arial"/>
                  </a:rPr>
                  <a:t>1</a:t>
                </a:r>
                <a:r>
                  <a:rPr lang="en-US" sz="2378" spc="460" baseline="-10416" dirty="0">
                    <a:latin typeface="Arial"/>
                    <a:cs typeface="Arial"/>
                  </a:rPr>
                  <a:t> </a:t>
                </a:r>
                <a:r>
                  <a:rPr lang="en-US" sz="2180" spc="30" dirty="0">
                    <a:latin typeface="Times New Roman"/>
                    <a:cs typeface="Times New Roman"/>
                  </a:rPr>
                  <a:t>(for </a:t>
                </a:r>
                <a:r>
                  <a:rPr lang="en-US" sz="2180" spc="59" dirty="0">
                    <a:latin typeface="Times New Roman"/>
                    <a:cs typeface="Times New Roman"/>
                  </a:rPr>
                  <a:t>any </a:t>
                </a:r>
                <a:r>
                  <a:rPr lang="en-US" sz="2180" spc="20" dirty="0">
                    <a:latin typeface="Times New Roman"/>
                    <a:cs typeface="Times New Roman"/>
                  </a:rPr>
                  <a:t>values </a:t>
                </a:r>
                <a:r>
                  <a:rPr lang="en-US" sz="2180" spc="-40" dirty="0">
                    <a:latin typeface="Times New Roman"/>
                    <a:cs typeface="Times New Roman"/>
                  </a:rPr>
                  <a:t>of </a:t>
                </a:r>
                <a14:m>
                  <m:oMath xmlns:m="http://schemas.openxmlformats.org/officeDocument/2006/math">
                    <m:sSub>
                      <m:sSubPr>
                        <m:ctrlPr>
                          <a:rPr lang="ar-AE" sz="2180" i="1" spc="50">
                            <a:latin typeface="Cambria Math" panose="02040503050406030204" pitchFamily="18" charset="0"/>
                            <a:cs typeface="Times New Roman"/>
                          </a:rPr>
                        </m:ctrlPr>
                      </m:sSubPr>
                      <m:e>
                        <m:r>
                          <a:rPr lang="ar-AE" sz="2180" i="1" spc="50">
                            <a:latin typeface="Cambria Math" panose="02040503050406030204" pitchFamily="18" charset="0"/>
                            <a:cs typeface="Times New Roman"/>
                          </a:rPr>
                          <m:t>𝜙</m:t>
                        </m:r>
                      </m:e>
                      <m:sub>
                        <m:r>
                          <a:rPr lang="en-US" sz="2180" b="0" i="1" spc="50" smtClean="0">
                            <a:latin typeface="Cambria Math" panose="02040503050406030204" pitchFamily="18" charset="0"/>
                            <a:cs typeface="Times New Roman"/>
                          </a:rPr>
                          <m:t>𝑗</m:t>
                        </m:r>
                        <m:r>
                          <a:rPr lang="ar-AE" sz="2180" i="1" spc="50">
                            <a:latin typeface="Cambria Math" panose="02040503050406030204" pitchFamily="18" charset="0"/>
                            <a:cs typeface="Times New Roman"/>
                          </a:rPr>
                          <m:t>1</m:t>
                        </m:r>
                      </m:sub>
                    </m:sSub>
                  </m:oMath>
                </a14:m>
                <a:r>
                  <a:rPr lang="en-US" sz="2180" spc="119" dirty="0">
                    <a:latin typeface="Times New Roman"/>
                    <a:cs typeface="Times New Roman"/>
                  </a:rPr>
                  <a:t>). </a:t>
                </a:r>
                <a:r>
                  <a:rPr lang="en-US" sz="2180" spc="20" dirty="0">
                    <a:latin typeface="Times New Roman"/>
                    <a:cs typeface="Times New Roman"/>
                  </a:rPr>
                  <a:t>Hence </a:t>
                </a:r>
                <a:r>
                  <a:rPr lang="en-US" sz="2180" spc="109" dirty="0">
                    <a:latin typeface="Times New Roman"/>
                    <a:cs typeface="Times New Roman"/>
                  </a:rPr>
                  <a:t>the </a:t>
                </a:r>
                <a:r>
                  <a:rPr lang="en-US" sz="2180" spc="50" dirty="0">
                    <a:latin typeface="Times New Roman"/>
                    <a:cs typeface="Times New Roman"/>
                  </a:rPr>
                  <a:t>sample </a:t>
                </a:r>
                <a:r>
                  <a:rPr lang="en-US" sz="2180" spc="40" dirty="0">
                    <a:latin typeface="Times New Roman"/>
                    <a:cs typeface="Times New Roman"/>
                  </a:rPr>
                  <a:t>variance </a:t>
                </a:r>
                <a:r>
                  <a:rPr lang="en-US" sz="2180" spc="-40" dirty="0">
                    <a:latin typeface="Times New Roman"/>
                    <a:cs typeface="Times New Roman"/>
                  </a:rPr>
                  <a:t>of </a:t>
                </a:r>
                <a:r>
                  <a:rPr lang="en-US" sz="2180" spc="109" dirty="0">
                    <a:latin typeface="Times New Roman"/>
                    <a:cs typeface="Times New Roman"/>
                  </a:rPr>
                  <a:t>the</a:t>
                </a:r>
                <a:r>
                  <a:rPr lang="en-US" sz="2180" spc="-59" dirty="0">
                    <a:latin typeface="Times New Roman"/>
                    <a:cs typeface="Times New Roman"/>
                  </a:rPr>
                  <a:t> </a:t>
                </a:r>
                <a:r>
                  <a:rPr lang="en-US" sz="2180" i="1" spc="79" dirty="0">
                    <a:latin typeface="Times New Roman"/>
                    <a:cs typeface="Times New Roman"/>
                  </a:rPr>
                  <a:t>z</a:t>
                </a:r>
                <a:r>
                  <a:rPr lang="en-US" sz="2378" i="1" spc="119" baseline="-10416" dirty="0">
                    <a:latin typeface="Times New Roman"/>
                    <a:cs typeface="Times New Roman"/>
                  </a:rPr>
                  <a:t>i</a:t>
                </a:r>
                <a:r>
                  <a:rPr lang="en-US" sz="2378" spc="119" baseline="-10416" dirty="0">
                    <a:latin typeface="Arial"/>
                    <a:cs typeface="Arial"/>
                  </a:rPr>
                  <a:t>1 </a:t>
                </a:r>
                <a:r>
                  <a:rPr lang="en-US" sz="2400" spc="69" dirty="0">
                    <a:latin typeface="Times New Roman"/>
                    <a:cs typeface="Times New Roman"/>
                  </a:rPr>
                  <a:t>can </a:t>
                </a:r>
                <a:r>
                  <a:rPr lang="en-US" sz="2400" spc="79" dirty="0">
                    <a:latin typeface="Times New Roman"/>
                    <a:cs typeface="Times New Roman"/>
                  </a:rPr>
                  <a:t>be </a:t>
                </a:r>
                <a:r>
                  <a:rPr lang="en-US" sz="2400" spc="89" dirty="0">
                    <a:latin typeface="Times New Roman"/>
                    <a:cs typeface="Times New Roman"/>
                  </a:rPr>
                  <a:t>written</a:t>
                </a:r>
                <a:r>
                  <a:rPr lang="en-US" sz="2400" spc="238" dirty="0">
                    <a:latin typeface="Times New Roman"/>
                    <a:cs typeface="Times New Roman"/>
                  </a:rPr>
                  <a:t> </a:t>
                </a:r>
                <a:r>
                  <a:rPr lang="en-US" sz="2400" spc="50" dirty="0">
                    <a:latin typeface="Times New Roman"/>
                    <a:cs typeface="Times New Roman"/>
                  </a:rPr>
                  <a:t>as </a:t>
                </a:r>
                <a14:m>
                  <m:oMath xmlns:m="http://schemas.openxmlformats.org/officeDocument/2006/math">
                    <m:f>
                      <m:fPr>
                        <m:ctrlPr>
                          <a:rPr lang="en-US" sz="2000" b="0" i="1" spc="50" smtClean="0">
                            <a:latin typeface="Cambria Math" panose="02040503050406030204" pitchFamily="18" charset="0"/>
                            <a:cs typeface="Times New Roman"/>
                          </a:rPr>
                        </m:ctrlPr>
                      </m:fPr>
                      <m:num>
                        <m:r>
                          <a:rPr lang="en-US" sz="2000" b="0" i="0" spc="50" smtClean="0">
                            <a:latin typeface="Cambria Math" panose="02040503050406030204" pitchFamily="18" charset="0"/>
                            <a:cs typeface="Times New Roman"/>
                          </a:rPr>
                          <m:t>1</m:t>
                        </m:r>
                      </m:num>
                      <m:den>
                        <m:r>
                          <a:rPr lang="en-US" sz="2000" b="0" i="1" spc="50" smtClean="0">
                            <a:latin typeface="Cambria Math" panose="02040503050406030204" pitchFamily="18" charset="0"/>
                            <a:cs typeface="Times New Roman"/>
                          </a:rPr>
                          <m:t>𝑛</m:t>
                        </m:r>
                      </m:den>
                    </m:f>
                    <m:nary>
                      <m:naryPr>
                        <m:chr m:val="∑"/>
                        <m:ctrlPr>
                          <a:rPr lang="en-US" sz="2000" i="1" spc="50">
                            <a:latin typeface="Cambria Math" panose="02040503050406030204" pitchFamily="18" charset="0"/>
                            <a:cs typeface="Times New Roman"/>
                          </a:rPr>
                        </m:ctrlPr>
                      </m:naryPr>
                      <m:sub>
                        <m:r>
                          <a:rPr lang="en-US" sz="2000" b="0" i="1" spc="50" smtClean="0">
                            <a:latin typeface="Cambria Math" panose="02040503050406030204" pitchFamily="18" charset="0"/>
                            <a:cs typeface="Times New Roman"/>
                          </a:rPr>
                          <m:t>𝑖</m:t>
                        </m:r>
                        <m:r>
                          <a:rPr lang="en-US" sz="2000" i="1" spc="50">
                            <a:latin typeface="Cambria Math" panose="02040503050406030204" pitchFamily="18" charset="0"/>
                            <a:cs typeface="Times New Roman"/>
                          </a:rPr>
                          <m:t>=</m:t>
                        </m:r>
                        <m:r>
                          <a:rPr lang="en-US" sz="2000" i="1" spc="50">
                            <a:latin typeface="Cambria Math" panose="02040503050406030204" pitchFamily="18" charset="0"/>
                            <a:cs typeface="Times New Roman"/>
                          </a:rPr>
                          <m:t>1</m:t>
                        </m:r>
                      </m:sub>
                      <m:sup>
                        <m:r>
                          <a:rPr lang="en-US" sz="2000" b="0" i="1" spc="50" smtClean="0">
                            <a:latin typeface="Cambria Math" panose="02040503050406030204" pitchFamily="18" charset="0"/>
                            <a:cs typeface="Times New Roman"/>
                          </a:rPr>
                          <m:t>𝑛</m:t>
                        </m:r>
                      </m:sup>
                      <m:e>
                        <m:sSubSup>
                          <m:sSubSupPr>
                            <m:ctrlPr>
                              <a:rPr lang="en-US" sz="2000" b="0" i="1" spc="50" smtClean="0">
                                <a:latin typeface="Cambria Math" panose="02040503050406030204" pitchFamily="18" charset="0"/>
                                <a:cs typeface="Times New Roman"/>
                              </a:rPr>
                            </m:ctrlPr>
                          </m:sSubSupPr>
                          <m:e>
                            <m:r>
                              <a:rPr lang="en-US" sz="2000" b="0" i="1" spc="50" smtClean="0">
                                <a:latin typeface="Cambria Math" panose="02040503050406030204" pitchFamily="18" charset="0"/>
                                <a:cs typeface="Times New Roman"/>
                              </a:rPr>
                              <m:t>𝑧</m:t>
                            </m:r>
                          </m:e>
                          <m:sub>
                            <m:r>
                              <a:rPr lang="en-US" sz="2000" b="0" i="1" spc="50" smtClean="0">
                                <a:latin typeface="Cambria Math" panose="02040503050406030204" pitchFamily="18" charset="0"/>
                                <a:cs typeface="Times New Roman"/>
                              </a:rPr>
                              <m:t>𝑖</m:t>
                            </m:r>
                            <m:r>
                              <a:rPr lang="en-US" sz="2000" b="0" i="1" spc="50" smtClean="0">
                                <a:latin typeface="Cambria Math" panose="02040503050406030204" pitchFamily="18" charset="0"/>
                                <a:cs typeface="Times New Roman"/>
                              </a:rPr>
                              <m:t>1</m:t>
                            </m:r>
                          </m:sub>
                          <m:sup>
                            <m:r>
                              <a:rPr lang="en-US" sz="2000" b="0" i="1" spc="50" smtClean="0">
                                <a:latin typeface="Cambria Math" panose="02040503050406030204" pitchFamily="18" charset="0"/>
                                <a:cs typeface="Times New Roman"/>
                              </a:rPr>
                              <m:t>2</m:t>
                            </m:r>
                          </m:sup>
                        </m:sSubSup>
                        <m:r>
                          <a:rPr lang="en-US" sz="2000" i="1" spc="50">
                            <a:latin typeface="Cambria Math" panose="02040503050406030204" pitchFamily="18" charset="0"/>
                            <a:cs typeface="Times New Roman"/>
                          </a:rPr>
                          <m:t>. </m:t>
                        </m:r>
                      </m:e>
                    </m:nary>
                  </m:oMath>
                </a14:m>
                <a:endParaRPr sz="2180" dirty="0">
                  <a:latin typeface="Times New Roman"/>
                  <a:cs typeface="Times New Roman"/>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57200" y="1247298"/>
                <a:ext cx="8305799" cy="4775794"/>
              </a:xfrm>
              <a:prstGeom prst="rect">
                <a:avLst/>
              </a:prstGeom>
              <a:blipFill>
                <a:blip r:embed="rId2"/>
                <a:stretch>
                  <a:fillRect l="-1529" t="-1592" b="-13528"/>
                </a:stretch>
              </a:blipFill>
            </p:spPr>
            <p:txBody>
              <a:bodyPr/>
              <a:lstStyle/>
              <a:p>
                <a:r>
                  <a:rPr lang="en-US">
                    <a:noFill/>
                  </a:rPr>
                  <a:t> </a:t>
                </a:r>
              </a:p>
            </p:txBody>
          </p:sp>
        </mc:Fallback>
      </mc:AlternateContent>
      <p:sp>
        <p:nvSpPr>
          <p:cNvPr id="6" name="object 6"/>
          <p:cNvSpPr txBox="1"/>
          <p:nvPr/>
        </p:nvSpPr>
        <p:spPr>
          <a:xfrm>
            <a:off x="3600354" y="4396163"/>
            <a:ext cx="341012" cy="358348"/>
          </a:xfrm>
          <a:prstGeom prst="rect">
            <a:avLst/>
          </a:prstGeom>
        </p:spPr>
        <p:txBody>
          <a:bodyPr vert="horz" wrap="square" lIns="0" tIns="22650" rIns="0" bIns="0" rtlCol="0">
            <a:spAutoFit/>
          </a:bodyPr>
          <a:lstStyle/>
          <a:p>
            <a:pPr marL="25168">
              <a:spcBef>
                <a:spcPts val="178"/>
              </a:spcBef>
            </a:pPr>
            <a:r>
              <a:rPr sz="2180" spc="1673" dirty="0">
                <a:latin typeface="Arial"/>
                <a:cs typeface="Arial"/>
              </a:rPr>
              <a:t> </a:t>
            </a:r>
            <a:endParaRPr sz="2180">
              <a:latin typeface="Arial"/>
              <a:cs typeface="Arial"/>
            </a:endParaRPr>
          </a:p>
        </p:txBody>
      </p:sp>
      <p:sp>
        <p:nvSpPr>
          <p:cNvPr id="5" name="Slide Number Placeholder 4">
            <a:extLst>
              <a:ext uri="{FF2B5EF4-FFF2-40B4-BE49-F238E27FC236}">
                <a16:creationId xmlns:a16="http://schemas.microsoft.com/office/drawing/2014/main" id="{941E7914-298A-1945-A6FE-F96A568E79AB}"/>
              </a:ext>
            </a:extLst>
          </p:cNvPr>
          <p:cNvSpPr>
            <a:spLocks noGrp="1"/>
          </p:cNvSpPr>
          <p:nvPr>
            <p:ph type="sldNum" sz="quarter" idx="12"/>
          </p:nvPr>
        </p:nvSpPr>
        <p:spPr/>
        <p:txBody>
          <a:bodyPr/>
          <a:lstStyle/>
          <a:p>
            <a:fld id="{19B12225-5612-419B-A8D5-4B8EEE4C217E}" type="slidenum">
              <a:rPr lang="en-US" smtClean="0"/>
              <a:pPr/>
              <a:t>61</a:t>
            </a:fld>
            <a:endParaRPr lang="en-US"/>
          </a:p>
        </p:txBody>
      </p:sp>
    </p:spTree>
    <p:extLst>
      <p:ext uri="{BB962C8B-B14F-4D97-AF65-F5344CB8AC3E}">
        <p14:creationId xmlns:p14="http://schemas.microsoft.com/office/powerpoint/2010/main" val="2768573731"/>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Computation: continued</a:t>
            </a:r>
          </a:p>
        </p:txBody>
      </p:sp>
      <mc:AlternateContent xmlns:mc="http://schemas.openxmlformats.org/markup-compatibility/2006" xmlns:a14="http://schemas.microsoft.com/office/drawing/2010/main">
        <mc:Choice Requires="a14">
          <p:sp>
            <p:nvSpPr>
              <p:cNvPr id="10" name="object 10"/>
              <p:cNvSpPr txBox="1"/>
              <p:nvPr/>
            </p:nvSpPr>
            <p:spPr>
              <a:xfrm>
                <a:off x="811425" y="1447800"/>
                <a:ext cx="7521150" cy="4061175"/>
              </a:xfrm>
              <a:prstGeom prst="rect">
                <a:avLst/>
              </a:prstGeom>
            </p:spPr>
            <p:txBody>
              <a:bodyPr vert="horz" wrap="square" lIns="0" tIns="13842" rIns="0" bIns="0" rtlCol="0">
                <a:spAutoFit/>
              </a:bodyPr>
              <a:lstStyle/>
              <a:p>
                <a:pPr marL="312078" marR="35235" indent="-263001">
                  <a:lnSpc>
                    <a:spcPct val="102600"/>
                  </a:lnSpc>
                  <a:spcBef>
                    <a:spcPts val="109"/>
                  </a:spcBef>
                  <a:buClr>
                    <a:srgbClr val="3333B2"/>
                  </a:buClr>
                  <a:buSzPct val="90909"/>
                  <a:buFont typeface="Menlo"/>
                  <a:buChar char="•"/>
                  <a:tabLst>
                    <a:tab pos="313336" algn="l"/>
                  </a:tabLst>
                </a:pPr>
                <a:r>
                  <a:rPr lang="en-US" sz="2180" spc="50" dirty="0">
                    <a:latin typeface="Times New Roman"/>
                    <a:cs typeface="Times New Roman"/>
                  </a:rPr>
                  <a:t>Plugging in </a:t>
                </a:r>
                <a:r>
                  <a:rPr lang="en-US" sz="2180" spc="69" dirty="0">
                    <a:latin typeface="Times New Roman"/>
                    <a:cs typeface="Times New Roman"/>
                    <a:hlinkClick r:id="rId2" action="ppaction://hlinksldjump"/>
                  </a:rPr>
                  <a:t>(1) </a:t>
                </a:r>
                <a:r>
                  <a:rPr lang="en-US" sz="2180" spc="109" dirty="0">
                    <a:latin typeface="Times New Roman"/>
                    <a:cs typeface="Times New Roman"/>
                  </a:rPr>
                  <a:t>the </a:t>
                </a:r>
                <a:r>
                  <a:rPr lang="en-US" sz="2180" spc="40" dirty="0">
                    <a:latin typeface="Times New Roman"/>
                    <a:cs typeface="Times New Roman"/>
                  </a:rPr>
                  <a:t>first </a:t>
                </a:r>
                <a:r>
                  <a:rPr lang="en-US" sz="2180" spc="59" dirty="0">
                    <a:latin typeface="Times New Roman"/>
                    <a:cs typeface="Times New Roman"/>
                  </a:rPr>
                  <a:t>principal </a:t>
                </a:r>
                <a:r>
                  <a:rPr lang="en-US" sz="2180" spc="69" dirty="0">
                    <a:latin typeface="Times New Roman"/>
                    <a:cs typeface="Times New Roman"/>
                  </a:rPr>
                  <a:t>component </a:t>
                </a:r>
                <a:r>
                  <a:rPr lang="en-US" sz="2180" spc="40" dirty="0">
                    <a:latin typeface="Times New Roman"/>
                    <a:cs typeface="Times New Roman"/>
                  </a:rPr>
                  <a:t>loading </a:t>
                </a:r>
                <a:r>
                  <a:rPr lang="en-US" sz="2180" spc="50" dirty="0">
                    <a:latin typeface="Times New Roman"/>
                    <a:cs typeface="Times New Roman"/>
                  </a:rPr>
                  <a:t>vector  </a:t>
                </a:r>
                <a:r>
                  <a:rPr lang="en-US" sz="2180" spc="-10" dirty="0">
                    <a:latin typeface="Times New Roman"/>
                    <a:cs typeface="Times New Roman"/>
                  </a:rPr>
                  <a:t>solves </a:t>
                </a:r>
                <a:r>
                  <a:rPr lang="en-US" sz="2180" spc="109" dirty="0">
                    <a:latin typeface="Times New Roman"/>
                    <a:cs typeface="Times New Roman"/>
                  </a:rPr>
                  <a:t>the </a:t>
                </a:r>
                <a:r>
                  <a:rPr lang="en-US" sz="2180" spc="69" dirty="0">
                    <a:latin typeface="Times New Roman"/>
                    <a:cs typeface="Times New Roman"/>
                  </a:rPr>
                  <a:t>optimization</a:t>
                </a:r>
                <a:r>
                  <a:rPr lang="en-US" sz="2180" spc="-149" dirty="0">
                    <a:latin typeface="Times New Roman"/>
                    <a:cs typeface="Times New Roman"/>
                  </a:rPr>
                  <a:t> </a:t>
                </a:r>
                <a:r>
                  <a:rPr lang="en-US" sz="2180" spc="59" dirty="0">
                    <a:latin typeface="Times New Roman"/>
                    <a:cs typeface="Times New Roman"/>
                  </a:rPr>
                  <a:t>problem</a:t>
                </a:r>
              </a:p>
              <a:p>
                <a:pPr marL="312078" marR="35235" indent="-263001">
                  <a:lnSpc>
                    <a:spcPct val="102600"/>
                  </a:lnSpc>
                  <a:spcBef>
                    <a:spcPts val="109"/>
                  </a:spcBef>
                  <a:buClr>
                    <a:srgbClr val="3333B2"/>
                  </a:buClr>
                  <a:buSzPct val="90909"/>
                  <a:buFont typeface="Menlo"/>
                  <a:buChar char="•"/>
                  <a:tabLst>
                    <a:tab pos="313336" algn="l"/>
                  </a:tabLst>
                </a:pPr>
                <a:endParaRPr lang="en-US" sz="2180" spc="59" dirty="0">
                  <a:latin typeface="Times New Roman"/>
                  <a:cs typeface="Times New Roman"/>
                </a:endParaRPr>
              </a:p>
              <a:p>
                <a:pPr marL="312078" marR="35235" indent="-263001">
                  <a:lnSpc>
                    <a:spcPct val="102600"/>
                  </a:lnSpc>
                  <a:spcBef>
                    <a:spcPts val="109"/>
                  </a:spcBef>
                  <a:buClr>
                    <a:srgbClr val="3333B2"/>
                  </a:buClr>
                  <a:buSzPct val="90909"/>
                  <a:buFont typeface="Menlo"/>
                  <a:buChar char="•"/>
                  <a:tabLst>
                    <a:tab pos="313336" algn="l"/>
                  </a:tabLst>
                </a:pPr>
                <a14:m>
                  <m:oMath xmlns:m="http://schemas.openxmlformats.org/officeDocument/2006/math">
                    <m:limLow>
                      <m:limLowPr>
                        <m:ctrlPr>
                          <a:rPr lang="en-US" sz="2180" b="0" i="1" spc="59" smtClean="0">
                            <a:latin typeface="Cambria Math" panose="02040503050406030204" pitchFamily="18" charset="0"/>
                            <a:cs typeface="Times New Roman"/>
                          </a:rPr>
                        </m:ctrlPr>
                      </m:limLowPr>
                      <m:e>
                        <m:r>
                          <m:rPr>
                            <m:sty m:val="p"/>
                          </m:rPr>
                          <a:rPr lang="en-US" sz="2180" b="0" i="0" spc="59" smtClean="0">
                            <a:latin typeface="Cambria Math" panose="02040503050406030204" pitchFamily="18" charset="0"/>
                            <a:cs typeface="Times New Roman"/>
                          </a:rPr>
                          <m:t>maxim</m:t>
                        </m:r>
                        <m:r>
                          <m:rPr>
                            <m:sty m:val="p"/>
                          </m:rPr>
                          <a:rPr lang="en-US" sz="2180" b="0" i="1" spc="59" smtClean="0">
                            <a:latin typeface="Cambria Math" panose="02040503050406030204" pitchFamily="18" charset="0"/>
                            <a:cs typeface="Times New Roman"/>
                          </a:rPr>
                          <m:t>i</m:t>
                        </m:r>
                        <m:r>
                          <m:rPr>
                            <m:sty m:val="p"/>
                          </m:rPr>
                          <a:rPr lang="en-US" sz="2180" b="0" i="0" spc="59" smtClean="0">
                            <a:latin typeface="Cambria Math" panose="02040503050406030204" pitchFamily="18" charset="0"/>
                            <a:cs typeface="Times New Roman"/>
                          </a:rPr>
                          <m:t>ze</m:t>
                        </m:r>
                        <m:f>
                          <m:fPr>
                            <m:ctrlPr>
                              <a:rPr lang="en-US" sz="2180" b="0" i="1" spc="59" smtClean="0">
                                <a:latin typeface="Cambria Math" panose="02040503050406030204" pitchFamily="18" charset="0"/>
                                <a:cs typeface="Times New Roman"/>
                              </a:rPr>
                            </m:ctrlPr>
                          </m:fPr>
                          <m:num>
                            <m:r>
                              <a:rPr lang="en-US" sz="2180" b="0" i="1" spc="59" smtClean="0">
                                <a:latin typeface="Cambria Math" panose="02040503050406030204" pitchFamily="18" charset="0"/>
                                <a:cs typeface="Times New Roman"/>
                              </a:rPr>
                              <m:t>1</m:t>
                            </m:r>
                          </m:num>
                          <m:den>
                            <m:r>
                              <a:rPr lang="en-US" sz="2180" b="0" i="1" spc="59" smtClean="0">
                                <a:latin typeface="Cambria Math" panose="02040503050406030204" pitchFamily="18" charset="0"/>
                                <a:cs typeface="Times New Roman"/>
                              </a:rPr>
                              <m:t>𝑛</m:t>
                            </m:r>
                          </m:den>
                        </m:f>
                      </m:e>
                      <m:lim>
                        <m:sSub>
                          <m:sSubPr>
                            <m:ctrlPr>
                              <a:rPr lang="en-US" sz="2180" b="0" i="1" spc="59" smtClean="0">
                                <a:latin typeface="Cambria Math" panose="02040503050406030204" pitchFamily="18" charset="0"/>
                                <a:cs typeface="Times New Roman"/>
                              </a:rPr>
                            </m:ctrlPr>
                          </m:sSubPr>
                          <m:e>
                            <m:r>
                              <a:rPr lang="en-US" sz="2180" b="0" i="1" spc="59" smtClean="0">
                                <a:latin typeface="Cambria Math" panose="02040503050406030204" pitchFamily="18" charset="0"/>
                                <a:cs typeface="Times New Roman"/>
                              </a:rPr>
                              <m:t>𝜙</m:t>
                            </m:r>
                          </m:e>
                          <m:sub>
                            <m:r>
                              <a:rPr lang="en-US" sz="2180" b="0" i="1" spc="59" smtClean="0">
                                <a:latin typeface="Cambria Math" panose="02040503050406030204" pitchFamily="18" charset="0"/>
                                <a:cs typeface="Times New Roman"/>
                              </a:rPr>
                              <m:t>11</m:t>
                            </m:r>
                          </m:sub>
                        </m:sSub>
                        <m:r>
                          <a:rPr lang="en-US" sz="2180" b="0" i="1" spc="59" smtClean="0">
                            <a:latin typeface="Cambria Math" panose="02040503050406030204" pitchFamily="18" charset="0"/>
                            <a:cs typeface="Times New Roman"/>
                          </a:rPr>
                          <m:t>, ⋯, </m:t>
                        </m:r>
                        <m:sSub>
                          <m:sSubPr>
                            <m:ctrlPr>
                              <a:rPr lang="en-US" sz="2180" b="0" i="1" spc="59" smtClean="0">
                                <a:latin typeface="Cambria Math" panose="02040503050406030204" pitchFamily="18" charset="0"/>
                                <a:cs typeface="Times New Roman"/>
                              </a:rPr>
                            </m:ctrlPr>
                          </m:sSubPr>
                          <m:e>
                            <m:r>
                              <a:rPr lang="en-US" sz="2180" b="0" i="1" spc="59" smtClean="0">
                                <a:latin typeface="Cambria Math" panose="02040503050406030204" pitchFamily="18" charset="0"/>
                                <a:cs typeface="Times New Roman"/>
                              </a:rPr>
                              <m:t>𝜙</m:t>
                            </m:r>
                          </m:e>
                          <m:sub>
                            <m:r>
                              <a:rPr lang="en-US" sz="2180" b="0" i="1" spc="59" smtClean="0">
                                <a:latin typeface="Cambria Math" panose="02040503050406030204" pitchFamily="18" charset="0"/>
                                <a:cs typeface="Times New Roman"/>
                              </a:rPr>
                              <m:t>𝑝</m:t>
                            </m:r>
                            <m:r>
                              <a:rPr lang="en-US" sz="2180" b="0" i="1" spc="59" smtClean="0">
                                <a:latin typeface="Cambria Math" panose="02040503050406030204" pitchFamily="18" charset="0"/>
                                <a:cs typeface="Times New Roman"/>
                              </a:rPr>
                              <m:t>1</m:t>
                            </m:r>
                          </m:sub>
                        </m:sSub>
                      </m:lim>
                    </m:limLow>
                    <m:sSup>
                      <m:sSupPr>
                        <m:ctrlPr>
                          <a:rPr lang="en-US" sz="2180" b="0" i="1" spc="59" smtClean="0">
                            <a:latin typeface="Cambria Math" panose="02040503050406030204" pitchFamily="18" charset="0"/>
                            <a:cs typeface="Times New Roman"/>
                          </a:rPr>
                        </m:ctrlPr>
                      </m:sSupPr>
                      <m:e>
                        <m:nary>
                          <m:naryPr>
                            <m:chr m:val="∑"/>
                            <m:ctrlPr>
                              <a:rPr lang="en-US" sz="2180" b="0" i="1" spc="59" smtClean="0">
                                <a:latin typeface="Cambria Math" panose="02040503050406030204" pitchFamily="18" charset="0"/>
                                <a:cs typeface="Times New Roman"/>
                              </a:rPr>
                            </m:ctrlPr>
                          </m:naryPr>
                          <m:sub>
                            <m:r>
                              <a:rPr lang="en-US" sz="2180" b="0" i="1" spc="59" smtClean="0">
                                <a:latin typeface="Cambria Math" panose="02040503050406030204" pitchFamily="18" charset="0"/>
                                <a:cs typeface="Times New Roman"/>
                              </a:rPr>
                              <m:t>𝑖</m:t>
                            </m:r>
                            <m:r>
                              <a:rPr lang="en-US" sz="2180" b="0" i="1" spc="59" smtClean="0">
                                <a:latin typeface="Cambria Math" panose="02040503050406030204" pitchFamily="18" charset="0"/>
                                <a:cs typeface="Times New Roman"/>
                              </a:rPr>
                              <m:t>=1</m:t>
                            </m:r>
                          </m:sub>
                          <m:sup>
                            <m:r>
                              <a:rPr lang="en-US" sz="2180" b="0" i="1" spc="59" smtClean="0">
                                <a:latin typeface="Cambria Math" panose="02040503050406030204" pitchFamily="18" charset="0"/>
                                <a:cs typeface="Times New Roman"/>
                              </a:rPr>
                              <m:t>𝑛</m:t>
                            </m:r>
                          </m:sup>
                          <m:e>
                            <m:d>
                              <m:dPr>
                                <m:ctrlPr>
                                  <a:rPr lang="en-US" sz="2180" b="0" i="1" spc="59" smtClean="0">
                                    <a:latin typeface="Cambria Math" panose="02040503050406030204" pitchFamily="18" charset="0"/>
                                    <a:cs typeface="Times New Roman"/>
                                  </a:rPr>
                                </m:ctrlPr>
                              </m:dPr>
                              <m:e>
                                <m:nary>
                                  <m:naryPr>
                                    <m:chr m:val="∑"/>
                                    <m:ctrlPr>
                                      <a:rPr lang="en-US" sz="2180" b="0" i="1" spc="59" smtClean="0">
                                        <a:latin typeface="Cambria Math" panose="02040503050406030204" pitchFamily="18" charset="0"/>
                                        <a:cs typeface="Times New Roman"/>
                                      </a:rPr>
                                    </m:ctrlPr>
                                  </m:naryPr>
                                  <m:sub>
                                    <m:r>
                                      <a:rPr lang="en-US" sz="2180" b="0" i="1" spc="59" smtClean="0">
                                        <a:latin typeface="Cambria Math" panose="02040503050406030204" pitchFamily="18" charset="0"/>
                                        <a:cs typeface="Times New Roman"/>
                                      </a:rPr>
                                      <m:t>𝑗</m:t>
                                    </m:r>
                                    <m:r>
                                      <a:rPr lang="en-US" sz="2180" b="0" i="1" spc="59" smtClean="0">
                                        <a:latin typeface="Cambria Math" panose="02040503050406030204" pitchFamily="18" charset="0"/>
                                        <a:cs typeface="Times New Roman"/>
                                      </a:rPr>
                                      <m:t>=1</m:t>
                                    </m:r>
                                  </m:sub>
                                  <m:sup>
                                    <m:r>
                                      <a:rPr lang="en-US" sz="2180" b="0" i="1" spc="59" smtClean="0">
                                        <a:latin typeface="Cambria Math" panose="02040503050406030204" pitchFamily="18" charset="0"/>
                                        <a:cs typeface="Times New Roman"/>
                                      </a:rPr>
                                      <m:t>𝑝</m:t>
                                    </m:r>
                                  </m:sup>
                                  <m:e>
                                    <m:sSub>
                                      <m:sSubPr>
                                        <m:ctrlPr>
                                          <a:rPr lang="en-US" sz="2180" b="0" i="1" spc="59" smtClean="0">
                                            <a:latin typeface="Cambria Math" panose="02040503050406030204" pitchFamily="18" charset="0"/>
                                            <a:cs typeface="Times New Roman"/>
                                          </a:rPr>
                                        </m:ctrlPr>
                                      </m:sSubPr>
                                      <m:e>
                                        <m:r>
                                          <a:rPr lang="en-US" sz="2180" b="0" i="1" spc="59" smtClean="0">
                                            <a:latin typeface="Cambria Math" panose="02040503050406030204" pitchFamily="18" charset="0"/>
                                            <a:cs typeface="Times New Roman"/>
                                          </a:rPr>
                                          <m:t>𝜙</m:t>
                                        </m:r>
                                      </m:e>
                                      <m:sub>
                                        <m:r>
                                          <a:rPr lang="en-US" sz="2180" b="0" i="1" spc="59" smtClean="0">
                                            <a:latin typeface="Cambria Math" panose="02040503050406030204" pitchFamily="18" charset="0"/>
                                            <a:cs typeface="Times New Roman"/>
                                          </a:rPr>
                                          <m:t>𝑗</m:t>
                                        </m:r>
                                        <m:r>
                                          <a:rPr lang="en-US" sz="2180" b="0" i="1" spc="59" smtClean="0">
                                            <a:latin typeface="Cambria Math" panose="02040503050406030204" pitchFamily="18" charset="0"/>
                                            <a:cs typeface="Times New Roman"/>
                                          </a:rPr>
                                          <m:t>1</m:t>
                                        </m:r>
                                      </m:sub>
                                    </m:sSub>
                                    <m:sSub>
                                      <m:sSubPr>
                                        <m:ctrlPr>
                                          <a:rPr lang="en-US" sz="2180" b="0" i="1" spc="59" smtClean="0">
                                            <a:latin typeface="Cambria Math" panose="02040503050406030204" pitchFamily="18" charset="0"/>
                                            <a:cs typeface="Times New Roman"/>
                                          </a:rPr>
                                        </m:ctrlPr>
                                      </m:sSubPr>
                                      <m:e>
                                        <m:r>
                                          <a:rPr lang="en-US" sz="2180" b="0" i="1" spc="59" smtClean="0">
                                            <a:latin typeface="Cambria Math" panose="02040503050406030204" pitchFamily="18" charset="0"/>
                                            <a:cs typeface="Times New Roman"/>
                                          </a:rPr>
                                          <m:t>𝑥</m:t>
                                        </m:r>
                                      </m:e>
                                      <m:sub>
                                        <m:r>
                                          <a:rPr lang="en-US" sz="2180" b="0" i="1" spc="59" smtClean="0">
                                            <a:latin typeface="Cambria Math" panose="02040503050406030204" pitchFamily="18" charset="0"/>
                                            <a:cs typeface="Times New Roman"/>
                                          </a:rPr>
                                          <m:t>𝑖𝑗</m:t>
                                        </m:r>
                                      </m:sub>
                                    </m:sSub>
                                  </m:e>
                                </m:nary>
                              </m:e>
                            </m:d>
                          </m:e>
                        </m:nary>
                      </m:e>
                      <m:sup>
                        <m:r>
                          <a:rPr lang="en-US" sz="2180" b="0" i="1" spc="59" smtClean="0">
                            <a:latin typeface="Cambria Math" panose="02040503050406030204" pitchFamily="18" charset="0"/>
                            <a:cs typeface="Times New Roman"/>
                          </a:rPr>
                          <m:t>2</m:t>
                        </m:r>
                      </m:sup>
                    </m:sSup>
                  </m:oMath>
                </a14:m>
                <a:r>
                  <a:rPr lang="en-US" sz="2180" spc="59" dirty="0">
                    <a:latin typeface="Times New Roman"/>
                    <a:cs typeface="Times New Roman"/>
                  </a:rPr>
                  <a:t> subject to </a:t>
                </a:r>
                <a14:m>
                  <m:oMath xmlns:m="http://schemas.openxmlformats.org/officeDocument/2006/math">
                    <m:nary>
                      <m:naryPr>
                        <m:chr m:val="∑"/>
                        <m:ctrlPr>
                          <a:rPr lang="en-US" sz="2000" i="1" spc="50">
                            <a:latin typeface="Cambria Math" panose="02040503050406030204" pitchFamily="18" charset="0"/>
                            <a:cs typeface="Times New Roman"/>
                          </a:rPr>
                        </m:ctrlPr>
                      </m:naryPr>
                      <m:sub>
                        <m:r>
                          <a:rPr lang="en-US" sz="2000" i="1" spc="50">
                            <a:latin typeface="Cambria Math" panose="02040503050406030204" pitchFamily="18" charset="0"/>
                            <a:cs typeface="Times New Roman"/>
                          </a:rPr>
                          <m:t>𝑗</m:t>
                        </m:r>
                        <m:r>
                          <a:rPr lang="en-US" sz="2000" i="1" spc="50">
                            <a:latin typeface="Cambria Math" panose="02040503050406030204" pitchFamily="18" charset="0"/>
                            <a:cs typeface="Times New Roman"/>
                          </a:rPr>
                          <m:t>=1</m:t>
                        </m:r>
                      </m:sub>
                      <m:sup>
                        <m:r>
                          <a:rPr lang="en-US" sz="2000" i="1" spc="50">
                            <a:latin typeface="Cambria Math" panose="02040503050406030204" pitchFamily="18" charset="0"/>
                            <a:cs typeface="Times New Roman"/>
                          </a:rPr>
                          <m:t>𝑝</m:t>
                        </m:r>
                      </m:sup>
                      <m:e>
                        <m:sSubSup>
                          <m:sSubSupPr>
                            <m:ctrlPr>
                              <a:rPr lang="en-US" sz="2000" i="1" spc="50">
                                <a:latin typeface="Cambria Math" panose="02040503050406030204" pitchFamily="18" charset="0"/>
                                <a:cs typeface="Times New Roman"/>
                              </a:rPr>
                            </m:ctrlPr>
                          </m:sSubSupPr>
                          <m:e>
                            <m:r>
                              <a:rPr lang="en-US" sz="2000" i="1" spc="50">
                                <a:latin typeface="Cambria Math" panose="02040503050406030204" pitchFamily="18" charset="0"/>
                                <a:cs typeface="Times New Roman"/>
                              </a:rPr>
                              <m:t>𝜙</m:t>
                            </m:r>
                          </m:e>
                          <m:sub>
                            <m:r>
                              <a:rPr lang="en-US" sz="2000" i="1" spc="50">
                                <a:latin typeface="Cambria Math" panose="02040503050406030204" pitchFamily="18" charset="0"/>
                                <a:cs typeface="Times New Roman"/>
                              </a:rPr>
                              <m:t>𝑗</m:t>
                            </m:r>
                            <m:r>
                              <a:rPr lang="en-US" sz="2000" i="1" spc="50">
                                <a:latin typeface="Cambria Math" panose="02040503050406030204" pitchFamily="18" charset="0"/>
                                <a:cs typeface="Times New Roman"/>
                              </a:rPr>
                              <m:t>1</m:t>
                            </m:r>
                          </m:sub>
                          <m:sup>
                            <m:r>
                              <a:rPr lang="en-US" sz="2000" i="1" spc="50">
                                <a:latin typeface="Cambria Math" panose="02040503050406030204" pitchFamily="18" charset="0"/>
                                <a:cs typeface="Times New Roman"/>
                              </a:rPr>
                              <m:t>2</m:t>
                            </m:r>
                          </m:sup>
                        </m:sSubSup>
                        <m:r>
                          <a:rPr lang="en-US" sz="2000" i="1" spc="50">
                            <a:latin typeface="Cambria Math" panose="02040503050406030204" pitchFamily="18" charset="0"/>
                            <a:cs typeface="Times New Roman"/>
                          </a:rPr>
                          <m:t>=1. </m:t>
                        </m:r>
                      </m:e>
                    </m:nary>
                  </m:oMath>
                </a14:m>
                <a:endParaRPr lang="en-US" sz="2180" spc="59" dirty="0">
                  <a:latin typeface="Times New Roman"/>
                  <a:cs typeface="Times New Roman"/>
                </a:endParaRPr>
              </a:p>
              <a:p>
                <a:pPr marL="312078" marR="35235" indent="-263001">
                  <a:lnSpc>
                    <a:spcPct val="102600"/>
                  </a:lnSpc>
                  <a:spcBef>
                    <a:spcPts val="109"/>
                  </a:spcBef>
                  <a:buClr>
                    <a:srgbClr val="3333B2"/>
                  </a:buClr>
                  <a:buSzPct val="90909"/>
                  <a:buFont typeface="Menlo"/>
                  <a:buChar char="•"/>
                  <a:tabLst>
                    <a:tab pos="313336" algn="l"/>
                  </a:tabLst>
                </a:pPr>
                <a:endParaRPr lang="en-US" sz="2180" spc="59" dirty="0">
                  <a:latin typeface="Times New Roman"/>
                  <a:cs typeface="Times New Roman"/>
                </a:endParaRPr>
              </a:p>
              <a:p>
                <a:pPr marL="387581" marR="60402" indent="-263001">
                  <a:lnSpc>
                    <a:spcPct val="102600"/>
                  </a:lnSpc>
                  <a:spcBef>
                    <a:spcPts val="109"/>
                  </a:spcBef>
                  <a:buClr>
                    <a:srgbClr val="3333B2"/>
                  </a:buClr>
                  <a:buSzPct val="90909"/>
                  <a:buFont typeface="Menlo"/>
                  <a:buChar char="•"/>
                  <a:tabLst>
                    <a:tab pos="388839" algn="l"/>
                  </a:tabLst>
                </a:pPr>
                <a:r>
                  <a:rPr lang="en-US" sz="2180" spc="79" dirty="0">
                    <a:latin typeface="Times New Roman"/>
                    <a:cs typeface="Times New Roman"/>
                  </a:rPr>
                  <a:t>This </a:t>
                </a:r>
                <a:r>
                  <a:rPr lang="en-US" sz="2180" spc="59" dirty="0">
                    <a:latin typeface="Times New Roman"/>
                    <a:cs typeface="Times New Roman"/>
                  </a:rPr>
                  <a:t>problem </a:t>
                </a:r>
                <a:r>
                  <a:rPr lang="en-US" sz="2180" spc="69" dirty="0">
                    <a:latin typeface="Times New Roman"/>
                    <a:cs typeface="Times New Roman"/>
                  </a:rPr>
                  <a:t>can </a:t>
                </a:r>
                <a:r>
                  <a:rPr lang="en-US" sz="2180" spc="79" dirty="0">
                    <a:latin typeface="Times New Roman"/>
                    <a:cs typeface="Times New Roman"/>
                  </a:rPr>
                  <a:t>be </a:t>
                </a:r>
                <a:r>
                  <a:rPr lang="en-US" sz="2180" spc="10" dirty="0">
                    <a:latin typeface="Times New Roman"/>
                    <a:cs typeface="Times New Roman"/>
                  </a:rPr>
                  <a:t>solved </a:t>
                </a:r>
                <a:r>
                  <a:rPr lang="en-US" sz="2180" spc="50" dirty="0">
                    <a:latin typeface="Times New Roman"/>
                    <a:cs typeface="Times New Roman"/>
                  </a:rPr>
                  <a:t>via </a:t>
                </a:r>
                <a:r>
                  <a:rPr lang="en-US" sz="2180" spc="109" dirty="0">
                    <a:latin typeface="Times New Roman"/>
                    <a:cs typeface="Times New Roman"/>
                  </a:rPr>
                  <a:t>a </a:t>
                </a:r>
                <a:r>
                  <a:rPr lang="en-US" sz="2180" spc="40" dirty="0">
                    <a:latin typeface="Times New Roman"/>
                    <a:cs typeface="Times New Roman"/>
                  </a:rPr>
                  <a:t>singular-value  </a:t>
                </a:r>
                <a:r>
                  <a:rPr lang="en-US" sz="2180" spc="50" dirty="0">
                    <a:latin typeface="Times New Roman"/>
                    <a:cs typeface="Times New Roman"/>
                  </a:rPr>
                  <a:t>decomposition </a:t>
                </a:r>
                <a:r>
                  <a:rPr lang="en-US" sz="2180" spc="-40" dirty="0">
                    <a:latin typeface="Times New Roman"/>
                    <a:cs typeface="Times New Roman"/>
                  </a:rPr>
                  <a:t>of </a:t>
                </a:r>
                <a:r>
                  <a:rPr lang="en-US" sz="2180" spc="109" dirty="0">
                    <a:latin typeface="Times New Roman"/>
                    <a:cs typeface="Times New Roman"/>
                  </a:rPr>
                  <a:t>the </a:t>
                </a:r>
                <a:r>
                  <a:rPr lang="en-US" sz="2180" spc="99" dirty="0">
                    <a:latin typeface="Times New Roman"/>
                    <a:cs typeface="Times New Roman"/>
                  </a:rPr>
                  <a:t>matrix </a:t>
                </a:r>
                <a:r>
                  <a:rPr lang="en-US" sz="2180" b="1" spc="238" dirty="0">
                    <a:latin typeface="Arial"/>
                    <a:cs typeface="Arial"/>
                  </a:rPr>
                  <a:t>X</a:t>
                </a:r>
                <a:r>
                  <a:rPr lang="en-US" sz="2180" spc="238" dirty="0">
                    <a:latin typeface="Times New Roman"/>
                    <a:cs typeface="Times New Roman"/>
                  </a:rPr>
                  <a:t>, </a:t>
                </a:r>
                <a:r>
                  <a:rPr lang="en-US" sz="2180" spc="109" dirty="0">
                    <a:latin typeface="Times New Roman"/>
                    <a:cs typeface="Times New Roman"/>
                  </a:rPr>
                  <a:t>a standard </a:t>
                </a:r>
                <a:r>
                  <a:rPr lang="en-US" sz="2180" spc="50" dirty="0">
                    <a:latin typeface="Times New Roman"/>
                    <a:cs typeface="Times New Roman"/>
                  </a:rPr>
                  <a:t>technique in  linear</a:t>
                </a:r>
                <a:r>
                  <a:rPr lang="en-US" sz="2180" spc="159" dirty="0">
                    <a:latin typeface="Times New Roman"/>
                    <a:cs typeface="Times New Roman"/>
                  </a:rPr>
                  <a:t> </a:t>
                </a:r>
                <a:r>
                  <a:rPr lang="en-US" sz="2180" spc="59" dirty="0">
                    <a:latin typeface="Times New Roman"/>
                    <a:cs typeface="Times New Roman"/>
                  </a:rPr>
                  <a:t>algebra.</a:t>
                </a:r>
                <a:endParaRPr lang="en-US" sz="2180" dirty="0">
                  <a:latin typeface="Times New Roman"/>
                  <a:cs typeface="Times New Roman"/>
                </a:endParaRPr>
              </a:p>
              <a:p>
                <a:pPr marL="387581" marR="417782" indent="-263001">
                  <a:lnSpc>
                    <a:spcPct val="102600"/>
                  </a:lnSpc>
                  <a:spcBef>
                    <a:spcPts val="595"/>
                  </a:spcBef>
                  <a:buClr>
                    <a:srgbClr val="3333B2"/>
                  </a:buClr>
                  <a:buSzPct val="90909"/>
                  <a:buFont typeface="Menlo"/>
                  <a:buChar char="•"/>
                  <a:tabLst>
                    <a:tab pos="388839" algn="l"/>
                  </a:tabLst>
                </a:pPr>
                <a:r>
                  <a:rPr lang="en-US" sz="2180" spc="-20" dirty="0">
                    <a:latin typeface="Times New Roman"/>
                    <a:cs typeface="Times New Roman"/>
                  </a:rPr>
                  <a:t>We </a:t>
                </a:r>
                <a:r>
                  <a:rPr lang="en-US" sz="2180" spc="30" dirty="0">
                    <a:latin typeface="Times New Roman"/>
                    <a:cs typeface="Times New Roman"/>
                  </a:rPr>
                  <a:t>refer </a:t>
                </a:r>
                <a:r>
                  <a:rPr lang="en-US" sz="2180" spc="109" dirty="0">
                    <a:latin typeface="Times New Roman"/>
                    <a:cs typeface="Times New Roman"/>
                  </a:rPr>
                  <a:t>to </a:t>
                </a:r>
                <a:r>
                  <a:rPr lang="en-US" sz="2180" i="1" spc="109" dirty="0">
                    <a:latin typeface="Times New Roman"/>
                    <a:cs typeface="Times New Roman"/>
                  </a:rPr>
                  <a:t>Z</a:t>
                </a:r>
                <a:r>
                  <a:rPr lang="en-US" sz="2378" spc="162" baseline="-10416" dirty="0">
                    <a:latin typeface="Arial"/>
                    <a:cs typeface="Arial"/>
                  </a:rPr>
                  <a:t>1 </a:t>
                </a:r>
                <a:r>
                  <a:rPr lang="en-US" sz="2180" spc="50" dirty="0">
                    <a:latin typeface="Times New Roman"/>
                    <a:cs typeface="Times New Roman"/>
                  </a:rPr>
                  <a:t>as </a:t>
                </a:r>
                <a:r>
                  <a:rPr lang="en-US" sz="2180" spc="109" dirty="0">
                    <a:latin typeface="Times New Roman"/>
                    <a:cs typeface="Times New Roman"/>
                  </a:rPr>
                  <a:t>the </a:t>
                </a:r>
                <a:r>
                  <a:rPr lang="en-US" sz="2180" spc="40" dirty="0">
                    <a:latin typeface="Times New Roman"/>
                    <a:cs typeface="Times New Roman"/>
                  </a:rPr>
                  <a:t>first </a:t>
                </a:r>
                <a:r>
                  <a:rPr lang="en-US" sz="2180" spc="59" dirty="0">
                    <a:latin typeface="Times New Roman"/>
                    <a:cs typeface="Times New Roman"/>
                  </a:rPr>
                  <a:t>principal component, </a:t>
                </a:r>
                <a:r>
                  <a:rPr lang="en-US" sz="2180" spc="79" dirty="0">
                    <a:latin typeface="Times New Roman"/>
                    <a:cs typeface="Times New Roman"/>
                  </a:rPr>
                  <a:t>with  </a:t>
                </a:r>
                <a:r>
                  <a:rPr lang="en-US" sz="2180" spc="30" dirty="0">
                    <a:latin typeface="Times New Roman"/>
                    <a:cs typeface="Times New Roman"/>
                  </a:rPr>
                  <a:t>realized</a:t>
                </a:r>
                <a:r>
                  <a:rPr lang="en-US" sz="2180" spc="159" dirty="0">
                    <a:latin typeface="Times New Roman"/>
                    <a:cs typeface="Times New Roman"/>
                  </a:rPr>
                  <a:t> </a:t>
                </a:r>
                <a:r>
                  <a:rPr lang="en-US" sz="2180" spc="20" dirty="0">
                    <a:latin typeface="Times New Roman"/>
                    <a:cs typeface="Times New Roman"/>
                  </a:rPr>
                  <a:t>values</a:t>
                </a:r>
                <a:r>
                  <a:rPr lang="en-US" sz="2180" spc="168" dirty="0">
                    <a:latin typeface="Times New Roman"/>
                    <a:cs typeface="Times New Roman"/>
                  </a:rPr>
                  <a:t> </a:t>
                </a:r>
                <a:r>
                  <a:rPr lang="en-US" sz="2180" i="1" spc="50" dirty="0">
                    <a:latin typeface="Times New Roman"/>
                    <a:cs typeface="Times New Roman"/>
                  </a:rPr>
                  <a:t>z</a:t>
                </a:r>
                <a:r>
                  <a:rPr lang="en-US" sz="2378" spc="73" baseline="-10416" dirty="0">
                    <a:latin typeface="Arial"/>
                    <a:cs typeface="Arial"/>
                  </a:rPr>
                  <a:t>11</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109" dirty="0">
                    <a:latin typeface="Times New Roman"/>
                    <a:cs typeface="Times New Roman"/>
                  </a:rPr>
                  <a:t>z</a:t>
                </a:r>
                <a:r>
                  <a:rPr lang="en-US" sz="2378" i="1" spc="162" baseline="-10416" dirty="0">
                    <a:latin typeface="Times New Roman"/>
                    <a:cs typeface="Times New Roman"/>
                  </a:rPr>
                  <a:t>n</a:t>
                </a:r>
                <a:r>
                  <a:rPr lang="en-US" sz="2378" spc="162" baseline="-10416" dirty="0">
                    <a:latin typeface="Arial"/>
                    <a:cs typeface="Arial"/>
                  </a:rPr>
                  <a:t>1</a:t>
                </a:r>
                <a:endParaRPr lang="en-US" sz="2378" baseline="-10416" dirty="0">
                  <a:latin typeface="Arial"/>
                  <a:cs typeface="Arial"/>
                </a:endParaRPr>
              </a:p>
            </p:txBody>
          </p:sp>
        </mc:Choice>
        <mc:Fallback xmlns="">
          <p:sp>
            <p:nvSpPr>
              <p:cNvPr id="10" name="object 10"/>
              <p:cNvSpPr txBox="1">
                <a:spLocks noRot="1" noChangeAspect="1" noMove="1" noResize="1" noEditPoints="1" noAdjustHandles="1" noChangeArrowheads="1" noChangeShapeType="1" noTextEdit="1"/>
              </p:cNvSpPr>
              <p:nvPr/>
            </p:nvSpPr>
            <p:spPr>
              <a:xfrm>
                <a:off x="811425" y="1447800"/>
                <a:ext cx="7521150" cy="4061175"/>
              </a:xfrm>
              <a:prstGeom prst="rect">
                <a:avLst/>
              </a:prstGeom>
              <a:blipFill>
                <a:blip r:embed="rId3"/>
                <a:stretch>
                  <a:fillRect l="-1180" t="-1869" r="-1855" b="-28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6B9FBFA-A6C4-F344-A7F4-9E2D487B15FC}"/>
              </a:ext>
            </a:extLst>
          </p:cNvPr>
          <p:cNvSpPr>
            <a:spLocks noGrp="1"/>
          </p:cNvSpPr>
          <p:nvPr>
            <p:ph type="sldNum" sz="quarter" idx="12"/>
          </p:nvPr>
        </p:nvSpPr>
        <p:spPr/>
        <p:txBody>
          <a:bodyPr/>
          <a:lstStyle/>
          <a:p>
            <a:fld id="{19B12225-5612-419B-A8D5-4B8EEE4C217E}" type="slidenum">
              <a:rPr lang="en-US" smtClean="0"/>
              <a:pPr/>
              <a:t>62</a:t>
            </a:fld>
            <a:endParaRPr lang="en-US"/>
          </a:p>
        </p:txBody>
      </p:sp>
    </p:spTree>
    <p:extLst>
      <p:ext uri="{BB962C8B-B14F-4D97-AF65-F5344CB8AC3E}">
        <p14:creationId xmlns:p14="http://schemas.microsoft.com/office/powerpoint/2010/main" val="774619603"/>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Geometry of PCA</a:t>
            </a:r>
          </a:p>
        </p:txBody>
      </p:sp>
      <p:sp>
        <p:nvSpPr>
          <p:cNvPr id="3" name="object 3"/>
          <p:cNvSpPr txBox="1">
            <a:spLocks noGrp="1"/>
          </p:cNvSpPr>
          <p:nvPr>
            <p:ph type="body" idx="1"/>
          </p:nvPr>
        </p:nvSpPr>
        <p:spPr/>
        <p:txBody>
          <a:bodyPr/>
          <a:lstStyle/>
          <a:p>
            <a:r>
              <a:rPr lang="en-US" dirty="0"/>
              <a:t>The loading vector </a:t>
            </a:r>
            <a:r>
              <a:rPr lang="el-GR" dirty="0"/>
              <a:t>φ1 </a:t>
            </a:r>
            <a:r>
              <a:rPr lang="en-US" dirty="0"/>
              <a:t>with elements </a:t>
            </a:r>
            <a:r>
              <a:rPr lang="el-GR" dirty="0"/>
              <a:t>φ</a:t>
            </a:r>
            <a:r>
              <a:rPr lang="el-GR" baseline="-25000" dirty="0"/>
              <a:t>11</a:t>
            </a:r>
            <a:r>
              <a:rPr lang="el-GR" dirty="0"/>
              <a:t>, φ</a:t>
            </a:r>
            <a:r>
              <a:rPr lang="el-GR" baseline="-25000" dirty="0"/>
              <a:t>21</a:t>
            </a:r>
            <a:r>
              <a:rPr lang="el-GR" dirty="0"/>
              <a:t>, . . . , φ</a:t>
            </a:r>
            <a:r>
              <a:rPr lang="en-US" baseline="-25000" dirty="0"/>
              <a:t>p1</a:t>
            </a:r>
            <a:r>
              <a:rPr lang="en-US" dirty="0"/>
              <a:t>  defines a direction in feature space along which the data  vary the most.</a:t>
            </a:r>
          </a:p>
          <a:p>
            <a:r>
              <a:rPr lang="en-US" dirty="0"/>
              <a:t>If we project the n data points x</a:t>
            </a:r>
            <a:r>
              <a:rPr lang="en-US" baseline="-25000" dirty="0"/>
              <a:t>1</a:t>
            </a:r>
            <a:r>
              <a:rPr lang="en-US" dirty="0"/>
              <a:t>, . . . , x</a:t>
            </a:r>
            <a:r>
              <a:rPr lang="en-US" baseline="-25000" dirty="0"/>
              <a:t>n</a:t>
            </a:r>
            <a:r>
              <a:rPr lang="en-US" dirty="0"/>
              <a:t> onto this  direction, the projected values are the principal component  scores z</a:t>
            </a:r>
            <a:r>
              <a:rPr lang="en-US" baseline="-25000" dirty="0"/>
              <a:t>11</a:t>
            </a:r>
            <a:r>
              <a:rPr lang="en-US" dirty="0"/>
              <a:t>, . . . , z</a:t>
            </a:r>
            <a:r>
              <a:rPr lang="en-US" baseline="-25000" dirty="0"/>
              <a:t>n1</a:t>
            </a:r>
            <a:r>
              <a:rPr lang="en-US" dirty="0"/>
              <a:t> themselves.</a:t>
            </a:r>
          </a:p>
        </p:txBody>
      </p:sp>
      <p:sp>
        <p:nvSpPr>
          <p:cNvPr id="5" name="Slide Number Placeholder 4">
            <a:extLst>
              <a:ext uri="{FF2B5EF4-FFF2-40B4-BE49-F238E27FC236}">
                <a16:creationId xmlns:a16="http://schemas.microsoft.com/office/drawing/2014/main" id="{69451CC5-AC36-7142-9F5A-CDBC4161EB83}"/>
              </a:ext>
            </a:extLst>
          </p:cNvPr>
          <p:cNvSpPr>
            <a:spLocks noGrp="1"/>
          </p:cNvSpPr>
          <p:nvPr>
            <p:ph type="sldNum" sz="quarter" idx="12"/>
          </p:nvPr>
        </p:nvSpPr>
        <p:spPr/>
        <p:txBody>
          <a:bodyPr/>
          <a:lstStyle/>
          <a:p>
            <a:fld id="{19B12225-5612-419B-A8D5-4B8EEE4C217E}" type="slidenum">
              <a:rPr lang="en-US" smtClean="0"/>
              <a:pPr/>
              <a:t>63</a:t>
            </a:fld>
            <a:endParaRPr lang="en-US"/>
          </a:p>
        </p:txBody>
      </p:sp>
    </p:spTree>
    <p:extLst>
      <p:ext uri="{BB962C8B-B14F-4D97-AF65-F5344CB8AC3E}">
        <p14:creationId xmlns:p14="http://schemas.microsoft.com/office/powerpoint/2010/main" val="1331908784"/>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Further principal components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8F2B158-86FF-9746-8AAD-EE0D380F7CED}"/>
                  </a:ext>
                </a:extLst>
              </p:cNvPr>
              <p:cNvSpPr>
                <a:spLocks noGrp="1"/>
              </p:cNvSpPr>
              <p:nvPr>
                <p:ph idx="1"/>
              </p:nvPr>
            </p:nvSpPr>
            <p:spPr/>
            <p:txBody>
              <a:bodyPr>
                <a:normAutofit/>
              </a:bodyPr>
              <a:lstStyle/>
              <a:p>
                <a:pPr marL="437914" marR="222733" indent="-263001" algn="just">
                  <a:lnSpc>
                    <a:spcPct val="102600"/>
                  </a:lnSpc>
                  <a:spcBef>
                    <a:spcPts val="109"/>
                  </a:spcBef>
                  <a:buClr>
                    <a:srgbClr val="3333B2"/>
                  </a:buClr>
                  <a:buSzPct val="90909"/>
                  <a:buFont typeface="Menlo"/>
                  <a:buChar char="•"/>
                  <a:tabLst>
                    <a:tab pos="439174" algn="l"/>
                  </a:tabLst>
                </a:pPr>
                <a:r>
                  <a:rPr lang="en-US" spc="109" dirty="0">
                    <a:latin typeface="Times New Roman"/>
                    <a:cs typeface="Times New Roman"/>
                  </a:rPr>
                  <a:t>The </a:t>
                </a:r>
                <a:r>
                  <a:rPr lang="en-US" spc="30" dirty="0">
                    <a:latin typeface="Times New Roman"/>
                    <a:cs typeface="Times New Roman"/>
                  </a:rPr>
                  <a:t>second </a:t>
                </a:r>
                <a:r>
                  <a:rPr lang="en-US" spc="59" dirty="0">
                    <a:latin typeface="Times New Roman"/>
                    <a:cs typeface="Times New Roman"/>
                  </a:rPr>
                  <a:t>principal </a:t>
                </a:r>
                <a:r>
                  <a:rPr lang="en-US" spc="69" dirty="0">
                    <a:latin typeface="Times New Roman"/>
                    <a:cs typeface="Times New Roman"/>
                  </a:rPr>
                  <a:t>component </a:t>
                </a:r>
                <a:r>
                  <a:rPr lang="en-US" spc="-10" dirty="0">
                    <a:latin typeface="Times New Roman"/>
                    <a:cs typeface="Times New Roman"/>
                  </a:rPr>
                  <a:t>is </a:t>
                </a:r>
                <a:r>
                  <a:rPr lang="en-US" spc="99" dirty="0">
                    <a:latin typeface="Times New Roman"/>
                    <a:cs typeface="Times New Roman"/>
                  </a:rPr>
                  <a:t>the </a:t>
                </a:r>
                <a:r>
                  <a:rPr lang="en-US" spc="50" dirty="0">
                    <a:latin typeface="Times New Roman"/>
                    <a:cs typeface="Times New Roman"/>
                  </a:rPr>
                  <a:t>linear </a:t>
                </a:r>
                <a:r>
                  <a:rPr lang="en-US" spc="59" dirty="0">
                    <a:latin typeface="Times New Roman"/>
                    <a:cs typeface="Times New Roman"/>
                  </a:rPr>
                  <a:t>combination </a:t>
                </a:r>
                <a:r>
                  <a:rPr lang="en-US" spc="-40" dirty="0">
                    <a:latin typeface="Times New Roman"/>
                    <a:cs typeface="Times New Roman"/>
                  </a:rPr>
                  <a:t>of </a:t>
                </a:r>
                <a:r>
                  <a:rPr lang="en-US" i="1" spc="188" dirty="0">
                    <a:latin typeface="Times New Roman"/>
                    <a:cs typeface="Times New Roman"/>
                  </a:rPr>
                  <a:t>X</a:t>
                </a:r>
                <a:r>
                  <a:rPr lang="en-US" spc="281" baseline="-10416" dirty="0">
                    <a:latin typeface="Arial"/>
                    <a:cs typeface="Arial"/>
                  </a:rPr>
                  <a:t>1</a:t>
                </a:r>
                <a:r>
                  <a:rPr lang="en-US" i="1" spc="188" dirty="0">
                    <a:latin typeface="Times New Roman"/>
                    <a:cs typeface="Times New Roman"/>
                  </a:rPr>
                  <a:t>, </a:t>
                </a:r>
                <a:r>
                  <a:rPr lang="en-US" i="1" spc="50" dirty="0">
                    <a:latin typeface="Times New Roman"/>
                    <a:cs typeface="Times New Roman"/>
                  </a:rPr>
                  <a:t>. . . , </a:t>
                </a:r>
                <a:r>
                  <a:rPr lang="en-US" i="1" spc="248" dirty="0" err="1">
                    <a:latin typeface="Times New Roman"/>
                    <a:cs typeface="Times New Roman"/>
                  </a:rPr>
                  <a:t>X</a:t>
                </a:r>
                <a:r>
                  <a:rPr lang="en-US" i="1" spc="371" baseline="-10416" dirty="0" err="1">
                    <a:latin typeface="Times New Roman"/>
                    <a:cs typeface="Times New Roman"/>
                  </a:rPr>
                  <a:t>p</a:t>
                </a:r>
                <a:r>
                  <a:rPr lang="en-US" i="1" spc="371" baseline="-10416" dirty="0">
                    <a:latin typeface="Times New Roman"/>
                    <a:cs typeface="Times New Roman"/>
                  </a:rPr>
                  <a:t> </a:t>
                </a:r>
                <a:r>
                  <a:rPr lang="en-US" spc="168" dirty="0">
                    <a:latin typeface="Times New Roman"/>
                    <a:cs typeface="Times New Roman"/>
                  </a:rPr>
                  <a:t>that </a:t>
                </a:r>
                <a:r>
                  <a:rPr lang="en-US" spc="69" dirty="0">
                    <a:latin typeface="Times New Roman"/>
                    <a:cs typeface="Times New Roman"/>
                  </a:rPr>
                  <a:t>has </a:t>
                </a:r>
                <a:r>
                  <a:rPr lang="en-US" spc="59" dirty="0">
                    <a:latin typeface="Times New Roman"/>
                    <a:cs typeface="Times New Roman"/>
                  </a:rPr>
                  <a:t>maximal </a:t>
                </a:r>
                <a:r>
                  <a:rPr lang="en-US" spc="40" dirty="0">
                    <a:latin typeface="Times New Roman"/>
                    <a:cs typeface="Times New Roman"/>
                  </a:rPr>
                  <a:t>variance </a:t>
                </a:r>
                <a:r>
                  <a:rPr lang="en-US" spc="59" dirty="0">
                    <a:latin typeface="Times New Roman"/>
                    <a:cs typeface="Times New Roman"/>
                  </a:rPr>
                  <a:t>among </a:t>
                </a:r>
                <a:r>
                  <a:rPr lang="en-US" spc="30" dirty="0">
                    <a:latin typeface="Times New Roman"/>
                    <a:cs typeface="Times New Roman"/>
                  </a:rPr>
                  <a:t>all </a:t>
                </a:r>
                <a:r>
                  <a:rPr lang="en-US" spc="50" dirty="0">
                    <a:latin typeface="Times New Roman"/>
                    <a:cs typeface="Times New Roman"/>
                  </a:rPr>
                  <a:t>linear  combinations </a:t>
                </a:r>
                <a:r>
                  <a:rPr lang="en-US" spc="168" dirty="0">
                    <a:latin typeface="Times New Roman"/>
                    <a:cs typeface="Times New Roman"/>
                  </a:rPr>
                  <a:t>that </a:t>
                </a:r>
                <a:r>
                  <a:rPr lang="en-US" spc="69" dirty="0">
                    <a:latin typeface="Times New Roman"/>
                    <a:cs typeface="Times New Roman"/>
                  </a:rPr>
                  <a:t>are </a:t>
                </a:r>
                <a:r>
                  <a:rPr lang="en-US" i="1" spc="10" dirty="0">
                    <a:solidFill>
                      <a:srgbClr val="009900"/>
                    </a:solidFill>
                    <a:latin typeface="Times New Roman"/>
                    <a:cs typeface="Times New Roman"/>
                  </a:rPr>
                  <a:t>uncorrelated </a:t>
                </a:r>
                <a:r>
                  <a:rPr lang="en-US" spc="79" dirty="0">
                    <a:latin typeface="Times New Roman"/>
                    <a:cs typeface="Times New Roman"/>
                  </a:rPr>
                  <a:t>with</a:t>
                </a:r>
                <a:r>
                  <a:rPr lang="en-US" spc="555" dirty="0">
                    <a:latin typeface="Times New Roman"/>
                    <a:cs typeface="Times New Roman"/>
                  </a:rPr>
                  <a:t> </a:t>
                </a:r>
                <a:r>
                  <a:rPr lang="en-US" i="1" spc="119" dirty="0">
                    <a:latin typeface="Times New Roman"/>
                    <a:cs typeface="Times New Roman"/>
                  </a:rPr>
                  <a:t>Z</a:t>
                </a:r>
                <a:r>
                  <a:rPr lang="en-US" spc="176" baseline="-10416" dirty="0">
                    <a:latin typeface="Arial"/>
                    <a:cs typeface="Arial"/>
                  </a:rPr>
                  <a:t>1</a:t>
                </a:r>
                <a:r>
                  <a:rPr lang="en-US" spc="119" dirty="0">
                    <a:latin typeface="Times New Roman"/>
                    <a:cs typeface="Times New Roman"/>
                  </a:rPr>
                  <a:t>.</a:t>
                </a:r>
                <a:endParaRPr lang="en-US" dirty="0">
                  <a:latin typeface="Times New Roman"/>
                  <a:cs typeface="Times New Roman"/>
                </a:endParaRPr>
              </a:p>
              <a:p>
                <a:pPr marL="437914" indent="-263001">
                  <a:spcBef>
                    <a:spcPts val="664"/>
                  </a:spcBef>
                  <a:buClr>
                    <a:srgbClr val="3333B2"/>
                  </a:buClr>
                  <a:buSzPct val="90909"/>
                  <a:buFont typeface="Menlo"/>
                  <a:buChar char="•"/>
                  <a:tabLst>
                    <a:tab pos="439174" algn="l"/>
                  </a:tabLst>
                </a:pPr>
                <a:r>
                  <a:rPr lang="en-US" spc="109" dirty="0">
                    <a:latin typeface="Times New Roman"/>
                    <a:cs typeface="Times New Roman"/>
                  </a:rPr>
                  <a:t>The</a:t>
                </a:r>
                <a:r>
                  <a:rPr lang="en-US" spc="159" dirty="0">
                    <a:latin typeface="Times New Roman"/>
                    <a:cs typeface="Times New Roman"/>
                  </a:rPr>
                  <a:t> </a:t>
                </a:r>
                <a:r>
                  <a:rPr lang="en-US" spc="30" dirty="0">
                    <a:latin typeface="Times New Roman"/>
                    <a:cs typeface="Times New Roman"/>
                  </a:rPr>
                  <a:t>second</a:t>
                </a:r>
                <a:r>
                  <a:rPr lang="en-US" spc="159" dirty="0">
                    <a:latin typeface="Times New Roman"/>
                    <a:cs typeface="Times New Roman"/>
                  </a:rPr>
                  <a:t> </a:t>
                </a:r>
                <a:r>
                  <a:rPr lang="en-US" spc="59" dirty="0">
                    <a:latin typeface="Times New Roman"/>
                    <a:cs typeface="Times New Roman"/>
                  </a:rPr>
                  <a:t>principal</a:t>
                </a:r>
                <a:r>
                  <a:rPr lang="en-US" spc="168" dirty="0">
                    <a:latin typeface="Times New Roman"/>
                    <a:cs typeface="Times New Roman"/>
                  </a:rPr>
                  <a:t> </a:t>
                </a:r>
                <a:r>
                  <a:rPr lang="en-US" spc="69" dirty="0">
                    <a:latin typeface="Times New Roman"/>
                    <a:cs typeface="Times New Roman"/>
                  </a:rPr>
                  <a:t>component </a:t>
                </a:r>
                <a:r>
                  <a:rPr lang="en-US" spc="10" dirty="0">
                    <a:latin typeface="Times New Roman"/>
                    <a:cs typeface="Times New Roman"/>
                  </a:rPr>
                  <a:t>scores</a:t>
                </a:r>
              </a:p>
              <a:p>
                <a:pPr marL="174913" indent="0">
                  <a:spcBef>
                    <a:spcPts val="664"/>
                  </a:spcBef>
                  <a:buClr>
                    <a:srgbClr val="3333B2"/>
                  </a:buClr>
                  <a:buSzPct val="90909"/>
                  <a:buNone/>
                  <a:tabLst>
                    <a:tab pos="439174" algn="l"/>
                  </a:tabLst>
                </a:pPr>
                <a14:m>
                  <m:oMath xmlns:m="http://schemas.openxmlformats.org/officeDocument/2006/math">
                    <m:r>
                      <a:rPr lang="en-US" b="0" i="0" spc="178" smtClean="0">
                        <a:latin typeface="Cambria Math" panose="02040503050406030204" pitchFamily="18" charset="0"/>
                        <a:cs typeface="Times New Roman"/>
                      </a:rPr>
                      <m:t> </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𝑧</m:t>
                        </m:r>
                      </m:e>
                      <m:sub>
                        <m:r>
                          <a:rPr lang="en-US" b="0" i="1" spc="178" smtClean="0">
                            <a:latin typeface="Cambria Math" panose="02040503050406030204" pitchFamily="18" charset="0"/>
                            <a:cs typeface="Times New Roman"/>
                          </a:rPr>
                          <m:t>12</m:t>
                        </m:r>
                      </m:sub>
                    </m:sSub>
                    <m:r>
                      <a:rPr lang="en-US" b="0" i="1" spc="178" smtClean="0">
                        <a:latin typeface="Cambria Math" panose="02040503050406030204" pitchFamily="18" charset="0"/>
                        <a:cs typeface="Times New Roman"/>
                      </a:rPr>
                      <m:t>,</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𝑧</m:t>
                        </m:r>
                      </m:e>
                      <m:sub>
                        <m:r>
                          <a:rPr lang="en-US" b="0" i="1" spc="178" smtClean="0">
                            <a:latin typeface="Cambria Math" panose="02040503050406030204" pitchFamily="18" charset="0"/>
                            <a:cs typeface="Times New Roman"/>
                          </a:rPr>
                          <m:t>22</m:t>
                        </m:r>
                      </m:sub>
                    </m:sSub>
                    <m:r>
                      <a:rPr lang="en-US" b="0" i="1" spc="178" smtClean="0">
                        <a:latin typeface="Cambria Math" panose="02040503050406030204" pitchFamily="18" charset="0"/>
                        <a:cs typeface="Times New Roman"/>
                      </a:rPr>
                      <m:t>, ⋯, </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𝑧</m:t>
                        </m:r>
                      </m:e>
                      <m:sub>
                        <m:r>
                          <a:rPr lang="en-US" b="0" i="1" spc="178" smtClean="0">
                            <a:latin typeface="Cambria Math" panose="02040503050406030204" pitchFamily="18" charset="0"/>
                            <a:cs typeface="Times New Roman"/>
                          </a:rPr>
                          <m:t>𝑛</m:t>
                        </m:r>
                        <m:r>
                          <a:rPr lang="en-US" b="0" i="1" spc="178" smtClean="0">
                            <a:latin typeface="Cambria Math" panose="02040503050406030204" pitchFamily="18" charset="0"/>
                            <a:cs typeface="Times New Roman"/>
                          </a:rPr>
                          <m:t>2</m:t>
                        </m:r>
                      </m:sub>
                    </m:sSub>
                    <m:r>
                      <a:rPr lang="en-US" b="0" i="1" spc="178" smtClean="0">
                        <a:latin typeface="Cambria Math" panose="02040503050406030204" pitchFamily="18" charset="0"/>
                        <a:cs typeface="Times New Roman"/>
                      </a:rPr>
                      <m:t>, </m:t>
                    </m:r>
                  </m:oMath>
                </a14:m>
                <a:r>
                  <a:rPr lang="en-US" spc="79" dirty="0">
                    <a:latin typeface="Times New Roman"/>
                    <a:cs typeface="Times New Roman"/>
                  </a:rPr>
                  <a:t>take </a:t>
                </a:r>
                <a:r>
                  <a:rPr lang="en-US" spc="99" dirty="0">
                    <a:latin typeface="Times New Roman"/>
                    <a:cs typeface="Times New Roman"/>
                  </a:rPr>
                  <a:t>the</a:t>
                </a:r>
                <a:r>
                  <a:rPr lang="en-US" spc="248" dirty="0">
                    <a:latin typeface="Times New Roman"/>
                    <a:cs typeface="Times New Roman"/>
                  </a:rPr>
                  <a:t> </a:t>
                </a:r>
                <a:r>
                  <a:rPr lang="en-US" spc="30" dirty="0">
                    <a:latin typeface="Times New Roman"/>
                    <a:cs typeface="Times New Roman"/>
                  </a:rPr>
                  <a:t>form</a:t>
                </a:r>
                <a:endParaRPr lang="en-US" b="0" i="1" spc="178" dirty="0">
                  <a:latin typeface="Cambria Math" panose="02040503050406030204" pitchFamily="18" charset="0"/>
                  <a:cs typeface="Times New Roman"/>
                </a:endParaRPr>
              </a:p>
              <a:p>
                <a:pPr marL="174913" indent="0" algn="ctr">
                  <a:spcBef>
                    <a:spcPts val="664"/>
                  </a:spcBef>
                  <a:buClr>
                    <a:srgbClr val="3333B2"/>
                  </a:buClr>
                  <a:buSzPct val="90909"/>
                  <a:buNone/>
                  <a:tabLst>
                    <a:tab pos="439174" algn="l"/>
                  </a:tabLst>
                </a:pPr>
                <a14:m>
                  <m:oMathPara xmlns:m="http://schemas.openxmlformats.org/officeDocument/2006/math">
                    <m:oMathParaPr>
                      <m:jc m:val="centerGroup"/>
                    </m:oMathParaPr>
                    <m:oMath xmlns:m="http://schemas.openxmlformats.org/officeDocument/2006/math">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𝑧</m:t>
                          </m:r>
                        </m:e>
                        <m:sub>
                          <m:r>
                            <a:rPr lang="en-US" b="0" i="1" spc="178" smtClean="0">
                              <a:latin typeface="Cambria Math" panose="02040503050406030204" pitchFamily="18" charset="0"/>
                              <a:cs typeface="Times New Roman"/>
                            </a:rPr>
                            <m:t>𝑖</m:t>
                          </m:r>
                          <m:r>
                            <a:rPr lang="en-US" b="0" i="1" spc="178" smtClean="0">
                              <a:latin typeface="Cambria Math" panose="02040503050406030204" pitchFamily="18" charset="0"/>
                              <a:cs typeface="Times New Roman"/>
                            </a:rPr>
                            <m:t>2</m:t>
                          </m:r>
                        </m:sub>
                      </m:sSub>
                      <m:r>
                        <a:rPr lang="en-US" b="0" i="1" spc="178" smtClean="0">
                          <a:latin typeface="Cambria Math" panose="02040503050406030204" pitchFamily="18" charset="0"/>
                          <a:cs typeface="Times New Roman"/>
                        </a:rPr>
                        <m:t>=</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12</m:t>
                          </m:r>
                        </m:sub>
                      </m:sSub>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𝑥</m:t>
                          </m:r>
                        </m:e>
                        <m:sub>
                          <m:r>
                            <a:rPr lang="en-US" b="0" i="1" spc="178" smtClean="0">
                              <a:latin typeface="Cambria Math" panose="02040503050406030204" pitchFamily="18" charset="0"/>
                              <a:cs typeface="Times New Roman"/>
                            </a:rPr>
                            <m:t>𝑖</m:t>
                          </m:r>
                          <m:r>
                            <a:rPr lang="en-US" b="0" i="1" spc="178" smtClean="0">
                              <a:latin typeface="Cambria Math" panose="02040503050406030204" pitchFamily="18" charset="0"/>
                              <a:cs typeface="Times New Roman"/>
                            </a:rPr>
                            <m:t>1</m:t>
                          </m:r>
                        </m:sub>
                      </m:sSub>
                      <m:r>
                        <a:rPr lang="en-US" b="0" i="1" spc="178" smtClean="0">
                          <a:latin typeface="Cambria Math" panose="02040503050406030204" pitchFamily="18" charset="0"/>
                          <a:cs typeface="Times New Roman"/>
                        </a:rPr>
                        <m:t>+</m:t>
                      </m:r>
                      <m:sSub>
                        <m:sSubPr>
                          <m:ctrlPr>
                            <a:rPr lang="en-US" i="1" spc="178">
                              <a:latin typeface="Cambria Math" panose="02040503050406030204" pitchFamily="18" charset="0"/>
                              <a:cs typeface="Times New Roman"/>
                            </a:rPr>
                          </m:ctrlPr>
                        </m:sSubPr>
                        <m:e>
                          <m:r>
                            <a:rPr lang="en-US" i="1" spc="178">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2</m:t>
                          </m:r>
                          <m:r>
                            <a:rPr lang="en-US" i="1" spc="178">
                              <a:latin typeface="Cambria Math" panose="02040503050406030204" pitchFamily="18" charset="0"/>
                              <a:cs typeface="Times New Roman"/>
                            </a:rPr>
                            <m:t>2</m:t>
                          </m:r>
                        </m:sub>
                      </m:sSub>
                      <m:sSub>
                        <m:sSubPr>
                          <m:ctrlPr>
                            <a:rPr lang="en-US" i="1" spc="178">
                              <a:latin typeface="Cambria Math" panose="02040503050406030204" pitchFamily="18" charset="0"/>
                              <a:cs typeface="Times New Roman"/>
                            </a:rPr>
                          </m:ctrlPr>
                        </m:sSubPr>
                        <m:e>
                          <m:r>
                            <a:rPr lang="en-US" i="1" spc="178">
                              <a:latin typeface="Cambria Math" panose="02040503050406030204" pitchFamily="18" charset="0"/>
                              <a:cs typeface="Times New Roman"/>
                            </a:rPr>
                            <m:t>𝑥</m:t>
                          </m:r>
                        </m:e>
                        <m:sub>
                          <m:r>
                            <a:rPr lang="en-US" i="1" spc="178">
                              <a:latin typeface="Cambria Math" panose="02040503050406030204" pitchFamily="18" charset="0"/>
                              <a:cs typeface="Times New Roman"/>
                            </a:rPr>
                            <m:t>𝑖</m:t>
                          </m:r>
                          <m:r>
                            <a:rPr lang="en-US" b="0" i="1" spc="178" smtClean="0">
                              <a:latin typeface="Cambria Math" panose="02040503050406030204" pitchFamily="18" charset="0"/>
                              <a:cs typeface="Times New Roman"/>
                            </a:rPr>
                            <m:t>2</m:t>
                          </m:r>
                        </m:sub>
                      </m:sSub>
                      <m:sSub>
                        <m:sSubPr>
                          <m:ctrlPr>
                            <a:rPr lang="en-US" i="1" spc="178">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m:t>
                          </m:r>
                          <m:r>
                            <a:rPr lang="en-US" i="1" spc="178">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𝑝</m:t>
                          </m:r>
                          <m:r>
                            <a:rPr lang="en-US" i="1" spc="178">
                              <a:latin typeface="Cambria Math" panose="02040503050406030204" pitchFamily="18" charset="0"/>
                              <a:cs typeface="Times New Roman"/>
                            </a:rPr>
                            <m:t>2</m:t>
                          </m:r>
                        </m:sub>
                      </m:sSub>
                      <m:sSub>
                        <m:sSubPr>
                          <m:ctrlPr>
                            <a:rPr lang="en-US" i="1" spc="178">
                              <a:latin typeface="Cambria Math" panose="02040503050406030204" pitchFamily="18" charset="0"/>
                              <a:cs typeface="Times New Roman"/>
                            </a:rPr>
                          </m:ctrlPr>
                        </m:sSubPr>
                        <m:e>
                          <m:r>
                            <a:rPr lang="en-US" i="1" spc="178">
                              <a:latin typeface="Cambria Math" panose="02040503050406030204" pitchFamily="18" charset="0"/>
                              <a:cs typeface="Times New Roman"/>
                            </a:rPr>
                            <m:t>𝑥</m:t>
                          </m:r>
                        </m:e>
                        <m:sub>
                          <m:r>
                            <a:rPr lang="en-US" i="1" spc="178">
                              <a:latin typeface="Cambria Math" panose="02040503050406030204" pitchFamily="18" charset="0"/>
                              <a:cs typeface="Times New Roman"/>
                            </a:rPr>
                            <m:t>𝑖</m:t>
                          </m:r>
                          <m:r>
                            <a:rPr lang="en-US" b="0" i="1" spc="178" smtClean="0">
                              <a:latin typeface="Cambria Math" panose="02040503050406030204" pitchFamily="18" charset="0"/>
                              <a:cs typeface="Times New Roman"/>
                            </a:rPr>
                            <m:t>𝑝</m:t>
                          </m:r>
                        </m:sub>
                      </m:sSub>
                      <m:r>
                        <a:rPr lang="en-US" b="0" i="1" spc="178" smtClean="0">
                          <a:latin typeface="Cambria Math" panose="02040503050406030204" pitchFamily="18" charset="0"/>
                          <a:cs typeface="Times New Roman"/>
                        </a:rPr>
                        <m:t>,</m:t>
                      </m:r>
                    </m:oMath>
                  </m:oMathPara>
                </a14:m>
                <a:endParaRPr lang="en-US" dirty="0">
                  <a:latin typeface="Times New Roman"/>
                  <a:cs typeface="Times New Roman"/>
                </a:endParaRPr>
              </a:p>
              <a:p>
                <a:pPr marL="117874" marR="85570" indent="0">
                  <a:lnSpc>
                    <a:spcPct val="102600"/>
                  </a:lnSpc>
                  <a:buNone/>
                </a:pPr>
                <a:r>
                  <a:rPr lang="en-US" spc="40" dirty="0">
                    <a:latin typeface="Times New Roman"/>
                    <a:cs typeface="Times New Roman"/>
                  </a:rPr>
                  <a:t>where </a:t>
                </a:r>
                <a14:m>
                  <m:oMath xmlns:m="http://schemas.openxmlformats.org/officeDocument/2006/math">
                    <m:sSub>
                      <m:sSubPr>
                        <m:ctrlPr>
                          <a:rPr lang="en-US" i="1" spc="178">
                            <a:latin typeface="Cambria Math" panose="02040503050406030204" pitchFamily="18" charset="0"/>
                            <a:cs typeface="Times New Roman"/>
                          </a:rPr>
                        </m:ctrlPr>
                      </m:sSubPr>
                      <m:e>
                        <m:r>
                          <a:rPr lang="en-US" i="1" spc="178">
                            <a:latin typeface="Cambria Math" panose="02040503050406030204" pitchFamily="18" charset="0"/>
                            <a:cs typeface="Times New Roman"/>
                          </a:rPr>
                          <m:t>𝜙</m:t>
                        </m:r>
                      </m:e>
                      <m:sub>
                        <m:r>
                          <a:rPr lang="en-US" i="1" spc="178">
                            <a:latin typeface="Cambria Math" panose="02040503050406030204" pitchFamily="18" charset="0"/>
                            <a:cs typeface="Times New Roman"/>
                          </a:rPr>
                          <m:t>2</m:t>
                        </m:r>
                      </m:sub>
                    </m:sSub>
                    <m:r>
                      <a:rPr lang="en-US" b="0" i="1" spc="178" smtClean="0">
                        <a:latin typeface="Cambria Math" panose="02040503050406030204" pitchFamily="18" charset="0"/>
                        <a:cs typeface="Times New Roman"/>
                      </a:rPr>
                      <m:t>=</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21</m:t>
                        </m:r>
                      </m:sub>
                    </m:sSub>
                    <m:r>
                      <a:rPr lang="en-US" b="0" i="1" spc="178" smtClean="0">
                        <a:latin typeface="Cambria Math" panose="02040503050406030204" pitchFamily="18" charset="0"/>
                        <a:cs typeface="Times New Roman"/>
                      </a:rPr>
                      <m:t>,</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22</m:t>
                        </m:r>
                      </m:sub>
                    </m:sSub>
                    <m:r>
                      <a:rPr lang="en-US" b="0" i="1" spc="178" smtClean="0">
                        <a:latin typeface="Cambria Math" panose="02040503050406030204" pitchFamily="18" charset="0"/>
                        <a:cs typeface="Times New Roman"/>
                      </a:rPr>
                      <m:t>, ⋯, </m:t>
                    </m:r>
                    <m:sSub>
                      <m:sSubPr>
                        <m:ctrlPr>
                          <a:rPr lang="en-US" b="0" i="1" spc="178" smtClean="0">
                            <a:latin typeface="Cambria Math" panose="02040503050406030204" pitchFamily="18" charset="0"/>
                            <a:cs typeface="Times New Roman"/>
                          </a:rPr>
                        </m:ctrlPr>
                      </m:sSubPr>
                      <m:e>
                        <m:r>
                          <a:rPr lang="en-US" b="0" i="1" spc="178" smtClean="0">
                            <a:latin typeface="Cambria Math" panose="02040503050406030204" pitchFamily="18" charset="0"/>
                            <a:cs typeface="Times New Roman"/>
                          </a:rPr>
                          <m:t>𝜙</m:t>
                        </m:r>
                      </m:e>
                      <m:sub>
                        <m:r>
                          <a:rPr lang="en-US" b="0" i="1" spc="178" smtClean="0">
                            <a:latin typeface="Cambria Math" panose="02040503050406030204" pitchFamily="18" charset="0"/>
                            <a:cs typeface="Times New Roman"/>
                          </a:rPr>
                          <m:t>𝑝</m:t>
                        </m:r>
                        <m:r>
                          <a:rPr lang="en-US" b="0" i="1" spc="178" smtClean="0">
                            <a:latin typeface="Cambria Math" panose="02040503050406030204" pitchFamily="18" charset="0"/>
                            <a:cs typeface="Times New Roman"/>
                          </a:rPr>
                          <m:t>2</m:t>
                        </m:r>
                      </m:sub>
                    </m:sSub>
                    <m:r>
                      <a:rPr lang="en-US" i="1" spc="178">
                        <a:latin typeface="Cambria Math" panose="02040503050406030204" pitchFamily="18" charset="0"/>
                        <a:cs typeface="Times New Roman"/>
                      </a:rPr>
                      <m:t> </m:t>
                    </m:r>
                  </m:oMath>
                </a14:m>
                <a:r>
                  <a:rPr lang="en-US" spc="-10" dirty="0">
                    <a:latin typeface="Times New Roman"/>
                    <a:cs typeface="Times New Roman"/>
                  </a:rPr>
                  <a:t>is </a:t>
                </a:r>
                <a:r>
                  <a:rPr lang="en-US" spc="109" dirty="0">
                    <a:latin typeface="Times New Roman"/>
                    <a:cs typeface="Times New Roman"/>
                  </a:rPr>
                  <a:t>the </a:t>
                </a:r>
                <a:r>
                  <a:rPr lang="en-US" spc="30" dirty="0">
                    <a:latin typeface="Times New Roman"/>
                    <a:cs typeface="Times New Roman"/>
                  </a:rPr>
                  <a:t>second </a:t>
                </a:r>
                <a:r>
                  <a:rPr lang="en-US" spc="59" dirty="0">
                    <a:latin typeface="Times New Roman"/>
                    <a:cs typeface="Times New Roman"/>
                  </a:rPr>
                  <a:t>principal </a:t>
                </a:r>
                <a:r>
                  <a:rPr lang="en-US" spc="69" dirty="0">
                    <a:latin typeface="Times New Roman"/>
                    <a:cs typeface="Times New Roman"/>
                  </a:rPr>
                  <a:t>component </a:t>
                </a:r>
                <a:r>
                  <a:rPr lang="en-US" spc="40" dirty="0">
                    <a:latin typeface="Times New Roman"/>
                    <a:cs typeface="Times New Roman"/>
                  </a:rPr>
                  <a:t>loading </a:t>
                </a:r>
                <a:r>
                  <a:rPr lang="en-US" spc="50" dirty="0">
                    <a:latin typeface="Times New Roman"/>
                    <a:cs typeface="Times New Roman"/>
                  </a:rPr>
                  <a:t>vector</a:t>
                </a:r>
                <a:r>
                  <a:rPr lang="en-US" spc="59" dirty="0">
                    <a:latin typeface="Times New Roman"/>
                    <a:cs typeface="Times New Roman"/>
                  </a:rPr>
                  <a:t>.</a:t>
                </a:r>
                <a:endParaRPr lang="en-US" dirty="0">
                  <a:latin typeface="Times New Roman"/>
                  <a:cs typeface="Times New Roman"/>
                </a:endParaRPr>
              </a:p>
            </p:txBody>
          </p:sp>
        </mc:Choice>
        <mc:Fallback xmlns="">
          <p:sp>
            <p:nvSpPr>
              <p:cNvPr id="6" name="Content Placeholder 5">
                <a:extLst>
                  <a:ext uri="{FF2B5EF4-FFF2-40B4-BE49-F238E27FC236}">
                    <a16:creationId xmlns:a16="http://schemas.microsoft.com/office/drawing/2014/main" id="{D8F2B158-86FF-9746-8AAD-EE0D380F7CED}"/>
                  </a:ext>
                </a:extLst>
              </p:cNvPr>
              <p:cNvSpPr>
                <a:spLocks noGrp="1" noRot="1" noChangeAspect="1" noMove="1" noResize="1" noEditPoints="1" noAdjustHandles="1" noChangeArrowheads="1" noChangeShapeType="1" noTextEdit="1"/>
              </p:cNvSpPr>
              <p:nvPr>
                <p:ph idx="1"/>
              </p:nvPr>
            </p:nvSpPr>
            <p:spPr>
              <a:blipFill>
                <a:blip r:embed="rId3"/>
                <a:stretch>
                  <a:fillRect l="-617" t="-5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A5AAA85-D57D-724A-AAFF-990930D8BA59}"/>
              </a:ext>
            </a:extLst>
          </p:cNvPr>
          <p:cNvSpPr>
            <a:spLocks noGrp="1"/>
          </p:cNvSpPr>
          <p:nvPr>
            <p:ph type="sldNum" sz="quarter" idx="12"/>
          </p:nvPr>
        </p:nvSpPr>
        <p:spPr/>
        <p:txBody>
          <a:bodyPr/>
          <a:lstStyle/>
          <a:p>
            <a:fld id="{19B12225-5612-419B-A8D5-4B8EEE4C217E}" type="slidenum">
              <a:rPr lang="en-US" smtClean="0"/>
              <a:pPr/>
              <a:t>64</a:t>
            </a:fld>
            <a:endParaRPr lang="en-US"/>
          </a:p>
        </p:txBody>
      </p:sp>
    </p:spTree>
    <p:extLst>
      <p:ext uri="{BB962C8B-B14F-4D97-AF65-F5344CB8AC3E}">
        <p14:creationId xmlns:p14="http://schemas.microsoft.com/office/powerpoint/2010/main" val="868587555"/>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Autofit/>
          </a:bodyPr>
          <a:lstStyle/>
          <a:p>
            <a:r>
              <a:rPr lang="en-US" sz="3600" dirty="0"/>
              <a:t>Further principal components: continued</a:t>
            </a:r>
          </a:p>
        </p:txBody>
      </p:sp>
      <p:sp>
        <p:nvSpPr>
          <p:cNvPr id="3" name="object 3"/>
          <p:cNvSpPr txBox="1">
            <a:spLocks noGrp="1"/>
          </p:cNvSpPr>
          <p:nvPr>
            <p:ph type="body" idx="1"/>
          </p:nvPr>
        </p:nvSpPr>
        <p:spPr/>
        <p:txBody>
          <a:bodyPr/>
          <a:lstStyle/>
          <a:p>
            <a:r>
              <a:rPr lang="en-US" dirty="0"/>
              <a:t>It turns out that constraining Z</a:t>
            </a:r>
            <a:r>
              <a:rPr lang="en-US" baseline="-25000" dirty="0"/>
              <a:t>2</a:t>
            </a:r>
            <a:r>
              <a:rPr lang="en-US" dirty="0"/>
              <a:t> to be uncorrelated with  Z</a:t>
            </a:r>
            <a:r>
              <a:rPr lang="en-US" baseline="-25000" dirty="0"/>
              <a:t>1</a:t>
            </a:r>
            <a:r>
              <a:rPr lang="en-US" dirty="0"/>
              <a:t> is equivalent to constraining the direction </a:t>
            </a:r>
            <a:r>
              <a:rPr lang="el-GR" dirty="0"/>
              <a:t>φ</a:t>
            </a:r>
            <a:r>
              <a:rPr lang="el-GR" baseline="-25000" dirty="0"/>
              <a:t>2</a:t>
            </a:r>
            <a:r>
              <a:rPr lang="el-GR" dirty="0"/>
              <a:t> </a:t>
            </a:r>
            <a:r>
              <a:rPr lang="en-US" dirty="0"/>
              <a:t>to be  orthogonal (perpendicular) to the direction </a:t>
            </a:r>
            <a:r>
              <a:rPr lang="el-GR" dirty="0"/>
              <a:t>φ</a:t>
            </a:r>
            <a:r>
              <a:rPr lang="el-GR" baseline="-25000" dirty="0"/>
              <a:t>1</a:t>
            </a:r>
            <a:r>
              <a:rPr lang="el-GR" dirty="0"/>
              <a:t>. </a:t>
            </a:r>
            <a:r>
              <a:rPr lang="en-US" dirty="0"/>
              <a:t>And so on.</a:t>
            </a:r>
          </a:p>
          <a:p>
            <a:r>
              <a:rPr lang="en-US" dirty="0"/>
              <a:t>The principal component directions </a:t>
            </a:r>
            <a:r>
              <a:rPr lang="el-GR" dirty="0"/>
              <a:t>φ</a:t>
            </a:r>
            <a:r>
              <a:rPr lang="el-GR" baseline="-25000" dirty="0"/>
              <a:t>1</a:t>
            </a:r>
            <a:r>
              <a:rPr lang="el-GR" dirty="0"/>
              <a:t>, φ</a:t>
            </a:r>
            <a:r>
              <a:rPr lang="el-GR" baseline="-25000" dirty="0"/>
              <a:t>2</a:t>
            </a:r>
            <a:r>
              <a:rPr lang="el-GR" dirty="0"/>
              <a:t>, φ</a:t>
            </a:r>
            <a:r>
              <a:rPr lang="el-GR" baseline="-25000" dirty="0"/>
              <a:t>3</a:t>
            </a:r>
            <a:r>
              <a:rPr lang="el-GR" dirty="0"/>
              <a:t>, . . . </a:t>
            </a:r>
            <a:r>
              <a:rPr lang="en-US" dirty="0"/>
              <a:t>are the  ordered sequence of right singular vectors of the matrix X, </a:t>
            </a:r>
            <a:r>
              <a:rPr lang="en-US" spc="109" dirty="0">
                <a:latin typeface="Times New Roman"/>
                <a:cs typeface="Times New Roman"/>
              </a:rPr>
              <a:t>and the </a:t>
            </a:r>
            <a:r>
              <a:rPr lang="en-US" spc="40" dirty="0">
                <a:latin typeface="Times New Roman"/>
                <a:cs typeface="Times New Roman"/>
              </a:rPr>
              <a:t>variances </a:t>
            </a:r>
            <a:r>
              <a:rPr lang="en-US" spc="-40" dirty="0">
                <a:latin typeface="Times New Roman"/>
                <a:cs typeface="Times New Roman"/>
              </a:rPr>
              <a:t>of </a:t>
            </a:r>
            <a:r>
              <a:rPr lang="en-US" spc="109" dirty="0">
                <a:latin typeface="Times New Roman"/>
                <a:cs typeface="Times New Roman"/>
              </a:rPr>
              <a:t>the </a:t>
            </a:r>
            <a:r>
              <a:rPr lang="en-US" spc="59" dirty="0">
                <a:latin typeface="Times New Roman"/>
                <a:cs typeface="Times New Roman"/>
              </a:rPr>
              <a:t>components </a:t>
            </a:r>
            <a:r>
              <a:rPr lang="en-US" spc="69" dirty="0">
                <a:latin typeface="Times New Roman"/>
                <a:cs typeface="Times New Roman"/>
              </a:rPr>
              <a:t>are 1/n </a:t>
            </a:r>
            <a:r>
              <a:rPr lang="en-US" spc="59" dirty="0">
                <a:latin typeface="Times New Roman"/>
                <a:cs typeface="Times New Roman"/>
              </a:rPr>
              <a:t>times</a:t>
            </a:r>
            <a:r>
              <a:rPr lang="en-US" spc="-89" dirty="0">
                <a:latin typeface="Times New Roman"/>
                <a:cs typeface="Times New Roman"/>
              </a:rPr>
              <a:t> </a:t>
            </a:r>
            <a:r>
              <a:rPr lang="en-US" spc="109" dirty="0">
                <a:latin typeface="Times New Roman"/>
                <a:cs typeface="Times New Roman"/>
              </a:rPr>
              <a:t>the </a:t>
            </a:r>
            <a:r>
              <a:rPr lang="en-US" spc="50" dirty="0">
                <a:latin typeface="Times New Roman"/>
                <a:cs typeface="Times New Roman"/>
              </a:rPr>
              <a:t>squares </a:t>
            </a:r>
            <a:r>
              <a:rPr lang="en-US" spc="-40" dirty="0">
                <a:latin typeface="Times New Roman"/>
                <a:cs typeface="Times New Roman"/>
              </a:rPr>
              <a:t>of </a:t>
            </a:r>
            <a:r>
              <a:rPr lang="en-US" spc="109" dirty="0">
                <a:latin typeface="Times New Roman"/>
                <a:cs typeface="Times New Roman"/>
              </a:rPr>
              <a:t>the </a:t>
            </a:r>
            <a:r>
              <a:rPr lang="en-US" spc="50" dirty="0">
                <a:latin typeface="Times New Roman"/>
                <a:cs typeface="Times New Roman"/>
              </a:rPr>
              <a:t>singular </a:t>
            </a:r>
            <a:r>
              <a:rPr lang="en-US" spc="20" dirty="0">
                <a:latin typeface="Times New Roman"/>
                <a:cs typeface="Times New Roman"/>
              </a:rPr>
              <a:t>values. </a:t>
            </a:r>
            <a:r>
              <a:rPr lang="en-US" spc="79" dirty="0">
                <a:latin typeface="Times New Roman"/>
                <a:cs typeface="Times New Roman"/>
              </a:rPr>
              <a:t>There </a:t>
            </a:r>
            <a:r>
              <a:rPr lang="en-US" spc="69" dirty="0">
                <a:latin typeface="Times New Roman"/>
                <a:cs typeface="Times New Roman"/>
              </a:rPr>
              <a:t>are </a:t>
            </a:r>
            <a:r>
              <a:rPr lang="en-US" spc="168" dirty="0">
                <a:latin typeface="Times New Roman"/>
                <a:cs typeface="Times New Roman"/>
              </a:rPr>
              <a:t>at</a:t>
            </a:r>
            <a:r>
              <a:rPr lang="en-US" spc="218" dirty="0">
                <a:latin typeface="Times New Roman"/>
                <a:cs typeface="Times New Roman"/>
              </a:rPr>
              <a:t> </a:t>
            </a:r>
            <a:r>
              <a:rPr lang="en-US" spc="79" dirty="0">
                <a:latin typeface="Times New Roman"/>
                <a:cs typeface="Times New Roman"/>
              </a:rPr>
              <a:t>most </a:t>
            </a:r>
            <a:r>
              <a:rPr lang="en-US" spc="99" dirty="0">
                <a:latin typeface="Times New Roman"/>
                <a:cs typeface="Times New Roman"/>
              </a:rPr>
              <a:t>min(</a:t>
            </a:r>
            <a:r>
              <a:rPr lang="en-US" i="1" spc="99" dirty="0">
                <a:latin typeface="Times New Roman"/>
                <a:cs typeface="Times New Roman"/>
              </a:rPr>
              <a:t>n</a:t>
            </a:r>
            <a:r>
              <a:rPr lang="en-US" i="1" spc="367" dirty="0">
                <a:latin typeface="Menlo"/>
                <a:cs typeface="Menlo"/>
              </a:rPr>
              <a:t>−</a:t>
            </a:r>
            <a:r>
              <a:rPr lang="en-US" spc="20" dirty="0">
                <a:latin typeface="Times New Roman"/>
                <a:cs typeface="Times New Roman"/>
              </a:rPr>
              <a:t>1</a:t>
            </a:r>
            <a:r>
              <a:rPr lang="en-US" i="1" spc="20" dirty="0">
                <a:latin typeface="Times New Roman"/>
                <a:cs typeface="Times New Roman"/>
              </a:rPr>
              <a:t>,</a:t>
            </a:r>
            <a:r>
              <a:rPr lang="en-US" i="1" spc="50" dirty="0">
                <a:latin typeface="Times New Roman"/>
                <a:cs typeface="Times New Roman"/>
              </a:rPr>
              <a:t>p</a:t>
            </a:r>
            <a:r>
              <a:rPr lang="en-US" spc="50" dirty="0">
                <a:latin typeface="Times New Roman"/>
                <a:cs typeface="Times New Roman"/>
              </a:rPr>
              <a:t>) </a:t>
            </a:r>
            <a:r>
              <a:rPr lang="en-US" spc="59" dirty="0">
                <a:latin typeface="Times New Roman"/>
                <a:cs typeface="Times New Roman"/>
              </a:rPr>
              <a:t>principal components.</a:t>
            </a:r>
            <a:endParaRPr lang="en-US" dirty="0"/>
          </a:p>
        </p:txBody>
      </p:sp>
      <p:sp>
        <p:nvSpPr>
          <p:cNvPr id="5" name="Slide Number Placeholder 4">
            <a:extLst>
              <a:ext uri="{FF2B5EF4-FFF2-40B4-BE49-F238E27FC236}">
                <a16:creationId xmlns:a16="http://schemas.microsoft.com/office/drawing/2014/main" id="{33D6041B-212E-404F-AF26-F392421D9217}"/>
              </a:ext>
            </a:extLst>
          </p:cNvPr>
          <p:cNvSpPr>
            <a:spLocks noGrp="1"/>
          </p:cNvSpPr>
          <p:nvPr>
            <p:ph type="sldNum" sz="quarter" idx="12"/>
          </p:nvPr>
        </p:nvSpPr>
        <p:spPr/>
        <p:txBody>
          <a:bodyPr/>
          <a:lstStyle/>
          <a:p>
            <a:fld id="{19B12225-5612-419B-A8D5-4B8EEE4C217E}" type="slidenum">
              <a:rPr lang="en-US" smtClean="0"/>
              <a:pPr/>
              <a:t>65</a:t>
            </a:fld>
            <a:endParaRPr lang="en-US"/>
          </a:p>
        </p:txBody>
      </p:sp>
    </p:spTree>
    <p:extLst>
      <p:ext uri="{BB962C8B-B14F-4D97-AF65-F5344CB8AC3E}">
        <p14:creationId xmlns:p14="http://schemas.microsoft.com/office/powerpoint/2010/main" val="47776099"/>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Illustration</a:t>
            </a:r>
          </a:p>
        </p:txBody>
      </p:sp>
      <p:sp>
        <p:nvSpPr>
          <p:cNvPr id="6" name="Content Placeholder 5">
            <a:extLst>
              <a:ext uri="{FF2B5EF4-FFF2-40B4-BE49-F238E27FC236}">
                <a16:creationId xmlns:a16="http://schemas.microsoft.com/office/drawing/2014/main" id="{0D927FF4-6FFF-904F-91B6-98A3A86F30E2}"/>
              </a:ext>
            </a:extLst>
          </p:cNvPr>
          <p:cNvSpPr>
            <a:spLocks noGrp="1"/>
          </p:cNvSpPr>
          <p:nvPr>
            <p:ph idx="1"/>
          </p:nvPr>
        </p:nvSpPr>
        <p:spPr>
          <a:xfrm>
            <a:off x="457200" y="1219200"/>
            <a:ext cx="7848600" cy="4800600"/>
          </a:xfrm>
        </p:spPr>
        <p:txBody>
          <a:bodyPr>
            <a:normAutofit fontScale="92500" lnSpcReduction="10000"/>
          </a:bodyPr>
          <a:lstStyle/>
          <a:p>
            <a:pPr marL="286911" marR="161073" indent="-263001">
              <a:lnSpc>
                <a:spcPct val="102600"/>
              </a:lnSpc>
              <a:spcBef>
                <a:spcPts val="109"/>
              </a:spcBef>
              <a:buClr>
                <a:srgbClr val="3333B2"/>
              </a:buClr>
              <a:buFont typeface="Menlo"/>
              <a:buChar char="•"/>
              <a:tabLst>
                <a:tab pos="288169" algn="l"/>
              </a:tabLst>
            </a:pPr>
            <a:r>
              <a:rPr lang="en-US" sz="2400" spc="-159" dirty="0" err="1">
                <a:solidFill>
                  <a:srgbClr val="BF7F3F"/>
                </a:solidFill>
                <a:latin typeface="Courier New"/>
                <a:cs typeface="Courier New"/>
              </a:rPr>
              <a:t>USAarrests</a:t>
            </a:r>
            <a:r>
              <a:rPr lang="en-US" sz="2400" spc="-159" dirty="0">
                <a:solidFill>
                  <a:srgbClr val="BF7F3F"/>
                </a:solidFill>
                <a:latin typeface="Courier New"/>
                <a:cs typeface="Courier New"/>
              </a:rPr>
              <a:t> </a:t>
            </a:r>
            <a:r>
              <a:rPr lang="en-US" spc="109" dirty="0">
                <a:latin typeface="Times New Roman"/>
                <a:cs typeface="Times New Roman"/>
              </a:rPr>
              <a:t>data: </a:t>
            </a:r>
            <a:r>
              <a:rPr lang="en-US" spc="40" dirty="0">
                <a:latin typeface="Times New Roman"/>
                <a:cs typeface="Times New Roman"/>
              </a:rPr>
              <a:t>For </a:t>
            </a:r>
            <a:r>
              <a:rPr lang="en-US" spc="30" dirty="0">
                <a:latin typeface="Times New Roman"/>
                <a:cs typeface="Times New Roman"/>
              </a:rPr>
              <a:t>each </a:t>
            </a:r>
            <a:r>
              <a:rPr lang="en-US" spc="-40" dirty="0">
                <a:latin typeface="Times New Roman"/>
                <a:cs typeface="Times New Roman"/>
              </a:rPr>
              <a:t>of </a:t>
            </a:r>
            <a:r>
              <a:rPr lang="en-US" spc="109" dirty="0">
                <a:latin typeface="Times New Roman"/>
                <a:cs typeface="Times New Roman"/>
              </a:rPr>
              <a:t>the </a:t>
            </a:r>
            <a:r>
              <a:rPr lang="en-US" dirty="0">
                <a:latin typeface="Times New Roman"/>
                <a:cs typeface="Times New Roman"/>
              </a:rPr>
              <a:t>fifty </a:t>
            </a:r>
            <a:r>
              <a:rPr lang="en-US" spc="89" dirty="0">
                <a:latin typeface="Times New Roman"/>
                <a:cs typeface="Times New Roman"/>
              </a:rPr>
              <a:t>states </a:t>
            </a:r>
            <a:r>
              <a:rPr lang="en-US" spc="50" dirty="0">
                <a:latin typeface="Times New Roman"/>
                <a:cs typeface="Times New Roman"/>
              </a:rPr>
              <a:t>in </a:t>
            </a:r>
            <a:r>
              <a:rPr lang="en-US" spc="109" dirty="0">
                <a:latin typeface="Times New Roman"/>
                <a:cs typeface="Times New Roman"/>
              </a:rPr>
              <a:t>the </a:t>
            </a:r>
            <a:r>
              <a:rPr lang="en-US" spc="79" dirty="0">
                <a:latin typeface="Times New Roman"/>
                <a:cs typeface="Times New Roman"/>
              </a:rPr>
              <a:t>United  States, </a:t>
            </a:r>
            <a:r>
              <a:rPr lang="en-US" spc="109" dirty="0">
                <a:latin typeface="Times New Roman"/>
                <a:cs typeface="Times New Roman"/>
              </a:rPr>
              <a:t>the </a:t>
            </a:r>
            <a:r>
              <a:rPr lang="en-US" spc="139" dirty="0">
                <a:latin typeface="Times New Roman"/>
                <a:cs typeface="Times New Roman"/>
              </a:rPr>
              <a:t>data </a:t>
            </a:r>
            <a:r>
              <a:rPr lang="en-US" spc="69" dirty="0">
                <a:latin typeface="Times New Roman"/>
                <a:cs typeface="Times New Roman"/>
              </a:rPr>
              <a:t>set </a:t>
            </a:r>
            <a:r>
              <a:rPr lang="en-US" spc="59" dirty="0">
                <a:latin typeface="Times New Roman"/>
                <a:cs typeface="Times New Roman"/>
              </a:rPr>
              <a:t>contains </a:t>
            </a:r>
            <a:r>
              <a:rPr lang="en-US" spc="109" dirty="0">
                <a:latin typeface="Times New Roman"/>
                <a:cs typeface="Times New Roman"/>
              </a:rPr>
              <a:t>the </a:t>
            </a:r>
            <a:r>
              <a:rPr lang="en-US" spc="79" dirty="0">
                <a:latin typeface="Times New Roman"/>
                <a:cs typeface="Times New Roman"/>
              </a:rPr>
              <a:t>number </a:t>
            </a:r>
            <a:r>
              <a:rPr lang="en-US" spc="-40" dirty="0">
                <a:latin typeface="Times New Roman"/>
                <a:cs typeface="Times New Roman"/>
              </a:rPr>
              <a:t>of </a:t>
            </a:r>
            <a:r>
              <a:rPr lang="en-US" spc="79" dirty="0">
                <a:latin typeface="Times New Roman"/>
                <a:cs typeface="Times New Roman"/>
              </a:rPr>
              <a:t>arrests</a:t>
            </a:r>
            <a:r>
              <a:rPr lang="en-US" spc="396" dirty="0">
                <a:latin typeface="Times New Roman"/>
                <a:cs typeface="Times New Roman"/>
              </a:rPr>
              <a:t> </a:t>
            </a:r>
            <a:r>
              <a:rPr lang="en-US" spc="89" dirty="0">
                <a:latin typeface="Times New Roman"/>
                <a:cs typeface="Times New Roman"/>
              </a:rPr>
              <a:t>per </a:t>
            </a:r>
            <a:r>
              <a:rPr lang="en-US" dirty="0">
                <a:latin typeface="Times New Roman"/>
                <a:cs typeface="Times New Roman"/>
              </a:rPr>
              <a:t>100</a:t>
            </a:r>
            <a:r>
              <a:rPr lang="en-US" i="1" dirty="0">
                <a:latin typeface="Times New Roman"/>
                <a:cs typeface="Times New Roman"/>
              </a:rPr>
              <a:t>,</a:t>
            </a:r>
            <a:r>
              <a:rPr lang="en-US" spc="-10" dirty="0">
                <a:latin typeface="Times New Roman"/>
                <a:cs typeface="Times New Roman"/>
              </a:rPr>
              <a:t>000 </a:t>
            </a:r>
            <a:r>
              <a:rPr lang="en-US" spc="50" dirty="0">
                <a:latin typeface="Times New Roman"/>
                <a:cs typeface="Times New Roman"/>
              </a:rPr>
              <a:t>residents </a:t>
            </a:r>
            <a:r>
              <a:rPr lang="en-US" spc="10" dirty="0">
                <a:latin typeface="Times New Roman"/>
                <a:cs typeface="Times New Roman"/>
              </a:rPr>
              <a:t>for </a:t>
            </a:r>
            <a:r>
              <a:rPr lang="en-US" spc="30" dirty="0">
                <a:latin typeface="Times New Roman"/>
                <a:cs typeface="Times New Roman"/>
              </a:rPr>
              <a:t>each </a:t>
            </a:r>
            <a:r>
              <a:rPr lang="en-US" spc="-40" dirty="0">
                <a:latin typeface="Times New Roman"/>
                <a:cs typeface="Times New Roman"/>
              </a:rPr>
              <a:t>of </a:t>
            </a:r>
            <a:r>
              <a:rPr lang="en-US" spc="89" dirty="0">
                <a:latin typeface="Times New Roman"/>
                <a:cs typeface="Times New Roman"/>
              </a:rPr>
              <a:t>three </a:t>
            </a:r>
            <a:r>
              <a:rPr lang="en-US" spc="20" dirty="0">
                <a:latin typeface="Times New Roman"/>
                <a:cs typeface="Times New Roman"/>
              </a:rPr>
              <a:t>crimes: </a:t>
            </a:r>
            <a:r>
              <a:rPr lang="en-US" sz="2400" spc="-129" dirty="0">
                <a:solidFill>
                  <a:srgbClr val="BF7F3F"/>
                </a:solidFill>
                <a:latin typeface="Courier New"/>
                <a:cs typeface="Courier New"/>
              </a:rPr>
              <a:t>Assault</a:t>
            </a:r>
            <a:r>
              <a:rPr lang="en-US" spc="-129" dirty="0">
                <a:latin typeface="Times New Roman"/>
                <a:cs typeface="Times New Roman"/>
              </a:rPr>
              <a:t>, </a:t>
            </a:r>
            <a:r>
              <a:rPr lang="en-US" sz="2400" spc="-129" dirty="0">
                <a:solidFill>
                  <a:srgbClr val="BF7F3F"/>
                </a:solidFill>
                <a:latin typeface="Courier New"/>
                <a:cs typeface="Courier New"/>
              </a:rPr>
              <a:t>Murder</a:t>
            </a:r>
            <a:r>
              <a:rPr lang="en-US" spc="-129" dirty="0">
                <a:latin typeface="Times New Roman"/>
                <a:cs typeface="Times New Roman"/>
              </a:rPr>
              <a:t>,  </a:t>
            </a:r>
            <a:r>
              <a:rPr lang="en-US" spc="109" dirty="0">
                <a:latin typeface="Times New Roman"/>
                <a:cs typeface="Times New Roman"/>
              </a:rPr>
              <a:t>and </a:t>
            </a:r>
            <a:r>
              <a:rPr lang="en-US" sz="2400" spc="-119" dirty="0">
                <a:solidFill>
                  <a:srgbClr val="BF7F3F"/>
                </a:solidFill>
                <a:latin typeface="Courier New"/>
                <a:cs typeface="Courier New"/>
              </a:rPr>
              <a:t>Rape</a:t>
            </a:r>
            <a:r>
              <a:rPr lang="en-US" spc="-119" dirty="0">
                <a:latin typeface="Times New Roman"/>
                <a:cs typeface="Times New Roman"/>
              </a:rPr>
              <a:t>. </a:t>
            </a:r>
            <a:r>
              <a:rPr lang="en-US" spc="-20" dirty="0">
                <a:latin typeface="Times New Roman"/>
                <a:cs typeface="Times New Roman"/>
              </a:rPr>
              <a:t>We </a:t>
            </a:r>
            <a:r>
              <a:rPr lang="en-US" spc="20" dirty="0">
                <a:latin typeface="Times New Roman"/>
                <a:cs typeface="Times New Roman"/>
              </a:rPr>
              <a:t>also </a:t>
            </a:r>
            <a:r>
              <a:rPr lang="en-US" spc="50" dirty="0">
                <a:latin typeface="Times New Roman"/>
                <a:cs typeface="Times New Roman"/>
              </a:rPr>
              <a:t>record </a:t>
            </a:r>
            <a:r>
              <a:rPr lang="en-US" sz="2400" spc="-159" dirty="0" err="1">
                <a:solidFill>
                  <a:srgbClr val="BF7F3F"/>
                </a:solidFill>
                <a:latin typeface="Courier New"/>
                <a:cs typeface="Courier New"/>
              </a:rPr>
              <a:t>UrbanPop</a:t>
            </a:r>
            <a:r>
              <a:rPr lang="en-US" sz="2400" spc="-159" dirty="0">
                <a:solidFill>
                  <a:srgbClr val="BF7F3F"/>
                </a:solidFill>
                <a:latin typeface="Courier New"/>
                <a:cs typeface="Courier New"/>
              </a:rPr>
              <a:t> </a:t>
            </a:r>
            <a:r>
              <a:rPr lang="en-US" spc="109" dirty="0">
                <a:latin typeface="Times New Roman"/>
                <a:cs typeface="Times New Roman"/>
              </a:rPr>
              <a:t>(the </a:t>
            </a:r>
            <a:r>
              <a:rPr lang="en-US" spc="69" dirty="0">
                <a:latin typeface="Times New Roman"/>
                <a:cs typeface="Times New Roman"/>
              </a:rPr>
              <a:t>percent </a:t>
            </a:r>
            <a:r>
              <a:rPr lang="en-US" spc="-40" dirty="0">
                <a:latin typeface="Times New Roman"/>
                <a:cs typeface="Times New Roman"/>
              </a:rPr>
              <a:t>of </a:t>
            </a:r>
            <a:r>
              <a:rPr lang="en-US" spc="109" dirty="0">
                <a:latin typeface="Times New Roman"/>
                <a:cs typeface="Times New Roman"/>
              </a:rPr>
              <a:t>the  </a:t>
            </a:r>
            <a:r>
              <a:rPr lang="en-US" spc="79" dirty="0">
                <a:latin typeface="Times New Roman"/>
                <a:cs typeface="Times New Roman"/>
              </a:rPr>
              <a:t>population </a:t>
            </a:r>
            <a:r>
              <a:rPr lang="en-US" spc="50" dirty="0">
                <a:latin typeface="Times New Roman"/>
                <a:cs typeface="Times New Roman"/>
              </a:rPr>
              <a:t>in </a:t>
            </a:r>
            <a:r>
              <a:rPr lang="en-US" spc="30" dirty="0">
                <a:latin typeface="Times New Roman"/>
                <a:cs typeface="Times New Roman"/>
              </a:rPr>
              <a:t>each </a:t>
            </a:r>
            <a:r>
              <a:rPr lang="en-US" spc="109" dirty="0">
                <a:latin typeface="Times New Roman"/>
                <a:cs typeface="Times New Roman"/>
              </a:rPr>
              <a:t>state </a:t>
            </a:r>
            <a:r>
              <a:rPr lang="en-US" spc="20" dirty="0">
                <a:latin typeface="Times New Roman"/>
                <a:cs typeface="Times New Roman"/>
              </a:rPr>
              <a:t>living </a:t>
            </a:r>
            <a:r>
              <a:rPr lang="en-US" spc="50" dirty="0">
                <a:latin typeface="Times New Roman"/>
                <a:cs typeface="Times New Roman"/>
              </a:rPr>
              <a:t>in </a:t>
            </a:r>
            <a:r>
              <a:rPr lang="en-US" spc="109" dirty="0">
                <a:latin typeface="Times New Roman"/>
                <a:cs typeface="Times New Roman"/>
              </a:rPr>
              <a:t>urban</a:t>
            </a:r>
            <a:r>
              <a:rPr lang="en-US" spc="178" dirty="0">
                <a:latin typeface="Times New Roman"/>
                <a:cs typeface="Times New Roman"/>
              </a:rPr>
              <a:t> </a:t>
            </a:r>
            <a:r>
              <a:rPr lang="en-US" spc="69" dirty="0">
                <a:latin typeface="Times New Roman"/>
                <a:cs typeface="Times New Roman"/>
              </a:rPr>
              <a:t>areas).</a:t>
            </a:r>
            <a:endParaRPr lang="en-US" dirty="0">
              <a:latin typeface="Times New Roman"/>
              <a:cs typeface="Times New Roman"/>
            </a:endParaRPr>
          </a:p>
          <a:p>
            <a:pPr marL="286911" marR="70469" indent="-263001">
              <a:lnSpc>
                <a:spcPct val="102699"/>
              </a:lnSpc>
              <a:spcBef>
                <a:spcPts val="595"/>
              </a:spcBef>
              <a:buClr>
                <a:srgbClr val="3333B2"/>
              </a:buClr>
              <a:buSzPct val="90909"/>
              <a:buFont typeface="Menlo"/>
              <a:buChar char="•"/>
              <a:tabLst>
                <a:tab pos="288169" algn="l"/>
              </a:tabLst>
            </a:pPr>
            <a:r>
              <a:rPr lang="en-US" spc="109" dirty="0">
                <a:latin typeface="Times New Roman"/>
                <a:cs typeface="Times New Roman"/>
              </a:rPr>
              <a:t>The </a:t>
            </a:r>
            <a:r>
              <a:rPr lang="en-US" spc="59" dirty="0">
                <a:latin typeface="Times New Roman"/>
                <a:cs typeface="Times New Roman"/>
              </a:rPr>
              <a:t>principal component </a:t>
            </a:r>
            <a:r>
              <a:rPr lang="en-US" spc="10" dirty="0">
                <a:latin typeface="Times New Roman"/>
                <a:cs typeface="Times New Roman"/>
              </a:rPr>
              <a:t>score </a:t>
            </a:r>
            <a:r>
              <a:rPr lang="en-US" spc="40" dirty="0">
                <a:latin typeface="Times New Roman"/>
                <a:cs typeface="Times New Roman"/>
              </a:rPr>
              <a:t>vectors </a:t>
            </a:r>
            <a:r>
              <a:rPr lang="en-US" spc="30" dirty="0">
                <a:latin typeface="Times New Roman"/>
                <a:cs typeface="Times New Roman"/>
              </a:rPr>
              <a:t>have </a:t>
            </a:r>
            <a:r>
              <a:rPr lang="en-US" spc="69" dirty="0">
                <a:latin typeface="Times New Roman"/>
                <a:cs typeface="Times New Roman"/>
              </a:rPr>
              <a:t>length </a:t>
            </a:r>
            <a:r>
              <a:rPr lang="en-US" i="1" spc="198" dirty="0">
                <a:latin typeface="Times New Roman"/>
                <a:cs typeface="Times New Roman"/>
              </a:rPr>
              <a:t>n </a:t>
            </a:r>
            <a:r>
              <a:rPr lang="en-US" spc="446" dirty="0">
                <a:latin typeface="Times New Roman"/>
                <a:cs typeface="Times New Roman"/>
              </a:rPr>
              <a:t>= </a:t>
            </a:r>
            <a:r>
              <a:rPr lang="en-US" spc="10" dirty="0">
                <a:latin typeface="Times New Roman"/>
                <a:cs typeface="Times New Roman"/>
              </a:rPr>
              <a:t>50,  </a:t>
            </a:r>
            <a:r>
              <a:rPr lang="en-US" spc="109" dirty="0">
                <a:latin typeface="Times New Roman"/>
                <a:cs typeface="Times New Roman"/>
              </a:rPr>
              <a:t>and the </a:t>
            </a:r>
            <a:r>
              <a:rPr lang="en-US" spc="50" dirty="0">
                <a:latin typeface="Times New Roman"/>
                <a:cs typeface="Times New Roman"/>
              </a:rPr>
              <a:t>principal </a:t>
            </a:r>
            <a:r>
              <a:rPr lang="en-US" spc="69" dirty="0">
                <a:latin typeface="Times New Roman"/>
                <a:cs typeface="Times New Roman"/>
              </a:rPr>
              <a:t>component </a:t>
            </a:r>
            <a:r>
              <a:rPr lang="en-US" spc="40" dirty="0">
                <a:latin typeface="Times New Roman"/>
                <a:cs typeface="Times New Roman"/>
              </a:rPr>
              <a:t>loading vectors </a:t>
            </a:r>
            <a:r>
              <a:rPr lang="en-US" spc="30" dirty="0">
                <a:latin typeface="Times New Roman"/>
                <a:cs typeface="Times New Roman"/>
              </a:rPr>
              <a:t>have</a:t>
            </a:r>
            <a:r>
              <a:rPr lang="en-US" spc="198" dirty="0">
                <a:latin typeface="Times New Roman"/>
                <a:cs typeface="Times New Roman"/>
              </a:rPr>
              <a:t> </a:t>
            </a:r>
            <a:r>
              <a:rPr lang="en-US" spc="69" dirty="0">
                <a:latin typeface="Times New Roman"/>
                <a:cs typeface="Times New Roman"/>
              </a:rPr>
              <a:t>length </a:t>
            </a:r>
            <a:r>
              <a:rPr lang="en-US" i="1" spc="-10" dirty="0">
                <a:latin typeface="Times New Roman"/>
                <a:cs typeface="Times New Roman"/>
              </a:rPr>
              <a:t>p </a:t>
            </a:r>
            <a:r>
              <a:rPr lang="en-US" spc="446" dirty="0">
                <a:latin typeface="Times New Roman"/>
                <a:cs typeface="Times New Roman"/>
              </a:rPr>
              <a:t>=</a:t>
            </a:r>
            <a:r>
              <a:rPr lang="en-US" spc="-79" dirty="0">
                <a:latin typeface="Times New Roman"/>
                <a:cs typeface="Times New Roman"/>
              </a:rPr>
              <a:t> </a:t>
            </a:r>
            <a:r>
              <a:rPr lang="en-US" spc="20" dirty="0">
                <a:latin typeface="Times New Roman"/>
                <a:cs typeface="Times New Roman"/>
              </a:rPr>
              <a:t>4.</a:t>
            </a:r>
            <a:endParaRPr lang="en-US" dirty="0">
              <a:latin typeface="Times New Roman"/>
              <a:cs typeface="Times New Roman"/>
            </a:endParaRPr>
          </a:p>
          <a:p>
            <a:pPr marL="286911" marR="383806" indent="-263001">
              <a:lnSpc>
                <a:spcPct val="102600"/>
              </a:lnSpc>
              <a:spcBef>
                <a:spcPts val="595"/>
              </a:spcBef>
              <a:buClr>
                <a:srgbClr val="3333B2"/>
              </a:buClr>
              <a:buSzPct val="90909"/>
              <a:buFont typeface="Menlo"/>
              <a:buChar char="•"/>
              <a:tabLst>
                <a:tab pos="288169" algn="l"/>
              </a:tabLst>
            </a:pPr>
            <a:r>
              <a:rPr lang="en-US" spc="129" dirty="0">
                <a:latin typeface="Times New Roman"/>
                <a:cs typeface="Times New Roman"/>
              </a:rPr>
              <a:t>PCA </a:t>
            </a:r>
            <a:r>
              <a:rPr lang="en-US" spc="10" dirty="0">
                <a:latin typeface="Times New Roman"/>
                <a:cs typeface="Times New Roman"/>
              </a:rPr>
              <a:t>was </a:t>
            </a:r>
            <a:r>
              <a:rPr lang="en-US" spc="50" dirty="0">
                <a:latin typeface="Times New Roman"/>
                <a:cs typeface="Times New Roman"/>
              </a:rPr>
              <a:t>performed </a:t>
            </a:r>
            <a:r>
              <a:rPr lang="en-US" spc="69" dirty="0">
                <a:latin typeface="Times New Roman"/>
                <a:cs typeface="Times New Roman"/>
              </a:rPr>
              <a:t>after standardizing </a:t>
            </a:r>
            <a:r>
              <a:rPr lang="en-US" spc="30" dirty="0">
                <a:latin typeface="Times New Roman"/>
                <a:cs typeface="Times New Roman"/>
              </a:rPr>
              <a:t>each </a:t>
            </a:r>
            <a:r>
              <a:rPr lang="en-US" spc="40" dirty="0">
                <a:latin typeface="Times New Roman"/>
                <a:cs typeface="Times New Roman"/>
              </a:rPr>
              <a:t>variable </a:t>
            </a:r>
            <a:r>
              <a:rPr lang="en-US" spc="109" dirty="0">
                <a:latin typeface="Times New Roman"/>
                <a:cs typeface="Times New Roman"/>
              </a:rPr>
              <a:t>to  </a:t>
            </a:r>
            <a:r>
              <a:rPr lang="en-US" spc="30" dirty="0">
                <a:latin typeface="Times New Roman"/>
                <a:cs typeface="Times New Roman"/>
              </a:rPr>
              <a:t>have </a:t>
            </a:r>
            <a:r>
              <a:rPr lang="en-US" spc="79" dirty="0">
                <a:latin typeface="Times New Roman"/>
                <a:cs typeface="Times New Roman"/>
              </a:rPr>
              <a:t>mean </a:t>
            </a:r>
            <a:r>
              <a:rPr lang="en-US" spc="20" dirty="0">
                <a:latin typeface="Times New Roman"/>
                <a:cs typeface="Times New Roman"/>
              </a:rPr>
              <a:t>zero </a:t>
            </a:r>
            <a:r>
              <a:rPr lang="en-US" spc="109" dirty="0">
                <a:latin typeface="Times New Roman"/>
                <a:cs typeface="Times New Roman"/>
              </a:rPr>
              <a:t>and standard </a:t>
            </a:r>
            <a:r>
              <a:rPr lang="en-US" spc="59" dirty="0">
                <a:latin typeface="Times New Roman"/>
                <a:cs typeface="Times New Roman"/>
              </a:rPr>
              <a:t>deviation </a:t>
            </a:r>
            <a:r>
              <a:rPr lang="en-US" spc="30" dirty="0">
                <a:latin typeface="Times New Roman"/>
                <a:cs typeface="Times New Roman"/>
              </a:rPr>
              <a:t>one.</a:t>
            </a:r>
            <a:endParaRPr lang="en-US" dirty="0">
              <a:latin typeface="Times New Roman"/>
              <a:cs typeface="Times New Roman"/>
            </a:endParaRPr>
          </a:p>
          <a:p>
            <a:endParaRPr lang="en-US" dirty="0"/>
          </a:p>
        </p:txBody>
      </p:sp>
      <p:sp>
        <p:nvSpPr>
          <p:cNvPr id="4" name="Slide Number Placeholder 3">
            <a:extLst>
              <a:ext uri="{FF2B5EF4-FFF2-40B4-BE49-F238E27FC236}">
                <a16:creationId xmlns:a16="http://schemas.microsoft.com/office/drawing/2014/main" id="{CF71FE23-ADFA-2C49-AA9D-6AD392B6B629}"/>
              </a:ext>
            </a:extLst>
          </p:cNvPr>
          <p:cNvSpPr>
            <a:spLocks noGrp="1"/>
          </p:cNvSpPr>
          <p:nvPr>
            <p:ph type="sldNum" sz="quarter" idx="12"/>
          </p:nvPr>
        </p:nvSpPr>
        <p:spPr/>
        <p:txBody>
          <a:bodyPr/>
          <a:lstStyle/>
          <a:p>
            <a:fld id="{19B12225-5612-419B-A8D5-4B8EEE4C217E}" type="slidenum">
              <a:rPr lang="en-US" smtClean="0"/>
              <a:pPr/>
              <a:t>66</a:t>
            </a:fld>
            <a:endParaRPr lang="en-US"/>
          </a:p>
        </p:txBody>
      </p:sp>
    </p:spTree>
    <p:extLst>
      <p:ext uri="{BB962C8B-B14F-4D97-AF65-F5344CB8AC3E}">
        <p14:creationId xmlns:p14="http://schemas.microsoft.com/office/powerpoint/2010/main" val="1693610938"/>
      </p:ext>
    </p:extLst>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USAarrests data: PCA plot</a:t>
            </a:r>
          </a:p>
        </p:txBody>
      </p:sp>
      <p:pic>
        <p:nvPicPr>
          <p:cNvPr id="95" name="Picture 94">
            <a:extLst>
              <a:ext uri="{FF2B5EF4-FFF2-40B4-BE49-F238E27FC236}">
                <a16:creationId xmlns:a16="http://schemas.microsoft.com/office/drawing/2014/main" id="{15611839-9E59-4242-8F0A-7D059A220305}"/>
              </a:ext>
            </a:extLst>
          </p:cNvPr>
          <p:cNvPicPr>
            <a:picLocks noChangeAspect="1"/>
          </p:cNvPicPr>
          <p:nvPr/>
        </p:nvPicPr>
        <p:blipFill rotWithShape="1">
          <a:blip r:embed="rId3"/>
          <a:srcRect l="22047" t="16989" r="19686" b="5208"/>
          <a:stretch/>
        </p:blipFill>
        <p:spPr>
          <a:xfrm>
            <a:off x="1905000" y="1063752"/>
            <a:ext cx="5638800" cy="5641848"/>
          </a:xfrm>
          <a:prstGeom prst="rect">
            <a:avLst/>
          </a:prstGeom>
        </p:spPr>
      </p:pic>
      <p:sp>
        <p:nvSpPr>
          <p:cNvPr id="4" name="Slide Number Placeholder 3">
            <a:extLst>
              <a:ext uri="{FF2B5EF4-FFF2-40B4-BE49-F238E27FC236}">
                <a16:creationId xmlns:a16="http://schemas.microsoft.com/office/drawing/2014/main" id="{086C19F4-A085-954D-A7DE-9C35D713E1F0}"/>
              </a:ext>
            </a:extLst>
          </p:cNvPr>
          <p:cNvSpPr>
            <a:spLocks noGrp="1"/>
          </p:cNvSpPr>
          <p:nvPr>
            <p:ph type="sldNum" sz="quarter" idx="12"/>
          </p:nvPr>
        </p:nvSpPr>
        <p:spPr/>
        <p:txBody>
          <a:bodyPr/>
          <a:lstStyle/>
          <a:p>
            <a:fld id="{19B12225-5612-419B-A8D5-4B8EEE4C217E}" type="slidenum">
              <a:rPr lang="en-US" smtClean="0"/>
              <a:pPr/>
              <a:t>67</a:t>
            </a:fld>
            <a:endParaRPr lang="en-US"/>
          </a:p>
        </p:txBody>
      </p:sp>
    </p:spTree>
    <p:extLst>
      <p:ext uri="{BB962C8B-B14F-4D97-AF65-F5344CB8AC3E}">
        <p14:creationId xmlns:p14="http://schemas.microsoft.com/office/powerpoint/2010/main" val="3095948193"/>
      </p:ext>
    </p:extLst>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Figure details</a:t>
            </a:r>
          </a:p>
        </p:txBody>
      </p:sp>
      <p:sp>
        <p:nvSpPr>
          <p:cNvPr id="6" name="Content Placeholder 5">
            <a:extLst>
              <a:ext uri="{FF2B5EF4-FFF2-40B4-BE49-F238E27FC236}">
                <a16:creationId xmlns:a16="http://schemas.microsoft.com/office/drawing/2014/main" id="{2D440070-C9E1-7646-8AEA-5D9F0883BFA0}"/>
              </a:ext>
            </a:extLst>
          </p:cNvPr>
          <p:cNvSpPr>
            <a:spLocks noGrp="1"/>
          </p:cNvSpPr>
          <p:nvPr>
            <p:ph idx="1"/>
          </p:nvPr>
        </p:nvSpPr>
        <p:spPr>
          <a:xfrm>
            <a:off x="457200" y="990600"/>
            <a:ext cx="8534400" cy="5029200"/>
          </a:xfrm>
        </p:spPr>
        <p:txBody>
          <a:bodyPr>
            <a:normAutofit fontScale="92500" lnSpcReduction="10000"/>
          </a:bodyPr>
          <a:lstStyle/>
          <a:p>
            <a:pPr marL="0" indent="0">
              <a:spcBef>
                <a:spcPts val="860"/>
              </a:spcBef>
              <a:buNone/>
            </a:pPr>
            <a:r>
              <a:rPr lang="en-US" spc="109" dirty="0">
                <a:latin typeface="Times New Roman"/>
                <a:cs typeface="Times New Roman"/>
              </a:rPr>
              <a:t>The</a:t>
            </a:r>
            <a:r>
              <a:rPr lang="en-US" spc="159" dirty="0">
                <a:latin typeface="Times New Roman"/>
                <a:cs typeface="Times New Roman"/>
              </a:rPr>
              <a:t> </a:t>
            </a:r>
            <a:r>
              <a:rPr lang="en-US" spc="40" dirty="0">
                <a:latin typeface="Times New Roman"/>
                <a:cs typeface="Times New Roman"/>
              </a:rPr>
              <a:t>first</a:t>
            </a:r>
            <a:r>
              <a:rPr lang="en-US" spc="178" dirty="0">
                <a:latin typeface="Times New Roman"/>
                <a:cs typeface="Times New Roman"/>
              </a:rPr>
              <a:t> </a:t>
            </a:r>
            <a:r>
              <a:rPr lang="en-US" spc="20" dirty="0">
                <a:latin typeface="Times New Roman"/>
                <a:cs typeface="Times New Roman"/>
              </a:rPr>
              <a:t>two</a:t>
            </a:r>
            <a:r>
              <a:rPr lang="en-US" spc="159" dirty="0">
                <a:latin typeface="Times New Roman"/>
                <a:cs typeface="Times New Roman"/>
              </a:rPr>
              <a:t> </a:t>
            </a:r>
            <a:r>
              <a:rPr lang="en-US" spc="59" dirty="0">
                <a:latin typeface="Times New Roman"/>
                <a:cs typeface="Times New Roman"/>
              </a:rPr>
              <a:t>principal</a:t>
            </a:r>
            <a:r>
              <a:rPr lang="en-US" spc="178" dirty="0">
                <a:latin typeface="Times New Roman"/>
                <a:cs typeface="Times New Roman"/>
              </a:rPr>
              <a:t> </a:t>
            </a:r>
            <a:r>
              <a:rPr lang="en-US" spc="59" dirty="0">
                <a:latin typeface="Times New Roman"/>
                <a:cs typeface="Times New Roman"/>
              </a:rPr>
              <a:t>components</a:t>
            </a:r>
            <a:r>
              <a:rPr lang="en-US" spc="168" dirty="0">
                <a:latin typeface="Times New Roman"/>
                <a:cs typeface="Times New Roman"/>
              </a:rPr>
              <a:t> </a:t>
            </a:r>
            <a:r>
              <a:rPr lang="en-US" spc="10" dirty="0">
                <a:latin typeface="Times New Roman"/>
                <a:cs typeface="Times New Roman"/>
              </a:rPr>
              <a:t>for</a:t>
            </a:r>
            <a:r>
              <a:rPr lang="en-US" spc="159" dirty="0">
                <a:latin typeface="Times New Roman"/>
                <a:cs typeface="Times New Roman"/>
              </a:rPr>
              <a:t> </a:t>
            </a:r>
            <a:r>
              <a:rPr lang="en-US" spc="109" dirty="0">
                <a:latin typeface="Times New Roman"/>
                <a:cs typeface="Times New Roman"/>
              </a:rPr>
              <a:t>the</a:t>
            </a:r>
            <a:r>
              <a:rPr lang="en-US" spc="178" dirty="0">
                <a:latin typeface="Times New Roman"/>
                <a:cs typeface="Times New Roman"/>
              </a:rPr>
              <a:t> </a:t>
            </a:r>
            <a:r>
              <a:rPr lang="en-US" spc="59" dirty="0" err="1">
                <a:latin typeface="Times New Roman"/>
                <a:cs typeface="Times New Roman"/>
              </a:rPr>
              <a:t>USArrests</a:t>
            </a:r>
            <a:r>
              <a:rPr lang="en-US" spc="159" dirty="0">
                <a:latin typeface="Times New Roman"/>
                <a:cs typeface="Times New Roman"/>
              </a:rPr>
              <a:t> </a:t>
            </a:r>
            <a:r>
              <a:rPr lang="en-US" spc="119" dirty="0">
                <a:latin typeface="Times New Roman"/>
                <a:cs typeface="Times New Roman"/>
              </a:rPr>
              <a:t>data.</a:t>
            </a:r>
            <a:endParaRPr lang="en-US" dirty="0">
              <a:latin typeface="Times New Roman"/>
              <a:cs typeface="Times New Roman"/>
            </a:endParaRPr>
          </a:p>
          <a:p>
            <a:pPr marL="573821" marR="10067" indent="-263001">
              <a:lnSpc>
                <a:spcPct val="102600"/>
              </a:lnSpc>
              <a:spcBef>
                <a:spcPts val="595"/>
              </a:spcBef>
              <a:buClr>
                <a:srgbClr val="3333B2"/>
              </a:buClr>
              <a:buSzPct val="90909"/>
              <a:buFont typeface="Menlo"/>
              <a:buChar char="•"/>
              <a:tabLst>
                <a:tab pos="575079" algn="l"/>
              </a:tabLst>
            </a:pPr>
            <a:r>
              <a:rPr lang="en-US" spc="109" dirty="0">
                <a:latin typeface="Times New Roman"/>
                <a:cs typeface="Times New Roman"/>
              </a:rPr>
              <a:t>The </a:t>
            </a:r>
            <a:r>
              <a:rPr lang="en-US" spc="50" dirty="0">
                <a:latin typeface="Times New Roman"/>
                <a:cs typeface="Times New Roman"/>
              </a:rPr>
              <a:t>blue </a:t>
            </a:r>
            <a:r>
              <a:rPr lang="en-US" spc="109" dirty="0">
                <a:latin typeface="Times New Roman"/>
                <a:cs typeface="Times New Roman"/>
              </a:rPr>
              <a:t>state </a:t>
            </a:r>
            <a:r>
              <a:rPr lang="en-US" spc="59" dirty="0">
                <a:latin typeface="Times New Roman"/>
                <a:cs typeface="Times New Roman"/>
              </a:rPr>
              <a:t>names represent </a:t>
            </a:r>
            <a:r>
              <a:rPr lang="en-US" spc="109" dirty="0">
                <a:latin typeface="Times New Roman"/>
                <a:cs typeface="Times New Roman"/>
              </a:rPr>
              <a:t>the </a:t>
            </a:r>
            <a:r>
              <a:rPr lang="en-US" spc="10" dirty="0">
                <a:latin typeface="Times New Roman"/>
                <a:cs typeface="Times New Roman"/>
              </a:rPr>
              <a:t>scores for </a:t>
            </a:r>
            <a:r>
              <a:rPr lang="en-US" spc="109" dirty="0">
                <a:latin typeface="Times New Roman"/>
                <a:cs typeface="Times New Roman"/>
              </a:rPr>
              <a:t>the </a:t>
            </a:r>
            <a:r>
              <a:rPr lang="en-US" spc="40" dirty="0">
                <a:latin typeface="Times New Roman"/>
                <a:cs typeface="Times New Roman"/>
              </a:rPr>
              <a:t>first </a:t>
            </a:r>
            <a:r>
              <a:rPr lang="en-US" spc="20" dirty="0">
                <a:latin typeface="Times New Roman"/>
                <a:cs typeface="Times New Roman"/>
              </a:rPr>
              <a:t>two  </a:t>
            </a:r>
            <a:r>
              <a:rPr lang="en-US" spc="59" dirty="0">
                <a:latin typeface="Times New Roman"/>
                <a:cs typeface="Times New Roman"/>
              </a:rPr>
              <a:t>principal</a:t>
            </a:r>
            <a:r>
              <a:rPr lang="en-US" spc="159" dirty="0">
                <a:latin typeface="Times New Roman"/>
                <a:cs typeface="Times New Roman"/>
              </a:rPr>
              <a:t> </a:t>
            </a:r>
            <a:r>
              <a:rPr lang="en-US" spc="59" dirty="0">
                <a:latin typeface="Times New Roman"/>
                <a:cs typeface="Times New Roman"/>
              </a:rPr>
              <a:t>components.</a:t>
            </a:r>
            <a:endParaRPr lang="en-US" dirty="0">
              <a:latin typeface="Times New Roman"/>
              <a:cs typeface="Times New Roman"/>
            </a:endParaRPr>
          </a:p>
          <a:p>
            <a:pPr marL="573821" marR="17617" indent="-263001">
              <a:lnSpc>
                <a:spcPct val="102600"/>
              </a:lnSpc>
              <a:spcBef>
                <a:spcPts val="595"/>
              </a:spcBef>
              <a:buClr>
                <a:srgbClr val="3333B2"/>
              </a:buClr>
              <a:buSzPct val="90909"/>
              <a:buFont typeface="Menlo"/>
              <a:buChar char="•"/>
              <a:tabLst>
                <a:tab pos="575079" algn="l"/>
              </a:tabLst>
            </a:pPr>
            <a:r>
              <a:rPr lang="en-US" spc="109" dirty="0">
                <a:latin typeface="Times New Roman"/>
                <a:cs typeface="Times New Roman"/>
              </a:rPr>
              <a:t>The </a:t>
            </a:r>
            <a:r>
              <a:rPr lang="en-US" spc="50" dirty="0">
                <a:latin typeface="Times New Roman"/>
                <a:cs typeface="Times New Roman"/>
              </a:rPr>
              <a:t>orange </a:t>
            </a:r>
            <a:r>
              <a:rPr lang="en-US" spc="40" dirty="0">
                <a:latin typeface="Times New Roman"/>
                <a:cs typeface="Times New Roman"/>
              </a:rPr>
              <a:t>arrows </a:t>
            </a:r>
            <a:r>
              <a:rPr lang="en-US" spc="59" dirty="0">
                <a:latin typeface="Times New Roman"/>
                <a:cs typeface="Times New Roman"/>
              </a:rPr>
              <a:t>indicate </a:t>
            </a:r>
            <a:r>
              <a:rPr lang="en-US" spc="109" dirty="0">
                <a:latin typeface="Times New Roman"/>
                <a:cs typeface="Times New Roman"/>
              </a:rPr>
              <a:t>the </a:t>
            </a:r>
            <a:r>
              <a:rPr lang="en-US" spc="40" dirty="0">
                <a:latin typeface="Times New Roman"/>
                <a:cs typeface="Times New Roman"/>
              </a:rPr>
              <a:t>first </a:t>
            </a:r>
            <a:r>
              <a:rPr lang="en-US" spc="30" dirty="0">
                <a:latin typeface="Times New Roman"/>
                <a:cs typeface="Times New Roman"/>
              </a:rPr>
              <a:t>two </a:t>
            </a:r>
            <a:r>
              <a:rPr lang="en-US" spc="59" dirty="0">
                <a:latin typeface="Times New Roman"/>
                <a:cs typeface="Times New Roman"/>
              </a:rPr>
              <a:t>principal  </a:t>
            </a:r>
            <a:r>
              <a:rPr lang="en-US" spc="69" dirty="0">
                <a:latin typeface="Times New Roman"/>
                <a:cs typeface="Times New Roman"/>
              </a:rPr>
              <a:t>component </a:t>
            </a:r>
            <a:r>
              <a:rPr lang="en-US" spc="40" dirty="0">
                <a:latin typeface="Times New Roman"/>
                <a:cs typeface="Times New Roman"/>
              </a:rPr>
              <a:t>loading vectors </a:t>
            </a:r>
            <a:r>
              <a:rPr lang="en-US" spc="79" dirty="0">
                <a:latin typeface="Times New Roman"/>
                <a:cs typeface="Times New Roman"/>
              </a:rPr>
              <a:t>(with </a:t>
            </a:r>
            <a:r>
              <a:rPr lang="en-US" spc="40" dirty="0">
                <a:latin typeface="Times New Roman"/>
                <a:cs typeface="Times New Roman"/>
              </a:rPr>
              <a:t>axes </a:t>
            </a:r>
            <a:r>
              <a:rPr lang="en-US" spc="50" dirty="0">
                <a:latin typeface="Times New Roman"/>
                <a:cs typeface="Times New Roman"/>
              </a:rPr>
              <a:t>on </a:t>
            </a:r>
            <a:r>
              <a:rPr lang="en-US" spc="109" dirty="0">
                <a:latin typeface="Times New Roman"/>
                <a:cs typeface="Times New Roman"/>
              </a:rPr>
              <a:t>the top and  </a:t>
            </a:r>
            <a:r>
              <a:rPr lang="en-US" spc="69" dirty="0">
                <a:latin typeface="Times New Roman"/>
                <a:cs typeface="Times New Roman"/>
              </a:rPr>
              <a:t>right). </a:t>
            </a:r>
            <a:r>
              <a:rPr lang="en-US" spc="40" dirty="0">
                <a:latin typeface="Times New Roman"/>
                <a:cs typeface="Times New Roman"/>
              </a:rPr>
              <a:t>For </a:t>
            </a:r>
            <a:r>
              <a:rPr lang="en-US" spc="50" dirty="0">
                <a:latin typeface="Times New Roman"/>
                <a:cs typeface="Times New Roman"/>
              </a:rPr>
              <a:t>example, </a:t>
            </a:r>
            <a:r>
              <a:rPr lang="en-US" spc="109" dirty="0">
                <a:latin typeface="Times New Roman"/>
                <a:cs typeface="Times New Roman"/>
              </a:rPr>
              <a:t>the </a:t>
            </a:r>
            <a:r>
              <a:rPr lang="en-US" spc="40" dirty="0">
                <a:latin typeface="Times New Roman"/>
                <a:cs typeface="Times New Roman"/>
              </a:rPr>
              <a:t>loading </a:t>
            </a:r>
            <a:r>
              <a:rPr lang="en-US" spc="10" dirty="0">
                <a:latin typeface="Times New Roman"/>
                <a:cs typeface="Times New Roman"/>
              </a:rPr>
              <a:t>for </a:t>
            </a:r>
            <a:r>
              <a:rPr lang="en-US" sz="2400" spc="-159" dirty="0">
                <a:solidFill>
                  <a:srgbClr val="BF7F3F"/>
                </a:solidFill>
                <a:latin typeface="Courier New"/>
                <a:cs typeface="Courier New"/>
              </a:rPr>
              <a:t>Rape </a:t>
            </a:r>
            <a:r>
              <a:rPr lang="en-US" spc="50" dirty="0">
                <a:latin typeface="Times New Roman"/>
                <a:cs typeface="Times New Roman"/>
              </a:rPr>
              <a:t>on </a:t>
            </a:r>
            <a:r>
              <a:rPr lang="en-US" spc="109" dirty="0">
                <a:latin typeface="Times New Roman"/>
                <a:cs typeface="Times New Roman"/>
              </a:rPr>
              <a:t>the </a:t>
            </a:r>
            <a:r>
              <a:rPr lang="en-US" spc="40" dirty="0">
                <a:latin typeface="Times New Roman"/>
                <a:cs typeface="Times New Roman"/>
              </a:rPr>
              <a:t>first  </a:t>
            </a:r>
            <a:r>
              <a:rPr lang="en-US" spc="69" dirty="0">
                <a:latin typeface="Times New Roman"/>
                <a:cs typeface="Times New Roman"/>
              </a:rPr>
              <a:t>component </a:t>
            </a:r>
            <a:r>
              <a:rPr lang="en-US" spc="-10" dirty="0">
                <a:latin typeface="Times New Roman"/>
                <a:cs typeface="Times New Roman"/>
              </a:rPr>
              <a:t>is </a:t>
            </a:r>
            <a:r>
              <a:rPr lang="en-US" spc="10" dirty="0">
                <a:latin typeface="Times New Roman"/>
                <a:cs typeface="Times New Roman"/>
              </a:rPr>
              <a:t>0</a:t>
            </a:r>
            <a:r>
              <a:rPr lang="en-US" i="1" spc="10" dirty="0">
                <a:latin typeface="Times New Roman"/>
                <a:cs typeface="Times New Roman"/>
              </a:rPr>
              <a:t>.</a:t>
            </a:r>
            <a:r>
              <a:rPr lang="en-US" spc="10" dirty="0">
                <a:latin typeface="Times New Roman"/>
                <a:cs typeface="Times New Roman"/>
              </a:rPr>
              <a:t>54, </a:t>
            </a:r>
            <a:r>
              <a:rPr lang="en-US" spc="109" dirty="0">
                <a:latin typeface="Times New Roman"/>
                <a:cs typeface="Times New Roman"/>
              </a:rPr>
              <a:t>and </a:t>
            </a:r>
            <a:r>
              <a:rPr lang="en-US" spc="69" dirty="0">
                <a:latin typeface="Times New Roman"/>
                <a:cs typeface="Times New Roman"/>
              </a:rPr>
              <a:t>its </a:t>
            </a:r>
            <a:r>
              <a:rPr lang="en-US" spc="40" dirty="0">
                <a:latin typeface="Times New Roman"/>
                <a:cs typeface="Times New Roman"/>
              </a:rPr>
              <a:t>loading </a:t>
            </a:r>
            <a:r>
              <a:rPr lang="en-US" spc="50" dirty="0">
                <a:latin typeface="Times New Roman"/>
                <a:cs typeface="Times New Roman"/>
              </a:rPr>
              <a:t>on </a:t>
            </a:r>
            <a:r>
              <a:rPr lang="en-US" spc="109" dirty="0">
                <a:latin typeface="Times New Roman"/>
                <a:cs typeface="Times New Roman"/>
              </a:rPr>
              <a:t>the </a:t>
            </a:r>
            <a:r>
              <a:rPr lang="en-US" spc="30" dirty="0">
                <a:latin typeface="Times New Roman"/>
                <a:cs typeface="Times New Roman"/>
              </a:rPr>
              <a:t>second </a:t>
            </a:r>
            <a:r>
              <a:rPr lang="en-US" spc="59" dirty="0">
                <a:latin typeface="Times New Roman"/>
                <a:cs typeface="Times New Roman"/>
              </a:rPr>
              <a:t>principal  </a:t>
            </a:r>
            <a:r>
              <a:rPr lang="en-US" spc="69" dirty="0">
                <a:latin typeface="Times New Roman"/>
                <a:cs typeface="Times New Roman"/>
              </a:rPr>
              <a:t>component </a:t>
            </a:r>
            <a:r>
              <a:rPr lang="en-US" dirty="0">
                <a:latin typeface="Times New Roman"/>
                <a:cs typeface="Times New Roman"/>
              </a:rPr>
              <a:t>0</a:t>
            </a:r>
            <a:r>
              <a:rPr lang="en-US" i="1" dirty="0">
                <a:latin typeface="Times New Roman"/>
                <a:cs typeface="Times New Roman"/>
              </a:rPr>
              <a:t>.</a:t>
            </a:r>
            <a:r>
              <a:rPr lang="en-US" dirty="0">
                <a:latin typeface="Times New Roman"/>
                <a:cs typeface="Times New Roman"/>
              </a:rPr>
              <a:t>17 </a:t>
            </a:r>
            <a:r>
              <a:rPr lang="en-US" spc="50" dirty="0">
                <a:latin typeface="Times New Roman"/>
                <a:cs typeface="Times New Roman"/>
              </a:rPr>
              <a:t>[the </a:t>
            </a:r>
            <a:r>
              <a:rPr lang="en-US" spc="30" dirty="0">
                <a:latin typeface="Times New Roman"/>
                <a:cs typeface="Times New Roman"/>
              </a:rPr>
              <a:t>word </a:t>
            </a:r>
            <a:r>
              <a:rPr lang="en-US" sz="2400" spc="-159" dirty="0">
                <a:solidFill>
                  <a:srgbClr val="BF7F3F"/>
                </a:solidFill>
                <a:latin typeface="Courier New"/>
                <a:cs typeface="Courier New"/>
              </a:rPr>
              <a:t>Rape </a:t>
            </a:r>
            <a:r>
              <a:rPr lang="en-US" spc="-10" dirty="0">
                <a:latin typeface="Times New Roman"/>
                <a:cs typeface="Times New Roman"/>
              </a:rPr>
              <a:t>is </a:t>
            </a:r>
            <a:r>
              <a:rPr lang="en-US" spc="59" dirty="0">
                <a:latin typeface="Times New Roman"/>
                <a:cs typeface="Times New Roman"/>
              </a:rPr>
              <a:t>centered </a:t>
            </a:r>
            <a:r>
              <a:rPr lang="en-US" spc="168" dirty="0">
                <a:latin typeface="Times New Roman"/>
                <a:cs typeface="Times New Roman"/>
              </a:rPr>
              <a:t>at </a:t>
            </a:r>
            <a:r>
              <a:rPr lang="en-US" spc="109" dirty="0">
                <a:latin typeface="Times New Roman"/>
                <a:cs typeface="Times New Roman"/>
              </a:rPr>
              <a:t>the </a:t>
            </a:r>
            <a:r>
              <a:rPr lang="en-US" spc="79" dirty="0">
                <a:latin typeface="Times New Roman"/>
                <a:cs typeface="Times New Roman"/>
              </a:rPr>
              <a:t>point  </a:t>
            </a:r>
            <a:r>
              <a:rPr lang="en-US" spc="30" dirty="0">
                <a:latin typeface="Times New Roman"/>
                <a:cs typeface="Times New Roman"/>
              </a:rPr>
              <a:t>(0</a:t>
            </a:r>
            <a:r>
              <a:rPr lang="en-US" i="1" spc="30" dirty="0">
                <a:latin typeface="Times New Roman"/>
                <a:cs typeface="Times New Roman"/>
              </a:rPr>
              <a:t>.</a:t>
            </a:r>
            <a:r>
              <a:rPr lang="en-US" spc="30" dirty="0">
                <a:latin typeface="Times New Roman"/>
                <a:cs typeface="Times New Roman"/>
              </a:rPr>
              <a:t>54</a:t>
            </a:r>
            <a:r>
              <a:rPr lang="en-US" i="1" spc="30" dirty="0">
                <a:latin typeface="Times New Roman"/>
                <a:cs typeface="Times New Roman"/>
              </a:rPr>
              <a:t>,</a:t>
            </a:r>
            <a:r>
              <a:rPr lang="en-US" i="1" spc="-198" dirty="0">
                <a:latin typeface="Times New Roman"/>
                <a:cs typeface="Times New Roman"/>
              </a:rPr>
              <a:t> </a:t>
            </a:r>
            <a:r>
              <a:rPr lang="en-US" dirty="0">
                <a:latin typeface="Times New Roman"/>
                <a:cs typeface="Times New Roman"/>
              </a:rPr>
              <a:t>0</a:t>
            </a:r>
            <a:r>
              <a:rPr lang="en-US" i="1" dirty="0">
                <a:latin typeface="Times New Roman"/>
                <a:cs typeface="Times New Roman"/>
              </a:rPr>
              <a:t>.</a:t>
            </a:r>
            <a:r>
              <a:rPr lang="en-US" dirty="0">
                <a:latin typeface="Times New Roman"/>
                <a:cs typeface="Times New Roman"/>
              </a:rPr>
              <a:t>17)].</a:t>
            </a:r>
          </a:p>
          <a:p>
            <a:pPr marL="573821" marR="215183" indent="-263001">
              <a:lnSpc>
                <a:spcPct val="102600"/>
              </a:lnSpc>
              <a:spcBef>
                <a:spcPts val="595"/>
              </a:spcBef>
              <a:buClr>
                <a:srgbClr val="3333B2"/>
              </a:buClr>
              <a:buSzPct val="90909"/>
              <a:buFont typeface="Menlo"/>
              <a:buChar char="•"/>
              <a:tabLst>
                <a:tab pos="575079" algn="l"/>
              </a:tabLst>
            </a:pPr>
            <a:r>
              <a:rPr lang="en-US" spc="79" dirty="0">
                <a:latin typeface="Times New Roman"/>
                <a:cs typeface="Times New Roman"/>
              </a:rPr>
              <a:t>This </a:t>
            </a:r>
            <a:r>
              <a:rPr lang="en-US" spc="10" dirty="0">
                <a:latin typeface="Times New Roman"/>
                <a:cs typeface="Times New Roman"/>
              </a:rPr>
              <a:t>figure </a:t>
            </a:r>
            <a:r>
              <a:rPr lang="en-US" spc="-10" dirty="0">
                <a:latin typeface="Times New Roman"/>
                <a:cs typeface="Times New Roman"/>
              </a:rPr>
              <a:t>is </a:t>
            </a:r>
            <a:r>
              <a:rPr lang="en-US" spc="30" dirty="0">
                <a:latin typeface="Times New Roman"/>
                <a:cs typeface="Times New Roman"/>
              </a:rPr>
              <a:t>known </a:t>
            </a:r>
            <a:r>
              <a:rPr lang="en-US" spc="50" dirty="0">
                <a:latin typeface="Times New Roman"/>
                <a:cs typeface="Times New Roman"/>
              </a:rPr>
              <a:t>as </a:t>
            </a:r>
            <a:r>
              <a:rPr lang="en-US" spc="109" dirty="0">
                <a:latin typeface="Times New Roman"/>
                <a:cs typeface="Times New Roman"/>
              </a:rPr>
              <a:t>a </a:t>
            </a:r>
            <a:r>
              <a:rPr lang="en-US" i="1" spc="10" dirty="0">
                <a:solidFill>
                  <a:srgbClr val="009900"/>
                </a:solidFill>
                <a:latin typeface="Times New Roman"/>
                <a:cs typeface="Times New Roman"/>
              </a:rPr>
              <a:t>biplot</a:t>
            </a:r>
            <a:r>
              <a:rPr lang="en-US" spc="10" dirty="0">
                <a:latin typeface="Times New Roman"/>
                <a:cs typeface="Times New Roman"/>
              </a:rPr>
              <a:t>, </a:t>
            </a:r>
            <a:r>
              <a:rPr lang="en-US" spc="50" dirty="0">
                <a:latin typeface="Times New Roman"/>
                <a:cs typeface="Times New Roman"/>
              </a:rPr>
              <a:t>because </a:t>
            </a:r>
            <a:r>
              <a:rPr lang="en-US" spc="109" dirty="0">
                <a:latin typeface="Times New Roman"/>
                <a:cs typeface="Times New Roman"/>
              </a:rPr>
              <a:t>it </a:t>
            </a:r>
            <a:r>
              <a:rPr lang="en-US" spc="40" dirty="0">
                <a:latin typeface="Times New Roman"/>
                <a:cs typeface="Times New Roman"/>
              </a:rPr>
              <a:t>displays </a:t>
            </a:r>
            <a:r>
              <a:rPr lang="en-US" spc="119" dirty="0">
                <a:latin typeface="Times New Roman"/>
                <a:cs typeface="Times New Roman"/>
              </a:rPr>
              <a:t>both  </a:t>
            </a:r>
            <a:r>
              <a:rPr lang="en-US" spc="109" dirty="0">
                <a:latin typeface="Times New Roman"/>
                <a:cs typeface="Times New Roman"/>
              </a:rPr>
              <a:t>the </a:t>
            </a:r>
            <a:r>
              <a:rPr lang="en-US" spc="59" dirty="0">
                <a:latin typeface="Times New Roman"/>
                <a:cs typeface="Times New Roman"/>
              </a:rPr>
              <a:t>principal </a:t>
            </a:r>
            <a:r>
              <a:rPr lang="en-US" spc="69" dirty="0">
                <a:latin typeface="Times New Roman"/>
                <a:cs typeface="Times New Roman"/>
              </a:rPr>
              <a:t>component </a:t>
            </a:r>
            <a:r>
              <a:rPr lang="en-US" spc="10" dirty="0">
                <a:latin typeface="Times New Roman"/>
                <a:cs typeface="Times New Roman"/>
              </a:rPr>
              <a:t>scores </a:t>
            </a:r>
            <a:r>
              <a:rPr lang="en-US" spc="109" dirty="0">
                <a:latin typeface="Times New Roman"/>
                <a:cs typeface="Times New Roman"/>
              </a:rPr>
              <a:t>and the </a:t>
            </a:r>
            <a:r>
              <a:rPr lang="en-US" spc="59" dirty="0">
                <a:latin typeface="Times New Roman"/>
                <a:cs typeface="Times New Roman"/>
              </a:rPr>
              <a:t>principal  </a:t>
            </a:r>
            <a:r>
              <a:rPr lang="en-US" spc="69" dirty="0">
                <a:latin typeface="Times New Roman"/>
                <a:cs typeface="Times New Roman"/>
              </a:rPr>
              <a:t>component</a:t>
            </a:r>
            <a:r>
              <a:rPr lang="en-US" spc="159" dirty="0">
                <a:latin typeface="Times New Roman"/>
                <a:cs typeface="Times New Roman"/>
              </a:rPr>
              <a:t> </a:t>
            </a:r>
            <a:r>
              <a:rPr lang="en-US" spc="40" dirty="0">
                <a:latin typeface="Times New Roman"/>
                <a:cs typeface="Times New Roman"/>
              </a:rPr>
              <a:t>loadings.</a:t>
            </a:r>
            <a:endParaRPr lang="en-US" dirty="0">
              <a:latin typeface="Times New Roman"/>
              <a:cs typeface="Times New Roman"/>
            </a:endParaRPr>
          </a:p>
          <a:p>
            <a:endParaRPr lang="en-US" dirty="0"/>
          </a:p>
        </p:txBody>
      </p:sp>
      <p:sp>
        <p:nvSpPr>
          <p:cNvPr id="4" name="Slide Number Placeholder 3">
            <a:extLst>
              <a:ext uri="{FF2B5EF4-FFF2-40B4-BE49-F238E27FC236}">
                <a16:creationId xmlns:a16="http://schemas.microsoft.com/office/drawing/2014/main" id="{A140ECC8-3034-9D49-A801-112881146419}"/>
              </a:ext>
            </a:extLst>
          </p:cNvPr>
          <p:cNvSpPr>
            <a:spLocks noGrp="1"/>
          </p:cNvSpPr>
          <p:nvPr>
            <p:ph type="sldNum" sz="quarter" idx="12"/>
          </p:nvPr>
        </p:nvSpPr>
        <p:spPr/>
        <p:txBody>
          <a:bodyPr/>
          <a:lstStyle/>
          <a:p>
            <a:fld id="{19B12225-5612-419B-A8D5-4B8EEE4C217E}" type="slidenum">
              <a:rPr lang="en-US" smtClean="0"/>
              <a:pPr/>
              <a:t>68</a:t>
            </a:fld>
            <a:endParaRPr lang="en-US"/>
          </a:p>
        </p:txBody>
      </p:sp>
    </p:spTree>
    <p:extLst>
      <p:ext uri="{BB962C8B-B14F-4D97-AF65-F5344CB8AC3E}">
        <p14:creationId xmlns:p14="http://schemas.microsoft.com/office/powerpoint/2010/main" val="780322996"/>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933"/>
            <a:ext cx="8153400" cy="1090613"/>
          </a:xfrm>
        </p:spPr>
        <p:txBody>
          <a:bodyPr>
            <a:normAutofit/>
          </a:bodyPr>
          <a:lstStyle/>
          <a:p>
            <a:r>
              <a:rPr lang="en-US" dirty="0"/>
              <a:t>Local-rank Spectral Embeddings</a:t>
            </a:r>
          </a:p>
        </p:txBody>
      </p:sp>
      <p:sp>
        <p:nvSpPr>
          <p:cNvPr id="17410" name="AutoShape 2" descr="https://charlesmartin14.files.wordpress.com/2012/10/l1.png?w=70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24" name="图片 23" descr="l1.png"/>
          <p:cNvPicPr>
            <a:picLocks noChangeAspect="1"/>
          </p:cNvPicPr>
          <p:nvPr/>
        </p:nvPicPr>
        <p:blipFill>
          <a:blip r:embed="rId2"/>
          <a:stretch>
            <a:fillRect/>
          </a:stretch>
        </p:blipFill>
        <p:spPr>
          <a:xfrm>
            <a:off x="-16548" y="3352800"/>
            <a:ext cx="5864898" cy="2471636"/>
          </a:xfrm>
          <a:prstGeom prst="rect">
            <a:avLst/>
          </a:prstGeom>
        </p:spPr>
      </p:pic>
      <p:pic>
        <p:nvPicPr>
          <p:cNvPr id="26" name="Picture 4"/>
          <p:cNvPicPr>
            <a:picLocks noChangeAspect="1" noChangeArrowheads="1"/>
          </p:cNvPicPr>
          <p:nvPr/>
        </p:nvPicPr>
        <p:blipFill>
          <a:blip r:embed="rId3"/>
          <a:srcRect/>
          <a:stretch>
            <a:fillRect/>
          </a:stretch>
        </p:blipFill>
        <p:spPr bwMode="auto">
          <a:xfrm>
            <a:off x="6324600" y="3048000"/>
            <a:ext cx="1223137" cy="1012317"/>
          </a:xfrm>
          <a:prstGeom prst="rect">
            <a:avLst/>
          </a:prstGeom>
          <a:noFill/>
          <a:ln w="9525">
            <a:noFill/>
            <a:miter lim="800000"/>
            <a:headEnd/>
            <a:tailEnd/>
          </a:ln>
        </p:spPr>
      </p:pic>
      <p:sp>
        <p:nvSpPr>
          <p:cNvPr id="27" name="TextBox 26"/>
          <p:cNvSpPr txBox="1"/>
          <p:nvPr/>
        </p:nvSpPr>
        <p:spPr>
          <a:xfrm>
            <a:off x="7543800" y="3352800"/>
            <a:ext cx="1877291" cy="369332"/>
          </a:xfrm>
          <a:prstGeom prst="rect">
            <a:avLst/>
          </a:prstGeom>
          <a:noFill/>
        </p:spPr>
        <p:txBody>
          <a:bodyPr wrap="square" rtlCol="0">
            <a:spAutoFit/>
          </a:bodyPr>
          <a:lstStyle/>
          <a:p>
            <a:r>
              <a:rPr lang="en-US" altLang="zh-CN" sz="1800" dirty="0"/>
              <a:t>Clustering</a:t>
            </a:r>
          </a:p>
        </p:txBody>
      </p:sp>
      <p:pic>
        <p:nvPicPr>
          <p:cNvPr id="28" name="Picture 5"/>
          <p:cNvPicPr>
            <a:picLocks noChangeAspect="1" noChangeArrowheads="1"/>
          </p:cNvPicPr>
          <p:nvPr/>
        </p:nvPicPr>
        <p:blipFill>
          <a:blip r:embed="rId4"/>
          <a:srcRect/>
          <a:stretch>
            <a:fillRect/>
          </a:stretch>
        </p:blipFill>
        <p:spPr bwMode="auto">
          <a:xfrm>
            <a:off x="6324600" y="4267200"/>
            <a:ext cx="1257512" cy="1091307"/>
          </a:xfrm>
          <a:prstGeom prst="rect">
            <a:avLst/>
          </a:prstGeom>
          <a:noFill/>
          <a:ln w="9525">
            <a:noFill/>
            <a:miter lim="800000"/>
            <a:headEnd/>
            <a:tailEnd/>
          </a:ln>
        </p:spPr>
      </p:pic>
      <p:sp>
        <p:nvSpPr>
          <p:cNvPr id="29" name="TextBox 28"/>
          <p:cNvSpPr txBox="1"/>
          <p:nvPr/>
        </p:nvSpPr>
        <p:spPr>
          <a:xfrm>
            <a:off x="7620000" y="4419600"/>
            <a:ext cx="1371599" cy="646331"/>
          </a:xfrm>
          <a:prstGeom prst="rect">
            <a:avLst/>
          </a:prstGeom>
          <a:noFill/>
        </p:spPr>
        <p:txBody>
          <a:bodyPr wrap="square" rtlCol="0">
            <a:spAutoFit/>
          </a:bodyPr>
          <a:lstStyle/>
          <a:p>
            <a:r>
              <a:rPr lang="en-US" altLang="zh-CN" sz="1800" dirty="0"/>
              <a:t>Anomaly Detection</a:t>
            </a:r>
          </a:p>
        </p:txBody>
      </p:sp>
      <p:sp>
        <p:nvSpPr>
          <p:cNvPr id="30" name="TextBox 29"/>
          <p:cNvSpPr txBox="1"/>
          <p:nvPr/>
        </p:nvSpPr>
        <p:spPr>
          <a:xfrm>
            <a:off x="8077200" y="5638800"/>
            <a:ext cx="1524000" cy="646331"/>
          </a:xfrm>
          <a:prstGeom prst="rect">
            <a:avLst/>
          </a:prstGeom>
          <a:noFill/>
        </p:spPr>
        <p:txBody>
          <a:bodyPr wrap="square" rtlCol="0">
            <a:spAutoFit/>
          </a:bodyPr>
          <a:lstStyle/>
          <a:p>
            <a:r>
              <a:rPr lang="en-US" altLang="zh-CN" sz="1800" dirty="0"/>
              <a:t>Feature </a:t>
            </a:r>
          </a:p>
          <a:p>
            <a:r>
              <a:rPr lang="en-US" altLang="zh-CN" sz="1800" dirty="0"/>
              <a:t>Selection</a:t>
            </a:r>
          </a:p>
        </p:txBody>
      </p:sp>
      <p:sp>
        <p:nvSpPr>
          <p:cNvPr id="31" name="左大括号 30"/>
          <p:cNvSpPr/>
          <p:nvPr/>
        </p:nvSpPr>
        <p:spPr>
          <a:xfrm>
            <a:off x="5638800" y="3180668"/>
            <a:ext cx="374078" cy="2987518"/>
          </a:xfrm>
          <a:prstGeom prst="leftBrace">
            <a:avLst>
              <a:gd name="adj1" fmla="val 1587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p>
        </p:txBody>
      </p:sp>
      <p:sp>
        <p:nvSpPr>
          <p:cNvPr id="14" name="TextBox 13"/>
          <p:cNvSpPr txBox="1"/>
          <p:nvPr/>
        </p:nvSpPr>
        <p:spPr>
          <a:xfrm>
            <a:off x="-33867" y="914400"/>
            <a:ext cx="4017069" cy="954107"/>
          </a:xfrm>
          <a:prstGeom prst="rect">
            <a:avLst/>
          </a:prstGeom>
          <a:noFill/>
        </p:spPr>
        <p:txBody>
          <a:bodyPr wrap="square" rtlCol="0">
            <a:spAutoFit/>
          </a:bodyPr>
          <a:lstStyle/>
          <a:p>
            <a:r>
              <a:rPr lang="en-US" altLang="zh-CN" dirty="0"/>
              <a:t>High-dimensional </a:t>
            </a:r>
          </a:p>
          <a:p>
            <a:r>
              <a:rPr lang="en-US" altLang="zh-CN" dirty="0"/>
              <a:t>Observation Space</a:t>
            </a:r>
            <a:endParaRPr lang="zh-CN" altLang="en-US" dirty="0"/>
          </a:p>
        </p:txBody>
      </p:sp>
      <p:sp>
        <p:nvSpPr>
          <p:cNvPr id="15" name="TextBox 14"/>
          <p:cNvSpPr txBox="1"/>
          <p:nvPr/>
        </p:nvSpPr>
        <p:spPr>
          <a:xfrm>
            <a:off x="3352800" y="914400"/>
            <a:ext cx="3124200" cy="707886"/>
          </a:xfrm>
          <a:prstGeom prst="rect">
            <a:avLst/>
          </a:prstGeom>
          <a:noFill/>
        </p:spPr>
        <p:txBody>
          <a:bodyPr wrap="square" rtlCol="0">
            <a:spAutoFit/>
          </a:bodyPr>
          <a:lstStyle/>
          <a:p>
            <a:r>
              <a:rPr lang="en-US" altLang="zh-CN" sz="2000" dirty="0"/>
              <a:t>Low-ranks </a:t>
            </a:r>
          </a:p>
          <a:p>
            <a:r>
              <a:rPr lang="en-US" altLang="zh-CN" sz="2000" dirty="0"/>
              <a:t>Embedding Space</a:t>
            </a:r>
          </a:p>
        </p:txBody>
      </p:sp>
      <p:pic>
        <p:nvPicPr>
          <p:cNvPr id="16" name="Picture 2"/>
          <p:cNvPicPr>
            <a:picLocks noChangeAspect="1" noChangeArrowheads="1"/>
          </p:cNvPicPr>
          <p:nvPr/>
        </p:nvPicPr>
        <p:blipFill>
          <a:blip r:embed="rId5"/>
          <a:srcRect/>
          <a:stretch>
            <a:fillRect/>
          </a:stretch>
        </p:blipFill>
        <p:spPr bwMode="auto">
          <a:xfrm>
            <a:off x="533400" y="1752600"/>
            <a:ext cx="1492727" cy="1459005"/>
          </a:xfrm>
          <a:prstGeom prst="rect">
            <a:avLst/>
          </a:prstGeom>
          <a:noFill/>
          <a:ln w="9525">
            <a:noFill/>
            <a:miter lim="800000"/>
            <a:headEnd/>
            <a:tailEnd/>
          </a:ln>
        </p:spPr>
      </p:pic>
      <p:pic>
        <p:nvPicPr>
          <p:cNvPr id="17" name="Picture 3"/>
          <p:cNvPicPr>
            <a:picLocks noChangeAspect="1" noChangeArrowheads="1"/>
          </p:cNvPicPr>
          <p:nvPr/>
        </p:nvPicPr>
        <p:blipFill>
          <a:blip r:embed="rId6"/>
          <a:srcRect/>
          <a:stretch>
            <a:fillRect/>
          </a:stretch>
        </p:blipFill>
        <p:spPr bwMode="auto">
          <a:xfrm>
            <a:off x="3657600" y="1828800"/>
            <a:ext cx="1524000" cy="1469640"/>
          </a:xfrm>
          <a:prstGeom prst="rect">
            <a:avLst/>
          </a:prstGeom>
          <a:noFill/>
          <a:ln w="9525">
            <a:noFill/>
            <a:miter lim="800000"/>
            <a:headEnd/>
            <a:tailEnd/>
          </a:ln>
        </p:spPr>
      </p:pic>
      <p:sp>
        <p:nvSpPr>
          <p:cNvPr id="18" name="右箭头 17"/>
          <p:cNvSpPr/>
          <p:nvPr/>
        </p:nvSpPr>
        <p:spPr>
          <a:xfrm>
            <a:off x="2133600" y="2438400"/>
            <a:ext cx="1423017" cy="28900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2133600" y="1981200"/>
            <a:ext cx="1645351" cy="400110"/>
          </a:xfrm>
          <a:prstGeom prst="rect">
            <a:avLst/>
          </a:prstGeom>
          <a:noFill/>
        </p:spPr>
        <p:txBody>
          <a:bodyPr wrap="square" rtlCol="0">
            <a:spAutoFit/>
          </a:bodyPr>
          <a:lstStyle/>
          <a:p>
            <a:pPr algn="ctr"/>
            <a:r>
              <a:rPr lang="en-US" altLang="zh-CN" sz="2000" b="1" dirty="0"/>
              <a:t>“Unfolding”</a:t>
            </a:r>
            <a:endParaRPr lang="zh-CN" altLang="en-US" sz="2000" b="1" dirty="0"/>
          </a:p>
        </p:txBody>
      </p:sp>
      <p:pic>
        <p:nvPicPr>
          <p:cNvPr id="20" name="图片 14" descr="localcorrelation.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5558464"/>
            <a:ext cx="1981200" cy="1147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8"/>
          <a:stretch>
            <a:fillRect/>
          </a:stretch>
        </p:blipFill>
        <p:spPr>
          <a:xfrm>
            <a:off x="7924800" y="1524000"/>
            <a:ext cx="1052402" cy="1069561"/>
          </a:xfrm>
          <a:prstGeom prst="rect">
            <a:avLst/>
          </a:prstGeom>
        </p:spPr>
      </p:pic>
      <p:sp>
        <p:nvSpPr>
          <p:cNvPr id="22" name="TextBox 21"/>
          <p:cNvSpPr txBox="1"/>
          <p:nvPr/>
        </p:nvSpPr>
        <p:spPr>
          <a:xfrm>
            <a:off x="7924800" y="1828800"/>
            <a:ext cx="1120957" cy="369332"/>
          </a:xfrm>
          <a:prstGeom prst="rect">
            <a:avLst/>
          </a:prstGeom>
          <a:noFill/>
        </p:spPr>
        <p:txBody>
          <a:bodyPr wrap="none" rtlCol="0">
            <a:spAutoFit/>
          </a:bodyPr>
          <a:lstStyle/>
          <a:p>
            <a:r>
              <a:rPr lang="en-US" sz="1800" b="1" dirty="0">
                <a:solidFill>
                  <a:srgbClr val="322F31"/>
                </a:solidFill>
              </a:rPr>
              <a:t>Big Data</a:t>
            </a:r>
          </a:p>
        </p:txBody>
      </p:sp>
      <p:sp>
        <p:nvSpPr>
          <p:cNvPr id="23" name="Isosceles Triangle 22"/>
          <p:cNvSpPr/>
          <p:nvPr/>
        </p:nvSpPr>
        <p:spPr bwMode="auto">
          <a:xfrm>
            <a:off x="7391400" y="2590800"/>
            <a:ext cx="533400" cy="38100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322F31"/>
              </a:solidFill>
              <a:effectLst/>
              <a:latin typeface="Arial" pitchFamily="-112" charset="0"/>
              <a:ea typeface="ＭＳ Ｐゴシック" pitchFamily="-112" charset="-128"/>
              <a:cs typeface="ＭＳ Ｐゴシック" pitchFamily="-112" charset="-128"/>
            </a:endParaRPr>
          </a:p>
        </p:txBody>
      </p:sp>
      <p:cxnSp>
        <p:nvCxnSpPr>
          <p:cNvPr id="25" name="Straight Connector 24"/>
          <p:cNvCxnSpPr>
            <a:stCxn id="33" idx="2"/>
            <a:endCxn id="21" idx="2"/>
          </p:cNvCxnSpPr>
          <p:nvPr/>
        </p:nvCxnSpPr>
        <p:spPr bwMode="auto">
          <a:xfrm>
            <a:off x="6080364" y="2155134"/>
            <a:ext cx="2370637" cy="438427"/>
          </a:xfrm>
          <a:prstGeom prst="line">
            <a:avLst/>
          </a:prstGeom>
          <a:solidFill>
            <a:schemeClr val="accent1"/>
          </a:solidFill>
          <a:ln w="120650" cap="flat" cmpd="sng" algn="ctr">
            <a:solidFill>
              <a:srgbClr val="0000FF"/>
            </a:solidFill>
            <a:prstDash val="solid"/>
            <a:round/>
            <a:headEnd type="none" w="med" len="med"/>
            <a:tailEnd type="none" w="med" len="med"/>
          </a:ln>
          <a:effectLst/>
        </p:spPr>
      </p:cxnSp>
      <p:pic>
        <p:nvPicPr>
          <p:cNvPr id="33" name="Picture 2"/>
          <p:cNvPicPr>
            <a:picLocks noChangeAspect="1" noChangeArrowheads="1"/>
          </p:cNvPicPr>
          <p:nvPr/>
        </p:nvPicPr>
        <p:blipFill>
          <a:blip r:embed="rId5"/>
          <a:srcRect/>
          <a:stretch>
            <a:fillRect/>
          </a:stretch>
        </p:blipFill>
        <p:spPr bwMode="auto">
          <a:xfrm>
            <a:off x="5562600" y="1143000"/>
            <a:ext cx="1035527" cy="1012134"/>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A65AE1EC-7E45-2645-BAB1-994B0A51A961}"/>
              </a:ext>
            </a:extLst>
          </p:cNvPr>
          <p:cNvSpPr>
            <a:spLocks noGrp="1"/>
          </p:cNvSpPr>
          <p:nvPr>
            <p:ph type="sldNum" sz="quarter" idx="12"/>
          </p:nvPr>
        </p:nvSpPr>
        <p:spPr/>
        <p:txBody>
          <a:bodyPr/>
          <a:lstStyle/>
          <a:p>
            <a:fld id="{19B12225-5612-419B-A8D5-4B8EEE4C217E}" type="slidenum">
              <a:rPr lang="en-US" smtClean="0"/>
              <a:pPr/>
              <a:t>69</a:t>
            </a:fld>
            <a:endParaRPr lang="en-US"/>
          </a:p>
        </p:txBody>
      </p:sp>
    </p:spTree>
    <p:extLst>
      <p:ext uri="{BB962C8B-B14F-4D97-AF65-F5344CB8AC3E}">
        <p14:creationId xmlns:p14="http://schemas.microsoft.com/office/powerpoint/2010/main" val="657810672"/>
      </p:ext>
    </p:extLst>
  </p:cSld>
  <p:clrMapOvr>
    <a:masterClrMapping/>
  </p:clrMapOvr>
  <mc:AlternateContent xmlns:mc="http://schemas.openxmlformats.org/markup-compatibility/2006" xmlns:p14="http://schemas.microsoft.com/office/powerpoint/2010/main">
    <mc:Choice Requires="p14">
      <p:transition spd="slow" p14:dur="2000" advTm="114456"/>
    </mc:Choice>
    <mc:Fallback xmlns="">
      <p:transition xmlns:p14="http://schemas.microsoft.com/office/powerpoint/2010/main" spd="slow" advTm="11445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7030A0"/>
                </a:solidFill>
              </a:rPr>
              <a:t>Data Mining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A set of principles, concepts, and techniques that structure thinking and analysis of data</a:t>
            </a:r>
          </a:p>
          <a:p>
            <a:pPr>
              <a:buFont typeface="Arial" panose="020B0604020202020204" pitchFamily="34" charset="0"/>
              <a:buChar char="•"/>
            </a:pPr>
            <a:r>
              <a:rPr lang="en-US" dirty="0"/>
              <a:t>Extracts useful information and knowledge from large volumes of data by following a process with reasonably well defined steps</a:t>
            </a:r>
          </a:p>
          <a:p>
            <a:pPr>
              <a:buFont typeface="Arial" panose="020B0604020202020204" pitchFamily="34" charset="0"/>
              <a:buChar char="•"/>
            </a:pPr>
            <a:r>
              <a:rPr lang="en-US" dirty="0"/>
              <a:t>Changes the way you think about data and its role in business</a:t>
            </a:r>
          </a:p>
          <a:p>
            <a:pPr lvl="2">
              <a:buFont typeface="Arial" panose="020B0604020202020204" pitchFamily="34" charset="0"/>
              <a:buChar char="•"/>
            </a:pPr>
            <a:r>
              <a:rPr lang="en-US" dirty="0"/>
              <a:t>A common understanding:  you have valuable data, you have an edge in competition</a:t>
            </a:r>
          </a:p>
          <a:p>
            <a:pPr lvl="2">
              <a:buFont typeface="Arial" panose="020B0604020202020204" pitchFamily="34" charset="0"/>
              <a:buChar char="•"/>
            </a:pPr>
            <a:r>
              <a:rPr lang="en-US" dirty="0"/>
              <a:t>Data is asset once you can extract non-obvious insight from data. It is an asset playing the vital role.</a:t>
            </a:r>
          </a:p>
          <a:p>
            <a:endParaRPr lang="en-US" dirty="0"/>
          </a:p>
        </p:txBody>
      </p:sp>
      <p:sp>
        <p:nvSpPr>
          <p:cNvPr id="4" name="Slide Number Placeholder 3">
            <a:extLst>
              <a:ext uri="{FF2B5EF4-FFF2-40B4-BE49-F238E27FC236}">
                <a16:creationId xmlns:a16="http://schemas.microsoft.com/office/drawing/2014/main" id="{B0F90F47-E8B8-724C-8F89-A486EB8C1EDF}"/>
              </a:ext>
            </a:extLst>
          </p:cNvPr>
          <p:cNvSpPr>
            <a:spLocks noGrp="1"/>
          </p:cNvSpPr>
          <p:nvPr>
            <p:ph type="sldNum" sz="quarter" idx="12"/>
          </p:nvPr>
        </p:nvSpPr>
        <p:spPr/>
        <p:txBody>
          <a:bodyPr/>
          <a:lstStyle/>
          <a:p>
            <a:fld id="{19B12225-5612-419B-A8D5-4B8EEE4C217E}" type="slidenum">
              <a:rPr lang="en-US" smtClean="0"/>
              <a:pPr/>
              <a:t>7</a:t>
            </a:fld>
            <a:endParaRPr lang="en-US"/>
          </a:p>
        </p:txBody>
      </p:sp>
    </p:spTree>
    <p:extLst>
      <p:ext uri="{BB962C8B-B14F-4D97-AF65-F5344CB8AC3E}">
        <p14:creationId xmlns:p14="http://schemas.microsoft.com/office/powerpoint/2010/main" val="195061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a:t>
            </a:r>
          </a:p>
        </p:txBody>
      </p:sp>
      <p:sp>
        <p:nvSpPr>
          <p:cNvPr id="3" name="Content Placeholder 2"/>
          <p:cNvSpPr>
            <a:spLocks noGrp="1"/>
          </p:cNvSpPr>
          <p:nvPr>
            <p:ph idx="1"/>
          </p:nvPr>
        </p:nvSpPr>
        <p:spPr/>
        <p:txBody>
          <a:bodyPr/>
          <a:lstStyle/>
          <a:p>
            <a:r>
              <a:rPr lang="en-US" dirty="0"/>
              <a:t>Linear Regression.  (target is a continuous value)</a:t>
            </a:r>
          </a:p>
          <a:p>
            <a:endParaRPr lang="en-US" dirty="0"/>
          </a:p>
          <a:p>
            <a:endParaRPr lang="en-US" dirty="0"/>
          </a:p>
        </p:txBody>
      </p:sp>
      <p:pic>
        <p:nvPicPr>
          <p:cNvPr id="4" name="Picture 3"/>
          <p:cNvPicPr>
            <a:picLocks noChangeAspect="1"/>
          </p:cNvPicPr>
          <p:nvPr/>
        </p:nvPicPr>
        <p:blipFill>
          <a:blip r:embed="rId3"/>
          <a:stretch>
            <a:fillRect/>
          </a:stretch>
        </p:blipFill>
        <p:spPr>
          <a:xfrm>
            <a:off x="2032000" y="1746250"/>
            <a:ext cx="5080000" cy="3365500"/>
          </a:xfrm>
          <a:prstGeom prst="rect">
            <a:avLst/>
          </a:prstGeom>
        </p:spPr>
      </p:pic>
      <p:pic>
        <p:nvPicPr>
          <p:cNvPr id="5" name="Picture 4"/>
          <p:cNvPicPr>
            <a:picLocks noChangeAspect="1"/>
          </p:cNvPicPr>
          <p:nvPr/>
        </p:nvPicPr>
        <p:blipFill>
          <a:blip r:embed="rId4"/>
          <a:stretch>
            <a:fillRect/>
          </a:stretch>
        </p:blipFill>
        <p:spPr>
          <a:xfrm>
            <a:off x="2743200" y="5591048"/>
            <a:ext cx="2362200" cy="406400"/>
          </a:xfrm>
          <a:prstGeom prst="rect">
            <a:avLst/>
          </a:prstGeom>
        </p:spPr>
      </p:pic>
      <p:sp>
        <p:nvSpPr>
          <p:cNvPr id="7" name="TextBox 6"/>
          <p:cNvSpPr txBox="1"/>
          <p:nvPr/>
        </p:nvSpPr>
        <p:spPr>
          <a:xfrm>
            <a:off x="2231394" y="2133600"/>
            <a:ext cx="261610" cy="256673"/>
          </a:xfrm>
          <a:prstGeom prst="rect">
            <a:avLst/>
          </a:prstGeom>
          <a:noFill/>
        </p:spPr>
        <p:txBody>
          <a:bodyPr wrap="none" rtlCol="0">
            <a:spAutoFit/>
          </a:bodyPr>
          <a:lstStyle/>
          <a:p>
            <a:r>
              <a:rPr lang="en-US">
                <a:solidFill>
                  <a:srgbClr val="4D4D4D"/>
                </a:solidFill>
              </a:rPr>
              <a:t>y</a:t>
            </a:r>
            <a:endParaRPr lang="en-US" dirty="0">
              <a:solidFill>
                <a:srgbClr val="4D4D4D"/>
              </a:solidFill>
            </a:endParaRPr>
          </a:p>
        </p:txBody>
      </p:sp>
      <p:sp>
        <p:nvSpPr>
          <p:cNvPr id="8" name="TextBox 7"/>
          <p:cNvSpPr txBox="1"/>
          <p:nvPr/>
        </p:nvSpPr>
        <p:spPr>
          <a:xfrm>
            <a:off x="5563418" y="5194801"/>
            <a:ext cx="287259" cy="256673"/>
          </a:xfrm>
          <a:prstGeom prst="rect">
            <a:avLst/>
          </a:prstGeom>
          <a:noFill/>
        </p:spPr>
        <p:txBody>
          <a:bodyPr wrap="none" rtlCol="0">
            <a:spAutoFit/>
          </a:bodyPr>
          <a:lstStyle/>
          <a:p>
            <a:r>
              <a:rPr lang="en-US" dirty="0">
                <a:solidFill>
                  <a:srgbClr val="4D4D4D"/>
                </a:solidFill>
              </a:rPr>
              <a:t>X</a:t>
            </a:r>
          </a:p>
        </p:txBody>
      </p:sp>
      <p:sp>
        <p:nvSpPr>
          <p:cNvPr id="6" name="Slide Number Placeholder 5">
            <a:extLst>
              <a:ext uri="{FF2B5EF4-FFF2-40B4-BE49-F238E27FC236}">
                <a16:creationId xmlns:a16="http://schemas.microsoft.com/office/drawing/2014/main" id="{8D69A05A-8D0B-254D-AFE4-02EF25FD0606}"/>
              </a:ext>
            </a:extLst>
          </p:cNvPr>
          <p:cNvSpPr>
            <a:spLocks noGrp="1"/>
          </p:cNvSpPr>
          <p:nvPr>
            <p:ph type="sldNum" sz="quarter" idx="12"/>
          </p:nvPr>
        </p:nvSpPr>
        <p:spPr/>
        <p:txBody>
          <a:bodyPr/>
          <a:lstStyle/>
          <a:p>
            <a:fld id="{19B12225-5612-419B-A8D5-4B8EEE4C217E}" type="slidenum">
              <a:rPr lang="en-US" smtClean="0"/>
              <a:pPr/>
              <a:t>70</a:t>
            </a:fld>
            <a:endParaRPr lang="en-US"/>
          </a:p>
        </p:txBody>
      </p:sp>
    </p:spTree>
    <p:extLst>
      <p:ext uri="{BB962C8B-B14F-4D97-AF65-F5344CB8AC3E}">
        <p14:creationId xmlns:p14="http://schemas.microsoft.com/office/powerpoint/2010/main" val="578149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97880"/>
            <a:ext cx="7631364"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lang="en-US" spc="208" dirty="0"/>
              <a:t>Single Linear Regress</a:t>
            </a:r>
            <a:endParaRPr spc="79" dirty="0"/>
          </a:p>
        </p:txBody>
      </p:sp>
      <p:sp>
        <p:nvSpPr>
          <p:cNvPr id="3" name="object 3"/>
          <p:cNvSpPr txBox="1"/>
          <p:nvPr/>
        </p:nvSpPr>
        <p:spPr>
          <a:xfrm>
            <a:off x="1483302" y="3692961"/>
            <a:ext cx="665666" cy="147434"/>
          </a:xfrm>
          <a:prstGeom prst="rect">
            <a:avLst/>
          </a:prstGeom>
        </p:spPr>
        <p:txBody>
          <a:bodyPr vert="horz" wrap="square" lIns="0" tIns="25167" rIns="0" bIns="0" rtlCol="0">
            <a:spAutoFit/>
          </a:bodyPr>
          <a:lstStyle/>
          <a:p>
            <a:pPr marL="25168">
              <a:spcBef>
                <a:spcPts val="198"/>
              </a:spcBef>
            </a:pPr>
            <a:r>
              <a:rPr sz="793" dirty="0">
                <a:latin typeface="Helvetica"/>
                <a:cs typeface="Helvetica"/>
              </a:rPr>
              <a:t>0 50</a:t>
            </a:r>
            <a:r>
              <a:rPr sz="793" spc="20" dirty="0">
                <a:latin typeface="Helvetica"/>
                <a:cs typeface="Helvetica"/>
              </a:rPr>
              <a:t> </a:t>
            </a:r>
            <a:r>
              <a:rPr sz="793" dirty="0">
                <a:latin typeface="Helvetica"/>
                <a:cs typeface="Helvetica"/>
              </a:rPr>
              <a:t>100</a:t>
            </a:r>
          </a:p>
        </p:txBody>
      </p:sp>
      <p:sp>
        <p:nvSpPr>
          <p:cNvPr id="4" name="object 4"/>
          <p:cNvSpPr txBox="1"/>
          <p:nvPr/>
        </p:nvSpPr>
        <p:spPr>
          <a:xfrm>
            <a:off x="2432654" y="3692960"/>
            <a:ext cx="218951" cy="147434"/>
          </a:xfrm>
          <a:prstGeom prst="rect">
            <a:avLst/>
          </a:prstGeom>
        </p:spPr>
        <p:txBody>
          <a:bodyPr vert="horz" wrap="square" lIns="0" tIns="25167" rIns="0" bIns="0" rtlCol="0">
            <a:spAutoFit/>
          </a:bodyPr>
          <a:lstStyle/>
          <a:p>
            <a:pPr marL="25168">
              <a:spcBef>
                <a:spcPts val="198"/>
              </a:spcBef>
            </a:pPr>
            <a:r>
              <a:rPr sz="793" dirty="0">
                <a:latin typeface="Helvetica"/>
                <a:cs typeface="Helvetica"/>
              </a:rPr>
              <a:t>200</a:t>
            </a:r>
            <a:endParaRPr sz="793">
              <a:latin typeface="Helvetica"/>
              <a:cs typeface="Helvetica"/>
            </a:endParaRPr>
          </a:p>
        </p:txBody>
      </p:sp>
      <p:sp>
        <p:nvSpPr>
          <p:cNvPr id="5" name="object 5"/>
          <p:cNvSpPr txBox="1"/>
          <p:nvPr/>
        </p:nvSpPr>
        <p:spPr>
          <a:xfrm>
            <a:off x="2935264" y="3692960"/>
            <a:ext cx="218951" cy="147434"/>
          </a:xfrm>
          <a:prstGeom prst="rect">
            <a:avLst/>
          </a:prstGeom>
        </p:spPr>
        <p:txBody>
          <a:bodyPr vert="horz" wrap="square" lIns="0" tIns="25167" rIns="0" bIns="0" rtlCol="0">
            <a:spAutoFit/>
          </a:bodyPr>
          <a:lstStyle/>
          <a:p>
            <a:pPr marL="25168">
              <a:spcBef>
                <a:spcPts val="198"/>
              </a:spcBef>
            </a:pPr>
            <a:r>
              <a:rPr sz="793" dirty="0">
                <a:latin typeface="Helvetica"/>
                <a:cs typeface="Helvetica"/>
              </a:rPr>
              <a:t>300</a:t>
            </a:r>
            <a:endParaRPr sz="793">
              <a:latin typeface="Helvetica"/>
              <a:cs typeface="Helvetica"/>
            </a:endParaRPr>
          </a:p>
        </p:txBody>
      </p:sp>
      <p:sp>
        <p:nvSpPr>
          <p:cNvPr id="6" name="object 6"/>
          <p:cNvSpPr/>
          <p:nvPr/>
        </p:nvSpPr>
        <p:spPr>
          <a:xfrm>
            <a:off x="1420644" y="1073813"/>
            <a:ext cx="1679218" cy="2589551"/>
          </a:xfrm>
          <a:prstGeom prst="rect">
            <a:avLst/>
          </a:prstGeom>
          <a:blipFill>
            <a:blip r:embed="rId2" cstate="print"/>
            <a:stretch>
              <a:fillRect/>
            </a:stretch>
          </a:blipFill>
        </p:spPr>
        <p:txBody>
          <a:bodyPr wrap="square" lIns="0" tIns="0" rIns="0" bIns="0" rtlCol="0"/>
          <a:lstStyle/>
          <a:p>
            <a:endParaRPr sz="3567"/>
          </a:p>
        </p:txBody>
      </p:sp>
      <p:sp>
        <p:nvSpPr>
          <p:cNvPr id="7" name="object 7"/>
          <p:cNvSpPr txBox="1"/>
          <p:nvPr/>
        </p:nvSpPr>
        <p:spPr>
          <a:xfrm>
            <a:off x="1220585" y="3143877"/>
            <a:ext cx="122021" cy="106960"/>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5</a:t>
            </a:r>
            <a:endParaRPr sz="793">
              <a:latin typeface="Helvetica"/>
              <a:cs typeface="Helvetica"/>
            </a:endParaRPr>
          </a:p>
        </p:txBody>
      </p:sp>
      <p:sp>
        <p:nvSpPr>
          <p:cNvPr id="8" name="object 8"/>
          <p:cNvSpPr txBox="1"/>
          <p:nvPr/>
        </p:nvSpPr>
        <p:spPr>
          <a:xfrm>
            <a:off x="1220585" y="2655579"/>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10</a:t>
            </a:r>
            <a:endParaRPr sz="793">
              <a:latin typeface="Helvetica"/>
              <a:cs typeface="Helvetica"/>
            </a:endParaRPr>
          </a:p>
        </p:txBody>
      </p:sp>
      <p:sp>
        <p:nvSpPr>
          <p:cNvPr id="9" name="object 9"/>
          <p:cNvSpPr txBox="1"/>
          <p:nvPr/>
        </p:nvSpPr>
        <p:spPr>
          <a:xfrm>
            <a:off x="1220585" y="219541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15</a:t>
            </a:r>
            <a:endParaRPr sz="793">
              <a:latin typeface="Helvetica"/>
              <a:cs typeface="Helvetica"/>
            </a:endParaRPr>
          </a:p>
        </p:txBody>
      </p:sp>
      <p:sp>
        <p:nvSpPr>
          <p:cNvPr id="10" name="object 10"/>
          <p:cNvSpPr txBox="1"/>
          <p:nvPr/>
        </p:nvSpPr>
        <p:spPr>
          <a:xfrm>
            <a:off x="1220585" y="173512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20</a:t>
            </a:r>
            <a:endParaRPr sz="793">
              <a:latin typeface="Helvetica"/>
              <a:cs typeface="Helvetica"/>
            </a:endParaRPr>
          </a:p>
        </p:txBody>
      </p:sp>
      <p:sp>
        <p:nvSpPr>
          <p:cNvPr id="11" name="object 11"/>
          <p:cNvSpPr txBox="1"/>
          <p:nvPr/>
        </p:nvSpPr>
        <p:spPr>
          <a:xfrm>
            <a:off x="1220585" y="1274822"/>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25</a:t>
            </a:r>
            <a:endParaRPr sz="793">
              <a:latin typeface="Helvetica"/>
              <a:cs typeface="Helvetica"/>
            </a:endParaRPr>
          </a:p>
        </p:txBody>
      </p:sp>
      <p:sp>
        <p:nvSpPr>
          <p:cNvPr id="12" name="object 12"/>
          <p:cNvSpPr txBox="1"/>
          <p:nvPr/>
        </p:nvSpPr>
        <p:spPr>
          <a:xfrm>
            <a:off x="981260" y="2189831"/>
            <a:ext cx="122021" cy="303262"/>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Sales</a:t>
            </a:r>
            <a:endParaRPr sz="793">
              <a:latin typeface="Helvetica"/>
              <a:cs typeface="Helvetica"/>
            </a:endParaRPr>
          </a:p>
        </p:txBody>
      </p:sp>
      <p:sp>
        <p:nvSpPr>
          <p:cNvPr id="13" name="object 13"/>
          <p:cNvSpPr txBox="1"/>
          <p:nvPr/>
        </p:nvSpPr>
        <p:spPr>
          <a:xfrm>
            <a:off x="3833714" y="3692961"/>
            <a:ext cx="1633337" cy="147434"/>
          </a:xfrm>
          <a:prstGeom prst="rect">
            <a:avLst/>
          </a:prstGeom>
        </p:spPr>
        <p:txBody>
          <a:bodyPr vert="horz" wrap="square" lIns="0" tIns="25167" rIns="0" bIns="0" rtlCol="0">
            <a:spAutoFit/>
          </a:bodyPr>
          <a:lstStyle/>
          <a:p>
            <a:pPr marL="25168">
              <a:spcBef>
                <a:spcPts val="198"/>
              </a:spcBef>
            </a:pPr>
            <a:r>
              <a:rPr sz="793" dirty="0">
                <a:latin typeface="Helvetica"/>
                <a:cs typeface="Helvetica"/>
              </a:rPr>
              <a:t>0 </a:t>
            </a:r>
            <a:r>
              <a:rPr lang="en-US" sz="793" dirty="0">
                <a:latin typeface="Helvetica"/>
                <a:cs typeface="Helvetica"/>
              </a:rPr>
              <a:t>       </a:t>
            </a:r>
            <a:r>
              <a:rPr sz="793" dirty="0">
                <a:latin typeface="Helvetica"/>
                <a:cs typeface="Helvetica"/>
              </a:rPr>
              <a:t>10 </a:t>
            </a:r>
            <a:r>
              <a:rPr lang="en-US" sz="793" dirty="0">
                <a:latin typeface="Helvetica"/>
                <a:cs typeface="Helvetica"/>
              </a:rPr>
              <a:t>      </a:t>
            </a:r>
            <a:r>
              <a:rPr sz="793" dirty="0">
                <a:latin typeface="Helvetica"/>
                <a:cs typeface="Helvetica"/>
              </a:rPr>
              <a:t>20 </a:t>
            </a:r>
            <a:r>
              <a:rPr lang="en-US" sz="793" dirty="0">
                <a:latin typeface="Helvetica"/>
                <a:cs typeface="Helvetica"/>
              </a:rPr>
              <a:t>     </a:t>
            </a:r>
            <a:r>
              <a:rPr sz="793" dirty="0">
                <a:latin typeface="Helvetica"/>
                <a:cs typeface="Helvetica"/>
              </a:rPr>
              <a:t>30 </a:t>
            </a:r>
            <a:r>
              <a:rPr lang="en-US" sz="793" dirty="0">
                <a:latin typeface="Helvetica"/>
                <a:cs typeface="Helvetica"/>
              </a:rPr>
              <a:t>      </a:t>
            </a:r>
            <a:r>
              <a:rPr sz="793" dirty="0">
                <a:latin typeface="Helvetica"/>
                <a:cs typeface="Helvetica"/>
              </a:rPr>
              <a:t>40</a:t>
            </a:r>
            <a:r>
              <a:rPr sz="793" spc="119" dirty="0">
                <a:latin typeface="Helvetica"/>
                <a:cs typeface="Helvetica"/>
              </a:rPr>
              <a:t> </a:t>
            </a:r>
            <a:r>
              <a:rPr lang="en-US" sz="793" spc="119" dirty="0">
                <a:latin typeface="Helvetica"/>
                <a:cs typeface="Helvetica"/>
              </a:rPr>
              <a:t>   </a:t>
            </a:r>
            <a:r>
              <a:rPr sz="793" dirty="0">
                <a:latin typeface="Helvetica"/>
                <a:cs typeface="Helvetica"/>
              </a:rPr>
              <a:t>50</a:t>
            </a:r>
          </a:p>
        </p:txBody>
      </p:sp>
      <p:sp>
        <p:nvSpPr>
          <p:cNvPr id="14" name="object 14"/>
          <p:cNvSpPr/>
          <p:nvPr/>
        </p:nvSpPr>
        <p:spPr>
          <a:xfrm>
            <a:off x="3767660" y="1073813"/>
            <a:ext cx="1679093" cy="2589551"/>
          </a:xfrm>
          <a:prstGeom prst="rect">
            <a:avLst/>
          </a:prstGeom>
          <a:blipFill>
            <a:blip r:embed="rId3" cstate="print"/>
            <a:stretch>
              <a:fillRect/>
            </a:stretch>
          </a:blipFill>
        </p:spPr>
        <p:txBody>
          <a:bodyPr wrap="square" lIns="0" tIns="0" rIns="0" bIns="0" rtlCol="0"/>
          <a:lstStyle/>
          <a:p>
            <a:endParaRPr sz="3567"/>
          </a:p>
        </p:txBody>
      </p:sp>
      <p:sp>
        <p:nvSpPr>
          <p:cNvPr id="15" name="object 15"/>
          <p:cNvSpPr txBox="1"/>
          <p:nvPr/>
        </p:nvSpPr>
        <p:spPr>
          <a:xfrm>
            <a:off x="3567601" y="3143877"/>
            <a:ext cx="122021" cy="106960"/>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5</a:t>
            </a:r>
            <a:endParaRPr sz="793">
              <a:latin typeface="Helvetica"/>
              <a:cs typeface="Helvetica"/>
            </a:endParaRPr>
          </a:p>
        </p:txBody>
      </p:sp>
      <p:sp>
        <p:nvSpPr>
          <p:cNvPr id="16" name="object 16"/>
          <p:cNvSpPr txBox="1"/>
          <p:nvPr/>
        </p:nvSpPr>
        <p:spPr>
          <a:xfrm>
            <a:off x="3567601" y="2655579"/>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10</a:t>
            </a:r>
            <a:endParaRPr sz="793">
              <a:latin typeface="Helvetica"/>
              <a:cs typeface="Helvetica"/>
            </a:endParaRPr>
          </a:p>
        </p:txBody>
      </p:sp>
      <p:sp>
        <p:nvSpPr>
          <p:cNvPr id="17" name="object 17"/>
          <p:cNvSpPr txBox="1"/>
          <p:nvPr/>
        </p:nvSpPr>
        <p:spPr>
          <a:xfrm>
            <a:off x="3567601" y="219541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15</a:t>
            </a:r>
            <a:endParaRPr sz="793">
              <a:latin typeface="Helvetica"/>
              <a:cs typeface="Helvetica"/>
            </a:endParaRPr>
          </a:p>
        </p:txBody>
      </p:sp>
      <p:sp>
        <p:nvSpPr>
          <p:cNvPr id="18" name="object 18"/>
          <p:cNvSpPr txBox="1"/>
          <p:nvPr/>
        </p:nvSpPr>
        <p:spPr>
          <a:xfrm>
            <a:off x="3567601" y="173512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20</a:t>
            </a:r>
            <a:endParaRPr sz="793">
              <a:latin typeface="Helvetica"/>
              <a:cs typeface="Helvetica"/>
            </a:endParaRPr>
          </a:p>
        </p:txBody>
      </p:sp>
      <p:sp>
        <p:nvSpPr>
          <p:cNvPr id="19" name="object 19"/>
          <p:cNvSpPr txBox="1"/>
          <p:nvPr/>
        </p:nvSpPr>
        <p:spPr>
          <a:xfrm>
            <a:off x="3567601" y="1274822"/>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25</a:t>
            </a:r>
            <a:endParaRPr sz="793">
              <a:latin typeface="Helvetica"/>
              <a:cs typeface="Helvetica"/>
            </a:endParaRPr>
          </a:p>
        </p:txBody>
      </p:sp>
      <p:sp>
        <p:nvSpPr>
          <p:cNvPr id="20" name="object 20"/>
          <p:cNvSpPr txBox="1"/>
          <p:nvPr/>
        </p:nvSpPr>
        <p:spPr>
          <a:xfrm>
            <a:off x="3328278" y="2189831"/>
            <a:ext cx="122021" cy="303262"/>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Sales</a:t>
            </a:r>
            <a:endParaRPr sz="793">
              <a:latin typeface="Helvetica"/>
              <a:cs typeface="Helvetica"/>
            </a:endParaRPr>
          </a:p>
        </p:txBody>
      </p:sp>
      <p:sp>
        <p:nvSpPr>
          <p:cNvPr id="21" name="object 21"/>
          <p:cNvSpPr txBox="1"/>
          <p:nvPr/>
        </p:nvSpPr>
        <p:spPr>
          <a:xfrm>
            <a:off x="6176831" y="3692961"/>
            <a:ext cx="1469751" cy="147434"/>
          </a:xfrm>
          <a:prstGeom prst="rect">
            <a:avLst/>
          </a:prstGeom>
        </p:spPr>
        <p:txBody>
          <a:bodyPr vert="horz" wrap="square" lIns="0" tIns="25167" rIns="0" bIns="0" rtlCol="0">
            <a:spAutoFit/>
          </a:bodyPr>
          <a:lstStyle/>
          <a:p>
            <a:pPr marL="25168">
              <a:spcBef>
                <a:spcPts val="198"/>
              </a:spcBef>
            </a:pPr>
            <a:r>
              <a:rPr sz="793" dirty="0">
                <a:latin typeface="Helvetica"/>
                <a:cs typeface="Helvetica"/>
              </a:rPr>
              <a:t>0</a:t>
            </a:r>
            <a:r>
              <a:rPr sz="793" spc="149" dirty="0">
                <a:latin typeface="Helvetica"/>
                <a:cs typeface="Helvetica"/>
              </a:rPr>
              <a:t> </a:t>
            </a:r>
            <a:r>
              <a:rPr lang="en-US" sz="793" spc="149" dirty="0">
                <a:latin typeface="Helvetica"/>
                <a:cs typeface="Helvetica"/>
              </a:rPr>
              <a:t>   </a:t>
            </a:r>
            <a:r>
              <a:rPr sz="793" dirty="0">
                <a:latin typeface="Helvetica"/>
                <a:cs typeface="Helvetica"/>
              </a:rPr>
              <a:t>20 </a:t>
            </a:r>
            <a:r>
              <a:rPr lang="en-US" sz="793" dirty="0">
                <a:latin typeface="Helvetica"/>
                <a:cs typeface="Helvetica"/>
              </a:rPr>
              <a:t>    </a:t>
            </a:r>
            <a:r>
              <a:rPr sz="793" dirty="0">
                <a:latin typeface="Helvetica"/>
                <a:cs typeface="Helvetica"/>
              </a:rPr>
              <a:t>40 </a:t>
            </a:r>
            <a:r>
              <a:rPr lang="en-US" sz="793" dirty="0">
                <a:latin typeface="Helvetica"/>
                <a:cs typeface="Helvetica"/>
              </a:rPr>
              <a:t>    </a:t>
            </a:r>
            <a:r>
              <a:rPr sz="793" dirty="0">
                <a:latin typeface="Helvetica"/>
                <a:cs typeface="Helvetica"/>
              </a:rPr>
              <a:t>60 </a:t>
            </a:r>
            <a:r>
              <a:rPr lang="en-US" sz="793" dirty="0">
                <a:latin typeface="Helvetica"/>
                <a:cs typeface="Helvetica"/>
              </a:rPr>
              <a:t>     </a:t>
            </a:r>
            <a:r>
              <a:rPr sz="793" dirty="0">
                <a:latin typeface="Helvetica"/>
                <a:cs typeface="Helvetica"/>
              </a:rPr>
              <a:t>80 </a:t>
            </a:r>
            <a:r>
              <a:rPr lang="en-US" sz="793" dirty="0">
                <a:latin typeface="Helvetica"/>
                <a:cs typeface="Helvetica"/>
              </a:rPr>
              <a:t>   </a:t>
            </a:r>
            <a:r>
              <a:rPr sz="793" dirty="0">
                <a:latin typeface="Helvetica"/>
                <a:cs typeface="Helvetica"/>
              </a:rPr>
              <a:t>100</a:t>
            </a:r>
          </a:p>
        </p:txBody>
      </p:sp>
      <p:sp>
        <p:nvSpPr>
          <p:cNvPr id="22" name="object 22"/>
          <p:cNvSpPr/>
          <p:nvPr/>
        </p:nvSpPr>
        <p:spPr>
          <a:xfrm>
            <a:off x="6114553" y="1073813"/>
            <a:ext cx="1679220" cy="2589551"/>
          </a:xfrm>
          <a:prstGeom prst="rect">
            <a:avLst/>
          </a:prstGeom>
          <a:blipFill>
            <a:blip r:embed="rId4" cstate="print"/>
            <a:stretch>
              <a:fillRect/>
            </a:stretch>
          </a:blipFill>
        </p:spPr>
        <p:txBody>
          <a:bodyPr wrap="square" lIns="0" tIns="0" rIns="0" bIns="0" rtlCol="0"/>
          <a:lstStyle/>
          <a:p>
            <a:endParaRPr sz="3567"/>
          </a:p>
        </p:txBody>
      </p:sp>
      <p:sp>
        <p:nvSpPr>
          <p:cNvPr id="23" name="object 23"/>
          <p:cNvSpPr txBox="1"/>
          <p:nvPr/>
        </p:nvSpPr>
        <p:spPr>
          <a:xfrm>
            <a:off x="5914495" y="3143877"/>
            <a:ext cx="122021" cy="106960"/>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5</a:t>
            </a:r>
            <a:endParaRPr sz="793">
              <a:latin typeface="Helvetica"/>
              <a:cs typeface="Helvetica"/>
            </a:endParaRPr>
          </a:p>
        </p:txBody>
      </p:sp>
      <p:sp>
        <p:nvSpPr>
          <p:cNvPr id="24" name="object 24"/>
          <p:cNvSpPr txBox="1"/>
          <p:nvPr/>
        </p:nvSpPr>
        <p:spPr>
          <a:xfrm>
            <a:off x="5914495" y="2655579"/>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10</a:t>
            </a:r>
            <a:endParaRPr sz="793">
              <a:latin typeface="Helvetica"/>
              <a:cs typeface="Helvetica"/>
            </a:endParaRPr>
          </a:p>
        </p:txBody>
      </p:sp>
      <p:sp>
        <p:nvSpPr>
          <p:cNvPr id="25" name="object 25"/>
          <p:cNvSpPr txBox="1"/>
          <p:nvPr/>
        </p:nvSpPr>
        <p:spPr>
          <a:xfrm>
            <a:off x="5914495" y="219541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15</a:t>
            </a:r>
            <a:endParaRPr sz="793">
              <a:latin typeface="Helvetica"/>
              <a:cs typeface="Helvetica"/>
            </a:endParaRPr>
          </a:p>
        </p:txBody>
      </p:sp>
      <p:sp>
        <p:nvSpPr>
          <p:cNvPr id="26" name="object 26"/>
          <p:cNvSpPr txBox="1"/>
          <p:nvPr/>
        </p:nvSpPr>
        <p:spPr>
          <a:xfrm>
            <a:off x="5914495" y="1735120"/>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20</a:t>
            </a:r>
            <a:endParaRPr sz="793">
              <a:latin typeface="Helvetica"/>
              <a:cs typeface="Helvetica"/>
            </a:endParaRPr>
          </a:p>
        </p:txBody>
      </p:sp>
      <p:sp>
        <p:nvSpPr>
          <p:cNvPr id="27" name="object 27"/>
          <p:cNvSpPr txBox="1"/>
          <p:nvPr/>
        </p:nvSpPr>
        <p:spPr>
          <a:xfrm>
            <a:off x="5914495" y="1274822"/>
            <a:ext cx="122021" cy="163585"/>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25</a:t>
            </a:r>
            <a:endParaRPr sz="793">
              <a:latin typeface="Helvetica"/>
              <a:cs typeface="Helvetica"/>
            </a:endParaRPr>
          </a:p>
        </p:txBody>
      </p:sp>
      <p:sp>
        <p:nvSpPr>
          <p:cNvPr id="28" name="object 28"/>
          <p:cNvSpPr txBox="1"/>
          <p:nvPr/>
        </p:nvSpPr>
        <p:spPr>
          <a:xfrm>
            <a:off x="5675172" y="2189831"/>
            <a:ext cx="122021" cy="303262"/>
          </a:xfrm>
          <a:prstGeom prst="rect">
            <a:avLst/>
          </a:prstGeom>
        </p:spPr>
        <p:txBody>
          <a:bodyPr vert="vert270" wrap="square" lIns="0" tIns="15100" rIns="0" bIns="0" rtlCol="0">
            <a:spAutoFit/>
          </a:bodyPr>
          <a:lstStyle/>
          <a:p>
            <a:pPr marL="25168">
              <a:spcBef>
                <a:spcPts val="119"/>
              </a:spcBef>
            </a:pPr>
            <a:r>
              <a:rPr sz="793" dirty="0">
                <a:latin typeface="Helvetica"/>
                <a:cs typeface="Helvetica"/>
              </a:rPr>
              <a:t>Sales</a:t>
            </a:r>
            <a:endParaRPr sz="793">
              <a:latin typeface="Helvetica"/>
              <a:cs typeface="Helvetica"/>
            </a:endParaRPr>
          </a:p>
        </p:txBody>
      </p:sp>
      <p:sp>
        <p:nvSpPr>
          <p:cNvPr id="29" name="object 29"/>
          <p:cNvSpPr txBox="1"/>
          <p:nvPr/>
        </p:nvSpPr>
        <p:spPr>
          <a:xfrm>
            <a:off x="692410" y="3867735"/>
            <a:ext cx="7167554" cy="2097625"/>
          </a:xfrm>
          <a:prstGeom prst="rect">
            <a:avLst/>
          </a:prstGeom>
        </p:spPr>
        <p:txBody>
          <a:bodyPr vert="horz" wrap="square" lIns="0" tIns="89343" rIns="0" bIns="0" rtlCol="0">
            <a:spAutoFit/>
          </a:bodyPr>
          <a:lstStyle/>
          <a:p>
            <a:pPr marL="1525156">
              <a:spcBef>
                <a:spcPts val="704"/>
              </a:spcBef>
              <a:tabLst>
                <a:tab pos="3805338" algn="l"/>
                <a:tab pos="6028896" algn="l"/>
              </a:tabLst>
            </a:pPr>
            <a:r>
              <a:rPr sz="793" dirty="0">
                <a:latin typeface="Helvetica"/>
                <a:cs typeface="Helvetica"/>
              </a:rPr>
              <a:t>TV	Radio	</a:t>
            </a:r>
            <a:r>
              <a:rPr sz="793" spc="-10" dirty="0">
                <a:latin typeface="Helvetica"/>
                <a:cs typeface="Helvetica"/>
              </a:rPr>
              <a:t>Newspaper</a:t>
            </a:r>
            <a:endParaRPr sz="793" dirty="0">
              <a:latin typeface="Helvetica"/>
              <a:cs typeface="Helvetica"/>
            </a:endParaRPr>
          </a:p>
          <a:p>
            <a:pPr>
              <a:spcBef>
                <a:spcPts val="20"/>
              </a:spcBef>
            </a:pPr>
            <a:endParaRPr sz="1090" dirty="0">
              <a:latin typeface="Helvetica"/>
              <a:cs typeface="Helvetica"/>
            </a:endParaRPr>
          </a:p>
          <a:p>
            <a:pPr marL="25168" marR="10067">
              <a:lnSpc>
                <a:spcPct val="102600"/>
              </a:lnSpc>
            </a:pPr>
            <a:r>
              <a:rPr sz="2180" spc="20" dirty="0">
                <a:latin typeface="Times New Roman"/>
                <a:cs typeface="Times New Roman"/>
              </a:rPr>
              <a:t>Shown </a:t>
            </a:r>
            <a:r>
              <a:rPr sz="2180" spc="69" dirty="0">
                <a:latin typeface="Times New Roman"/>
                <a:cs typeface="Times New Roman"/>
              </a:rPr>
              <a:t>are </a:t>
            </a:r>
            <a:r>
              <a:rPr sz="2180" spc="-178" dirty="0">
                <a:solidFill>
                  <a:srgbClr val="990000"/>
                </a:solidFill>
                <a:latin typeface="Courier New"/>
                <a:cs typeface="Courier New"/>
              </a:rPr>
              <a:t>Sales </a:t>
            </a:r>
            <a:r>
              <a:rPr sz="2180" spc="20" dirty="0">
                <a:latin typeface="Times New Roman"/>
                <a:cs typeface="Times New Roman"/>
              </a:rPr>
              <a:t>vs </a:t>
            </a:r>
            <a:r>
              <a:rPr sz="2180" spc="-99" dirty="0">
                <a:solidFill>
                  <a:srgbClr val="990000"/>
                </a:solidFill>
                <a:latin typeface="Courier New"/>
                <a:cs typeface="Courier New"/>
              </a:rPr>
              <a:t>TV</a:t>
            </a:r>
            <a:r>
              <a:rPr sz="2180" spc="-99" dirty="0">
                <a:latin typeface="Times New Roman"/>
                <a:cs typeface="Times New Roman"/>
              </a:rPr>
              <a:t>, </a:t>
            </a:r>
            <a:r>
              <a:rPr sz="2180" spc="-178" dirty="0">
                <a:solidFill>
                  <a:srgbClr val="990000"/>
                </a:solidFill>
                <a:latin typeface="Courier New"/>
                <a:cs typeface="Courier New"/>
              </a:rPr>
              <a:t>Radio </a:t>
            </a:r>
            <a:r>
              <a:rPr sz="2180" spc="109" dirty="0">
                <a:latin typeface="Times New Roman"/>
                <a:cs typeface="Times New Roman"/>
              </a:rPr>
              <a:t>and </a:t>
            </a:r>
            <a:r>
              <a:rPr sz="2180" spc="-159" dirty="0">
                <a:solidFill>
                  <a:srgbClr val="990000"/>
                </a:solidFill>
                <a:latin typeface="Courier New"/>
                <a:cs typeface="Courier New"/>
              </a:rPr>
              <a:t>Newspaper</a:t>
            </a:r>
            <a:r>
              <a:rPr sz="2180" spc="-159" dirty="0">
                <a:latin typeface="Times New Roman"/>
                <a:cs typeface="Times New Roman"/>
              </a:rPr>
              <a:t>, </a:t>
            </a:r>
            <a:r>
              <a:rPr sz="2180" spc="79" dirty="0">
                <a:latin typeface="Times New Roman"/>
                <a:cs typeface="Times New Roman"/>
              </a:rPr>
              <a:t>with </a:t>
            </a:r>
            <a:r>
              <a:rPr sz="2180" spc="109" dirty="0">
                <a:latin typeface="Times New Roman"/>
                <a:cs typeface="Times New Roman"/>
              </a:rPr>
              <a:t>a </a:t>
            </a:r>
            <a:r>
              <a:rPr sz="2180" spc="50" dirty="0">
                <a:latin typeface="Times New Roman"/>
                <a:cs typeface="Times New Roman"/>
              </a:rPr>
              <a:t>blue  </a:t>
            </a:r>
            <a:r>
              <a:rPr sz="2180" spc="30" dirty="0">
                <a:latin typeface="Times New Roman"/>
                <a:cs typeface="Times New Roman"/>
              </a:rPr>
              <a:t>linear-regression </a:t>
            </a:r>
            <a:r>
              <a:rPr sz="2180" spc="20" dirty="0">
                <a:latin typeface="Times New Roman"/>
                <a:cs typeface="Times New Roman"/>
              </a:rPr>
              <a:t>line </a:t>
            </a:r>
            <a:r>
              <a:rPr sz="2180" spc="30" dirty="0">
                <a:latin typeface="Times New Roman"/>
                <a:cs typeface="Times New Roman"/>
              </a:rPr>
              <a:t>fit </a:t>
            </a:r>
            <a:r>
              <a:rPr sz="2180" spc="69" dirty="0">
                <a:latin typeface="Times New Roman"/>
                <a:cs typeface="Times New Roman"/>
              </a:rPr>
              <a:t>separately </a:t>
            </a:r>
            <a:r>
              <a:rPr sz="2180" spc="109" dirty="0">
                <a:latin typeface="Times New Roman"/>
                <a:cs typeface="Times New Roman"/>
              </a:rPr>
              <a:t>to</a:t>
            </a:r>
            <a:r>
              <a:rPr sz="2180" spc="713" dirty="0">
                <a:latin typeface="Times New Roman"/>
                <a:cs typeface="Times New Roman"/>
              </a:rPr>
              <a:t> </a:t>
            </a:r>
            <a:r>
              <a:rPr sz="2180" spc="30" dirty="0">
                <a:latin typeface="Times New Roman"/>
                <a:cs typeface="Times New Roman"/>
              </a:rPr>
              <a:t>each.</a:t>
            </a:r>
            <a:endParaRPr sz="2180" dirty="0">
              <a:latin typeface="Times New Roman"/>
              <a:cs typeface="Times New Roman"/>
            </a:endParaRPr>
          </a:p>
          <a:p>
            <a:pPr marL="25168" marR="2234882">
              <a:lnSpc>
                <a:spcPct val="102600"/>
              </a:lnSpc>
            </a:pPr>
            <a:r>
              <a:rPr sz="2180" spc="109" dirty="0">
                <a:latin typeface="Times New Roman"/>
                <a:cs typeface="Times New Roman"/>
              </a:rPr>
              <a:t>Can </a:t>
            </a:r>
            <a:r>
              <a:rPr sz="2180" spc="-50" dirty="0">
                <a:latin typeface="Times New Roman"/>
                <a:cs typeface="Times New Roman"/>
              </a:rPr>
              <a:t>we </a:t>
            </a:r>
            <a:r>
              <a:rPr sz="2180" spc="69" dirty="0">
                <a:latin typeface="Times New Roman"/>
                <a:cs typeface="Times New Roman"/>
              </a:rPr>
              <a:t>predict </a:t>
            </a:r>
            <a:r>
              <a:rPr sz="2180" spc="-178" dirty="0">
                <a:solidFill>
                  <a:srgbClr val="990000"/>
                </a:solidFill>
                <a:latin typeface="Courier New"/>
                <a:cs typeface="Courier New"/>
              </a:rPr>
              <a:t>Sales </a:t>
            </a:r>
            <a:r>
              <a:rPr sz="2180" spc="40" dirty="0">
                <a:latin typeface="Times New Roman"/>
                <a:cs typeface="Times New Roman"/>
              </a:rPr>
              <a:t>using </a:t>
            </a:r>
            <a:r>
              <a:rPr sz="2180" spc="59" dirty="0">
                <a:latin typeface="Times New Roman"/>
                <a:cs typeface="Times New Roman"/>
              </a:rPr>
              <a:t>these </a:t>
            </a:r>
            <a:r>
              <a:rPr sz="2180" spc="79" dirty="0">
                <a:latin typeface="Times New Roman"/>
                <a:cs typeface="Times New Roman"/>
              </a:rPr>
              <a:t>three?  </a:t>
            </a:r>
            <a:r>
              <a:rPr sz="2180" spc="89" dirty="0">
                <a:latin typeface="Times New Roman"/>
                <a:cs typeface="Times New Roman"/>
              </a:rPr>
              <a:t>Perhaps </a:t>
            </a:r>
            <a:r>
              <a:rPr sz="2180" spc="-50" dirty="0">
                <a:latin typeface="Times New Roman"/>
                <a:cs typeface="Times New Roman"/>
              </a:rPr>
              <a:t>we </a:t>
            </a:r>
            <a:r>
              <a:rPr sz="2180" spc="69" dirty="0">
                <a:latin typeface="Times New Roman"/>
                <a:cs typeface="Times New Roman"/>
              </a:rPr>
              <a:t>can </a:t>
            </a:r>
            <a:r>
              <a:rPr sz="2180" spc="50" dirty="0">
                <a:latin typeface="Times New Roman"/>
                <a:cs typeface="Times New Roman"/>
              </a:rPr>
              <a:t>do </a:t>
            </a:r>
            <a:r>
              <a:rPr sz="2180" spc="119" dirty="0">
                <a:latin typeface="Times New Roman"/>
                <a:cs typeface="Times New Roman"/>
              </a:rPr>
              <a:t>better </a:t>
            </a:r>
            <a:r>
              <a:rPr sz="2180" spc="40" dirty="0">
                <a:latin typeface="Times New Roman"/>
                <a:cs typeface="Times New Roman"/>
              </a:rPr>
              <a:t>using </a:t>
            </a:r>
            <a:r>
              <a:rPr sz="2180" spc="109" dirty="0">
                <a:latin typeface="Times New Roman"/>
                <a:cs typeface="Times New Roman"/>
              </a:rPr>
              <a:t>a</a:t>
            </a:r>
            <a:r>
              <a:rPr sz="2180" spc="307" dirty="0">
                <a:latin typeface="Times New Roman"/>
                <a:cs typeface="Times New Roman"/>
              </a:rPr>
              <a:t> </a:t>
            </a:r>
            <a:r>
              <a:rPr sz="2180" spc="40" dirty="0">
                <a:latin typeface="Times New Roman"/>
                <a:cs typeface="Times New Roman"/>
              </a:rPr>
              <a:t>model</a:t>
            </a:r>
            <a:endParaRPr sz="1883" dirty="0">
              <a:latin typeface="Times New Roman"/>
              <a:cs typeface="Times New Roman"/>
            </a:endParaRPr>
          </a:p>
          <a:p>
            <a:pPr marL="1869952"/>
            <a:r>
              <a:rPr sz="2180" spc="-178" dirty="0">
                <a:solidFill>
                  <a:srgbClr val="990000"/>
                </a:solidFill>
                <a:latin typeface="Courier New"/>
                <a:cs typeface="Courier New"/>
              </a:rPr>
              <a:t>Sales</a:t>
            </a:r>
            <a:r>
              <a:rPr sz="2180" spc="-723" dirty="0">
                <a:solidFill>
                  <a:srgbClr val="990000"/>
                </a:solidFill>
                <a:latin typeface="Courier New"/>
                <a:cs typeface="Courier New"/>
              </a:rPr>
              <a:t> </a:t>
            </a:r>
            <a:r>
              <a:rPr sz="2180" i="1" spc="367" dirty="0">
                <a:latin typeface="Menlo"/>
                <a:cs typeface="Menlo"/>
              </a:rPr>
              <a:t>≈</a:t>
            </a:r>
            <a:r>
              <a:rPr sz="2180" i="1" spc="-713" dirty="0">
                <a:latin typeface="Menlo"/>
                <a:cs typeface="Menlo"/>
              </a:rPr>
              <a:t> </a:t>
            </a:r>
            <a:r>
              <a:rPr sz="2180" i="1" spc="446" dirty="0">
                <a:latin typeface="Times New Roman"/>
                <a:cs typeface="Times New Roman"/>
              </a:rPr>
              <a:t>f</a:t>
            </a:r>
            <a:r>
              <a:rPr sz="2180" i="1" spc="-327" dirty="0">
                <a:latin typeface="Times New Roman"/>
                <a:cs typeface="Times New Roman"/>
              </a:rPr>
              <a:t> </a:t>
            </a:r>
            <a:r>
              <a:rPr sz="2180" spc="-50" dirty="0">
                <a:latin typeface="Times New Roman"/>
                <a:cs typeface="Times New Roman"/>
              </a:rPr>
              <a:t>(</a:t>
            </a:r>
            <a:r>
              <a:rPr sz="2180" spc="-50" dirty="0">
                <a:solidFill>
                  <a:srgbClr val="990000"/>
                </a:solidFill>
                <a:latin typeface="Courier New"/>
                <a:cs typeface="Courier New"/>
              </a:rPr>
              <a:t>TV</a:t>
            </a:r>
            <a:r>
              <a:rPr sz="2180" i="1" spc="-50" dirty="0">
                <a:latin typeface="Times New Roman"/>
                <a:cs typeface="Times New Roman"/>
              </a:rPr>
              <a:t>,</a:t>
            </a:r>
            <a:r>
              <a:rPr sz="2180" i="1" spc="-188" dirty="0">
                <a:latin typeface="Times New Roman"/>
                <a:cs typeface="Times New Roman"/>
              </a:rPr>
              <a:t> </a:t>
            </a:r>
            <a:r>
              <a:rPr sz="2180" spc="-139" dirty="0">
                <a:solidFill>
                  <a:srgbClr val="990000"/>
                </a:solidFill>
                <a:latin typeface="Courier New"/>
                <a:cs typeface="Courier New"/>
              </a:rPr>
              <a:t>Radio</a:t>
            </a:r>
            <a:r>
              <a:rPr sz="2180" i="1" spc="-139" dirty="0">
                <a:latin typeface="Times New Roman"/>
                <a:cs typeface="Times New Roman"/>
              </a:rPr>
              <a:t>,</a:t>
            </a:r>
            <a:r>
              <a:rPr sz="2180" i="1" spc="-188" dirty="0">
                <a:latin typeface="Times New Roman"/>
                <a:cs typeface="Times New Roman"/>
              </a:rPr>
              <a:t> </a:t>
            </a:r>
            <a:r>
              <a:rPr sz="2180" spc="-149" dirty="0">
                <a:solidFill>
                  <a:srgbClr val="990000"/>
                </a:solidFill>
                <a:latin typeface="Courier New"/>
                <a:cs typeface="Courier New"/>
              </a:rPr>
              <a:t>Newspaper</a:t>
            </a:r>
            <a:r>
              <a:rPr sz="2180" spc="-149" dirty="0">
                <a:latin typeface="Times New Roman"/>
                <a:cs typeface="Times New Roman"/>
              </a:rPr>
              <a:t>)</a:t>
            </a:r>
            <a:endParaRPr sz="2180" dirty="0">
              <a:latin typeface="Times New Roman"/>
              <a:cs typeface="Times New Roman"/>
            </a:endParaRPr>
          </a:p>
        </p:txBody>
      </p:sp>
      <p:sp>
        <p:nvSpPr>
          <p:cNvPr id="30" name="Slide Number Placeholder 29">
            <a:extLst>
              <a:ext uri="{FF2B5EF4-FFF2-40B4-BE49-F238E27FC236}">
                <a16:creationId xmlns:a16="http://schemas.microsoft.com/office/drawing/2014/main" id="{00AC2D61-34D5-AF45-A61B-163692066BA0}"/>
              </a:ext>
            </a:extLst>
          </p:cNvPr>
          <p:cNvSpPr>
            <a:spLocks noGrp="1"/>
          </p:cNvSpPr>
          <p:nvPr>
            <p:ph type="sldNum" sz="quarter" idx="12"/>
          </p:nvPr>
        </p:nvSpPr>
        <p:spPr/>
        <p:txBody>
          <a:bodyPr/>
          <a:lstStyle/>
          <a:p>
            <a:fld id="{19B12225-5612-419B-A8D5-4B8EEE4C217E}" type="slidenum">
              <a:rPr lang="en-US" smtClean="0"/>
              <a:pPr/>
              <a:t>71</a:t>
            </a:fld>
            <a:endParaRPr lang="en-US"/>
          </a:p>
        </p:txBody>
      </p:sp>
    </p:spTree>
    <p:extLst>
      <p:ext uri="{BB962C8B-B14F-4D97-AF65-F5344CB8AC3E}">
        <p14:creationId xmlns:p14="http://schemas.microsoft.com/office/powerpoint/2010/main" val="1642056429"/>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6910" y="297880"/>
            <a:ext cx="4659789"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119" dirty="0"/>
              <a:t>Notation</a:t>
            </a:r>
          </a:p>
        </p:txBody>
      </p:sp>
      <mc:AlternateContent xmlns:mc="http://schemas.openxmlformats.org/markup-compatibility/2006" xmlns:a14="http://schemas.microsoft.com/office/drawing/2010/main">
        <mc:Choice Requires="a14">
          <p:sp>
            <p:nvSpPr>
              <p:cNvPr id="4" name="object 4"/>
              <p:cNvSpPr txBox="1"/>
              <p:nvPr/>
            </p:nvSpPr>
            <p:spPr>
              <a:xfrm>
                <a:off x="616910" y="1168224"/>
                <a:ext cx="7745136" cy="2657650"/>
              </a:xfrm>
              <a:prstGeom prst="rect">
                <a:avLst/>
              </a:prstGeom>
            </p:spPr>
            <p:txBody>
              <a:bodyPr vert="horz" wrap="square" lIns="0" tIns="13842" rIns="0" bIns="0" rtlCol="0">
                <a:spAutoFit/>
              </a:bodyPr>
              <a:lstStyle/>
              <a:p>
                <a:pPr marL="100670" marR="85570">
                  <a:lnSpc>
                    <a:spcPct val="102600"/>
                  </a:lnSpc>
                  <a:spcBef>
                    <a:spcPts val="109"/>
                  </a:spcBef>
                </a:pPr>
                <a:r>
                  <a:rPr lang="en-US" sz="2180" spc="30" dirty="0">
                    <a:latin typeface="Times New Roman"/>
                    <a:cs typeface="Times New Roman"/>
                  </a:rPr>
                  <a:t>Here </a:t>
                </a:r>
                <a:r>
                  <a:rPr lang="en-US" sz="2180" spc="-178" dirty="0">
                    <a:solidFill>
                      <a:srgbClr val="990000"/>
                    </a:solidFill>
                    <a:latin typeface="Courier New"/>
                    <a:cs typeface="Courier New"/>
                  </a:rPr>
                  <a:t>Sales </a:t>
                </a:r>
                <a:r>
                  <a:rPr lang="en-US" sz="2180" spc="-10" dirty="0">
                    <a:latin typeface="Times New Roman"/>
                    <a:cs typeface="Times New Roman"/>
                  </a:rPr>
                  <a:t>is </a:t>
                </a:r>
                <a:r>
                  <a:rPr lang="en-US" sz="2180" spc="109" dirty="0">
                    <a:latin typeface="Times New Roman"/>
                    <a:cs typeface="Times New Roman"/>
                  </a:rPr>
                  <a:t>a </a:t>
                </a:r>
                <a:r>
                  <a:rPr lang="en-US" sz="2180" i="1" spc="10" dirty="0">
                    <a:latin typeface="Times New Roman"/>
                    <a:cs typeface="Times New Roman"/>
                  </a:rPr>
                  <a:t>response </a:t>
                </a:r>
                <a:r>
                  <a:rPr lang="en-US" sz="2180" spc="50" dirty="0">
                    <a:latin typeface="Times New Roman"/>
                    <a:cs typeface="Times New Roman"/>
                  </a:rPr>
                  <a:t>or </a:t>
                </a:r>
                <a:r>
                  <a:rPr lang="en-US" sz="2180" i="1" spc="10" dirty="0">
                    <a:latin typeface="Times New Roman"/>
                    <a:cs typeface="Times New Roman"/>
                  </a:rPr>
                  <a:t>target </a:t>
                </a:r>
                <a:r>
                  <a:rPr lang="en-US" sz="2180" spc="168" dirty="0">
                    <a:latin typeface="Times New Roman"/>
                    <a:cs typeface="Times New Roman"/>
                  </a:rPr>
                  <a:t>that </a:t>
                </a:r>
                <a:r>
                  <a:rPr lang="en-US" sz="2180" spc="-50" dirty="0">
                    <a:latin typeface="Times New Roman"/>
                    <a:cs typeface="Times New Roman"/>
                  </a:rPr>
                  <a:t>we </a:t>
                </a:r>
                <a:r>
                  <a:rPr lang="en-US" sz="2180" spc="20" dirty="0">
                    <a:latin typeface="Times New Roman"/>
                    <a:cs typeface="Times New Roman"/>
                  </a:rPr>
                  <a:t>wish </a:t>
                </a:r>
                <a:r>
                  <a:rPr lang="en-US" sz="2180" spc="109" dirty="0">
                    <a:latin typeface="Times New Roman"/>
                    <a:cs typeface="Times New Roman"/>
                  </a:rPr>
                  <a:t>to </a:t>
                </a:r>
                <a:r>
                  <a:rPr lang="en-US" sz="2180" spc="69" dirty="0">
                    <a:latin typeface="Times New Roman"/>
                    <a:cs typeface="Times New Roman"/>
                  </a:rPr>
                  <a:t>predict. </a:t>
                </a:r>
                <a:r>
                  <a:rPr lang="en-US" sz="2180" spc="-20" dirty="0">
                    <a:latin typeface="Times New Roman"/>
                    <a:cs typeface="Times New Roman"/>
                  </a:rPr>
                  <a:t>We  </a:t>
                </a:r>
                <a:r>
                  <a:rPr lang="en-US" sz="2180" spc="30" dirty="0">
                    <a:latin typeface="Times New Roman"/>
                    <a:cs typeface="Times New Roman"/>
                  </a:rPr>
                  <a:t>generically refer </a:t>
                </a:r>
                <a:r>
                  <a:rPr lang="en-US" sz="2180" spc="109" dirty="0">
                    <a:latin typeface="Times New Roman"/>
                    <a:cs typeface="Times New Roman"/>
                  </a:rPr>
                  <a:t>to the </a:t>
                </a:r>
                <a:r>
                  <a:rPr lang="en-US" sz="2180" spc="40" dirty="0">
                    <a:latin typeface="Times New Roman"/>
                    <a:cs typeface="Times New Roman"/>
                  </a:rPr>
                  <a:t>response </a:t>
                </a:r>
                <a:r>
                  <a:rPr lang="en-US" sz="2180" spc="50" dirty="0">
                    <a:latin typeface="Times New Roman"/>
                    <a:cs typeface="Times New Roman"/>
                  </a:rPr>
                  <a:t>as </a:t>
                </a:r>
                <a:r>
                  <a:rPr lang="en-US" sz="2180" i="1" spc="40" dirty="0">
                    <a:latin typeface="Times New Roman"/>
                    <a:cs typeface="Times New Roman"/>
                  </a:rPr>
                  <a:t>Y</a:t>
                </a:r>
                <a:r>
                  <a:rPr lang="en-US" sz="2180" i="1" spc="575" dirty="0">
                    <a:latin typeface="Times New Roman"/>
                    <a:cs typeface="Times New Roman"/>
                  </a:rPr>
                  <a:t> </a:t>
                </a:r>
                <a:r>
                  <a:rPr lang="en-US" sz="2180" spc="50" dirty="0">
                    <a:latin typeface="Times New Roman"/>
                    <a:cs typeface="Times New Roman"/>
                  </a:rPr>
                  <a:t>.</a:t>
                </a:r>
                <a:endParaRPr lang="en-US" sz="2180" dirty="0">
                  <a:latin typeface="Times New Roman"/>
                  <a:cs typeface="Times New Roman"/>
                </a:endParaRPr>
              </a:p>
              <a:p>
                <a:pPr marL="100670" marR="1260896">
                  <a:lnSpc>
                    <a:spcPct val="102600"/>
                  </a:lnSpc>
                </a:pPr>
                <a:r>
                  <a:rPr lang="en-US" sz="2180" spc="-178" dirty="0">
                    <a:solidFill>
                      <a:srgbClr val="990000"/>
                    </a:solidFill>
                    <a:latin typeface="Courier New"/>
                    <a:cs typeface="Courier New"/>
                  </a:rPr>
                  <a:t>TV </a:t>
                </a:r>
                <a:r>
                  <a:rPr lang="en-US" sz="2180" spc="-10" dirty="0">
                    <a:latin typeface="Times New Roman"/>
                    <a:cs typeface="Times New Roman"/>
                  </a:rPr>
                  <a:t>is </a:t>
                </a:r>
                <a:r>
                  <a:rPr lang="en-US" sz="2180" spc="109" dirty="0">
                    <a:latin typeface="Times New Roman"/>
                    <a:cs typeface="Times New Roman"/>
                  </a:rPr>
                  <a:t>a </a:t>
                </a:r>
                <a:r>
                  <a:rPr lang="en-US" sz="2180" i="1" spc="20" dirty="0">
                    <a:latin typeface="Times New Roman"/>
                    <a:cs typeface="Times New Roman"/>
                  </a:rPr>
                  <a:t>feature</a:t>
                </a:r>
                <a:r>
                  <a:rPr lang="en-US" sz="2180" spc="20" dirty="0">
                    <a:latin typeface="Times New Roman"/>
                    <a:cs typeface="Times New Roman"/>
                  </a:rPr>
                  <a:t>, </a:t>
                </a:r>
                <a:r>
                  <a:rPr lang="en-US" sz="2180" spc="50" dirty="0">
                    <a:latin typeface="Times New Roman"/>
                    <a:cs typeface="Times New Roman"/>
                  </a:rPr>
                  <a:t>or </a:t>
                </a:r>
                <a:r>
                  <a:rPr lang="en-US" sz="2180" i="1" spc="69" dirty="0">
                    <a:latin typeface="Times New Roman"/>
                    <a:cs typeface="Times New Roman"/>
                  </a:rPr>
                  <a:t>input</a:t>
                </a:r>
                <a:r>
                  <a:rPr lang="en-US" sz="2180" spc="69" dirty="0">
                    <a:latin typeface="Times New Roman"/>
                    <a:cs typeface="Times New Roman"/>
                  </a:rPr>
                  <a:t>, </a:t>
                </a:r>
                <a:r>
                  <a:rPr lang="en-US" sz="2180" spc="50" dirty="0">
                    <a:latin typeface="Times New Roman"/>
                    <a:cs typeface="Times New Roman"/>
                  </a:rPr>
                  <a:t>or </a:t>
                </a:r>
                <a:r>
                  <a:rPr lang="en-US" sz="2180" i="1" spc="10" dirty="0">
                    <a:latin typeface="Times New Roman"/>
                    <a:cs typeface="Times New Roman"/>
                  </a:rPr>
                  <a:t>predictor</a:t>
                </a:r>
                <a:r>
                  <a:rPr lang="en-US" sz="2180" spc="10" dirty="0">
                    <a:latin typeface="Times New Roman"/>
                    <a:cs typeface="Times New Roman"/>
                  </a:rPr>
                  <a:t>; </a:t>
                </a:r>
                <a:r>
                  <a:rPr lang="en-US" sz="2180" spc="-50" dirty="0">
                    <a:latin typeface="Times New Roman"/>
                    <a:cs typeface="Times New Roman"/>
                  </a:rPr>
                  <a:t>we </a:t>
                </a:r>
                <a:r>
                  <a:rPr lang="en-US" sz="2180" spc="79" dirty="0">
                    <a:latin typeface="Times New Roman"/>
                    <a:cs typeface="Times New Roman"/>
                  </a:rPr>
                  <a:t>name </a:t>
                </a:r>
                <a:r>
                  <a:rPr lang="en-US" sz="2180" spc="109" dirty="0">
                    <a:latin typeface="Times New Roman"/>
                    <a:cs typeface="Times New Roman"/>
                  </a:rPr>
                  <a:t>it </a:t>
                </a:r>
                <a:r>
                  <a:rPr lang="en-US" sz="2180" i="1" spc="188" dirty="0">
                    <a:latin typeface="Times New Roman"/>
                    <a:cs typeface="Times New Roman"/>
                  </a:rPr>
                  <a:t>X</a:t>
                </a:r>
                <a:r>
                  <a:rPr lang="en-US" sz="2378" spc="281" baseline="-10416" dirty="0">
                    <a:latin typeface="Arial"/>
                    <a:cs typeface="Arial"/>
                  </a:rPr>
                  <a:t>1</a:t>
                </a:r>
                <a:r>
                  <a:rPr lang="en-US" sz="2180" spc="188" dirty="0">
                    <a:latin typeface="Times New Roman"/>
                    <a:cs typeface="Times New Roman"/>
                  </a:rPr>
                  <a:t>.  </a:t>
                </a:r>
                <a:r>
                  <a:rPr lang="en-US" sz="2180" spc="-10" dirty="0">
                    <a:latin typeface="Times New Roman"/>
                    <a:cs typeface="Times New Roman"/>
                  </a:rPr>
                  <a:t>Likewise </a:t>
                </a:r>
                <a:r>
                  <a:rPr lang="en-US" sz="2180" spc="79" dirty="0">
                    <a:latin typeface="Times New Roman"/>
                    <a:cs typeface="Times New Roman"/>
                  </a:rPr>
                  <a:t>name </a:t>
                </a:r>
                <a:r>
                  <a:rPr lang="en-US" sz="2180" spc="-178" dirty="0">
                    <a:solidFill>
                      <a:srgbClr val="990000"/>
                    </a:solidFill>
                    <a:latin typeface="Courier New"/>
                    <a:cs typeface="Courier New"/>
                  </a:rPr>
                  <a:t>Radio </a:t>
                </a:r>
                <a:r>
                  <a:rPr lang="en-US" sz="2180" spc="50" dirty="0">
                    <a:latin typeface="Times New Roman"/>
                    <a:cs typeface="Times New Roman"/>
                  </a:rPr>
                  <a:t>as </a:t>
                </a:r>
                <a:r>
                  <a:rPr lang="en-US" sz="2180" i="1" spc="188" dirty="0">
                    <a:latin typeface="Times New Roman"/>
                    <a:cs typeface="Times New Roman"/>
                  </a:rPr>
                  <a:t>X</a:t>
                </a:r>
                <a:r>
                  <a:rPr lang="en-US" sz="2378" spc="281" baseline="-10416" dirty="0">
                    <a:latin typeface="Arial"/>
                    <a:cs typeface="Arial"/>
                  </a:rPr>
                  <a:t>2</a:t>
                </a:r>
                <a:r>
                  <a:rPr lang="en-US" sz="2180" spc="188" dirty="0">
                    <a:latin typeface="Times New Roman"/>
                    <a:cs typeface="Times New Roman"/>
                  </a:rPr>
                  <a:t>, </a:t>
                </a:r>
                <a:r>
                  <a:rPr lang="en-US" sz="2180" spc="109" dirty="0">
                    <a:latin typeface="Times New Roman"/>
                    <a:cs typeface="Times New Roman"/>
                  </a:rPr>
                  <a:t>and </a:t>
                </a:r>
                <a:r>
                  <a:rPr lang="en-US" sz="2180" spc="-10" dirty="0">
                    <a:latin typeface="Times New Roman"/>
                    <a:cs typeface="Times New Roman"/>
                  </a:rPr>
                  <a:t>so</a:t>
                </a:r>
                <a:r>
                  <a:rPr lang="en-US" sz="2180" spc="149" dirty="0">
                    <a:latin typeface="Times New Roman"/>
                    <a:cs typeface="Times New Roman"/>
                  </a:rPr>
                  <a:t> </a:t>
                </a:r>
                <a:r>
                  <a:rPr lang="en-US" sz="2180" spc="50" dirty="0">
                    <a:latin typeface="Times New Roman"/>
                    <a:cs typeface="Times New Roman"/>
                  </a:rPr>
                  <a:t>on.</a:t>
                </a:r>
                <a:endParaRPr lang="en-US" sz="2180" dirty="0">
                  <a:latin typeface="Times New Roman"/>
                  <a:cs typeface="Times New Roman"/>
                </a:endParaRPr>
              </a:p>
              <a:p>
                <a:pPr marL="100670">
                  <a:spcBef>
                    <a:spcPts val="69"/>
                  </a:spcBef>
                </a:pPr>
                <a:r>
                  <a:rPr lang="en-US" sz="2180" spc="-20" dirty="0">
                    <a:latin typeface="Times New Roman"/>
                    <a:cs typeface="Times New Roman"/>
                  </a:rPr>
                  <a:t>We </a:t>
                </a:r>
                <a:r>
                  <a:rPr lang="en-US" sz="2180" spc="69" dirty="0">
                    <a:latin typeface="Times New Roman"/>
                    <a:cs typeface="Times New Roman"/>
                  </a:rPr>
                  <a:t>can </a:t>
                </a:r>
                <a:r>
                  <a:rPr lang="en-US" sz="2180" spc="30" dirty="0">
                    <a:latin typeface="Times New Roman"/>
                    <a:cs typeface="Times New Roman"/>
                  </a:rPr>
                  <a:t>refer </a:t>
                </a:r>
                <a:r>
                  <a:rPr lang="en-US" sz="2180" spc="109" dirty="0">
                    <a:latin typeface="Times New Roman"/>
                    <a:cs typeface="Times New Roman"/>
                  </a:rPr>
                  <a:t>to the </a:t>
                </a:r>
                <a:r>
                  <a:rPr lang="en-US" sz="2180" i="1" spc="69" dirty="0">
                    <a:latin typeface="Times New Roman"/>
                    <a:cs typeface="Times New Roman"/>
                  </a:rPr>
                  <a:t>input </a:t>
                </a:r>
                <a:r>
                  <a:rPr lang="en-US" sz="2180" i="1" spc="20" dirty="0">
                    <a:latin typeface="Times New Roman"/>
                    <a:cs typeface="Times New Roman"/>
                  </a:rPr>
                  <a:t>vector </a:t>
                </a:r>
                <a:r>
                  <a:rPr lang="en-US" sz="2180" spc="10" dirty="0">
                    <a:latin typeface="Times New Roman"/>
                    <a:cs typeface="Times New Roman"/>
                  </a:rPr>
                  <a:t>collectively</a:t>
                </a:r>
                <a:r>
                  <a:rPr lang="en-US" sz="2180" spc="503" dirty="0">
                    <a:latin typeface="Times New Roman"/>
                    <a:cs typeface="Times New Roman"/>
                  </a:rPr>
                  <a:t> </a:t>
                </a:r>
                <a:r>
                  <a:rPr lang="en-US" sz="2180" spc="50" dirty="0">
                    <a:latin typeface="Times New Roman"/>
                    <a:cs typeface="Times New Roman"/>
                  </a:rPr>
                  <a:t>as</a:t>
                </a:r>
              </a:p>
              <a:p>
                <a:pPr marL="100670">
                  <a:spcBef>
                    <a:spcPts val="69"/>
                  </a:spcBef>
                </a:pPr>
                <a14:m>
                  <m:oMathPara xmlns:m="http://schemas.openxmlformats.org/officeDocument/2006/math">
                    <m:oMathParaPr>
                      <m:jc m:val="centerGroup"/>
                    </m:oMathParaPr>
                    <m:oMath xmlns:m="http://schemas.openxmlformats.org/officeDocument/2006/math">
                      <m:r>
                        <a:rPr lang="en-US" sz="2180" i="1" spc="50">
                          <a:latin typeface="Cambria Math" panose="02040503050406030204" pitchFamily="18" charset="0"/>
                          <a:cs typeface="Times New Roman"/>
                        </a:rPr>
                        <m:t>𝑋</m:t>
                      </m:r>
                      <m:r>
                        <a:rPr lang="en-US" sz="2180" i="1" spc="50">
                          <a:latin typeface="Cambria Math" panose="02040503050406030204" pitchFamily="18" charset="0"/>
                          <a:cs typeface="Times New Roman"/>
                        </a:rPr>
                        <m:t>=</m:t>
                      </m:r>
                      <m:d>
                        <m:dPr>
                          <m:ctrlPr>
                            <a:rPr lang="en-US" sz="2180" i="1" spc="50">
                              <a:latin typeface="Cambria Math" panose="02040503050406030204" pitchFamily="18" charset="0"/>
                              <a:cs typeface="Times New Roman"/>
                            </a:rPr>
                          </m:ctrlPr>
                        </m:dPr>
                        <m:e>
                          <m:f>
                            <m:fPr>
                              <m:type m:val="noBar"/>
                              <m:ctrlPr>
                                <a:rPr lang="en-US" sz="2180" i="1" spc="50">
                                  <a:latin typeface="Cambria Math" panose="02040503050406030204" pitchFamily="18" charset="0"/>
                                  <a:cs typeface="Times New Roman"/>
                                </a:rPr>
                              </m:ctrlPr>
                            </m:fPr>
                            <m:num>
                              <m:r>
                                <m:rPr>
                                  <m:nor/>
                                </m:rPr>
                                <a:rPr lang="en-US" sz="2180" i="1" spc="188" dirty="0">
                                  <a:latin typeface="Times New Roman"/>
                                  <a:cs typeface="Times New Roman"/>
                                </a:rPr>
                                <m:t>X</m:t>
                              </m:r>
                              <m:r>
                                <m:rPr>
                                  <m:nor/>
                                </m:rPr>
                                <a:rPr lang="en-US" sz="2378" spc="281" baseline="-25000" dirty="0">
                                  <a:latin typeface="Arial"/>
                                  <a:cs typeface="Arial"/>
                                </a:rPr>
                                <m:t>1</m:t>
                              </m:r>
                            </m:num>
                            <m:den>
                              <m:eqArr>
                                <m:eqArrPr>
                                  <m:ctrlPr>
                                    <a:rPr lang="en-US" sz="2180" i="1" spc="188" dirty="0">
                                      <a:latin typeface="Cambria Math" panose="02040503050406030204" pitchFamily="18" charset="0"/>
                                      <a:cs typeface="Times New Roman"/>
                                    </a:rPr>
                                  </m:ctrlPr>
                                </m:eqArrPr>
                                <m:e>
                                  <m:r>
                                    <m:rPr>
                                      <m:nor/>
                                    </m:rPr>
                                    <a:rPr lang="en-US" sz="2180" i="1" spc="188" dirty="0">
                                      <a:latin typeface="Times New Roman"/>
                                      <a:cs typeface="Times New Roman"/>
                                    </a:rPr>
                                    <m:t>X</m:t>
                                  </m:r>
                                  <m:r>
                                    <m:rPr>
                                      <m:nor/>
                                    </m:rPr>
                                    <a:rPr lang="en-US" sz="2378" spc="281" baseline="-25000" dirty="0">
                                      <a:latin typeface="Arial"/>
                                      <a:cs typeface="Arial"/>
                                    </a:rPr>
                                    <m:t>2</m:t>
                                  </m:r>
                                </m:e>
                                <m:e>
                                  <m:r>
                                    <m:rPr>
                                      <m:nor/>
                                    </m:rPr>
                                    <a:rPr lang="en-US" sz="2378" i="1" spc="188" dirty="0">
                                      <a:latin typeface="Times New Roman"/>
                                      <a:cs typeface="Times New Roman"/>
                                    </a:rPr>
                                    <m:t>X</m:t>
                                  </m:r>
                                  <m:r>
                                    <m:rPr>
                                      <m:nor/>
                                    </m:rPr>
                                    <a:rPr lang="en-US" sz="2378" spc="188" baseline="-25000" dirty="0">
                                      <a:latin typeface="Times New Roman"/>
                                      <a:cs typeface="Times New Roman"/>
                                    </a:rPr>
                                    <m:t>3</m:t>
                                  </m:r>
                                </m:e>
                              </m:eqArr>
                            </m:den>
                          </m:f>
                        </m:e>
                      </m:d>
                    </m:oMath>
                  </m:oMathPara>
                </a14:m>
                <a:endParaRPr lang="en-US" sz="2180" spc="50" dirty="0">
                  <a:latin typeface="Times New Roman"/>
                  <a:cs typeface="Times New Roman"/>
                </a:endParaRPr>
              </a:p>
            </p:txBody>
          </p:sp>
        </mc:Choice>
        <mc:Fallback xmlns="">
          <p:sp>
            <p:nvSpPr>
              <p:cNvPr id="4" name="object 4"/>
              <p:cNvSpPr txBox="1">
                <a:spLocks noRot="1" noChangeAspect="1" noMove="1" noResize="1" noEditPoints="1" noAdjustHandles="1" noChangeArrowheads="1" noChangeShapeType="1" noTextEdit="1"/>
              </p:cNvSpPr>
              <p:nvPr/>
            </p:nvSpPr>
            <p:spPr>
              <a:xfrm>
                <a:off x="616910" y="1168224"/>
                <a:ext cx="7745136" cy="2657650"/>
              </a:xfrm>
              <a:prstGeom prst="rect">
                <a:avLst/>
              </a:prstGeom>
              <a:blipFill>
                <a:blip r:embed="rId2"/>
                <a:stretch>
                  <a:fillRect l="-820" t="-2857" b="-4286"/>
                </a:stretch>
              </a:blipFill>
            </p:spPr>
            <p:txBody>
              <a:bodyPr/>
              <a:lstStyle/>
              <a:p>
                <a:r>
                  <a:rPr lang="en-US">
                    <a:noFill/>
                  </a:rPr>
                  <a:t> </a:t>
                </a:r>
              </a:p>
            </p:txBody>
          </p:sp>
        </mc:Fallback>
      </mc:AlternateContent>
      <p:sp>
        <p:nvSpPr>
          <p:cNvPr id="7" name="object 7"/>
          <p:cNvSpPr txBox="1"/>
          <p:nvPr/>
        </p:nvSpPr>
        <p:spPr>
          <a:xfrm>
            <a:off x="616910" y="3957554"/>
            <a:ext cx="7589101" cy="1545339"/>
          </a:xfrm>
          <a:prstGeom prst="rect">
            <a:avLst/>
          </a:prstGeom>
        </p:spPr>
        <p:txBody>
          <a:bodyPr vert="horz" wrap="square" lIns="0" tIns="22650" rIns="0" bIns="0" rtlCol="0">
            <a:spAutoFit/>
          </a:bodyPr>
          <a:lstStyle/>
          <a:p>
            <a:pPr marL="100670">
              <a:spcBef>
                <a:spcPts val="2061"/>
              </a:spcBef>
            </a:pPr>
            <a:r>
              <a:rPr sz="2180" spc="-20" dirty="0">
                <a:latin typeface="Times New Roman"/>
                <a:cs typeface="Times New Roman"/>
              </a:rPr>
              <a:t>Now </a:t>
            </a:r>
            <a:r>
              <a:rPr sz="2180" spc="-50" dirty="0">
                <a:latin typeface="Times New Roman"/>
                <a:cs typeface="Times New Roman"/>
              </a:rPr>
              <a:t>we </a:t>
            </a:r>
            <a:r>
              <a:rPr sz="2180" spc="59" dirty="0">
                <a:latin typeface="Times New Roman"/>
                <a:cs typeface="Times New Roman"/>
              </a:rPr>
              <a:t>write </a:t>
            </a:r>
            <a:r>
              <a:rPr sz="2180" spc="69" dirty="0">
                <a:latin typeface="Times New Roman"/>
                <a:cs typeface="Times New Roman"/>
              </a:rPr>
              <a:t>our </a:t>
            </a:r>
            <a:r>
              <a:rPr sz="2180" spc="50" dirty="0">
                <a:latin typeface="Times New Roman"/>
                <a:cs typeface="Times New Roman"/>
              </a:rPr>
              <a:t>model</a:t>
            </a:r>
            <a:r>
              <a:rPr sz="2180" spc="-258" dirty="0">
                <a:latin typeface="Times New Roman"/>
                <a:cs typeface="Times New Roman"/>
              </a:rPr>
              <a:t> </a:t>
            </a:r>
            <a:r>
              <a:rPr sz="2180" spc="50" dirty="0">
                <a:latin typeface="Times New Roman"/>
                <a:cs typeface="Times New Roman"/>
              </a:rPr>
              <a:t>as</a:t>
            </a:r>
            <a:endParaRPr sz="2180" dirty="0">
              <a:latin typeface="Times New Roman"/>
              <a:cs typeface="Times New Roman"/>
            </a:endParaRPr>
          </a:p>
          <a:p>
            <a:pPr>
              <a:spcBef>
                <a:spcPts val="69"/>
              </a:spcBef>
            </a:pPr>
            <a:endParaRPr sz="1883" dirty="0">
              <a:latin typeface="Times New Roman"/>
              <a:cs typeface="Times New Roman"/>
            </a:endParaRPr>
          </a:p>
          <a:p>
            <a:pPr marL="317112" algn="ctr"/>
            <a:r>
              <a:rPr sz="2180" i="1" spc="40" dirty="0">
                <a:latin typeface="Times New Roman"/>
                <a:cs typeface="Times New Roman"/>
              </a:rPr>
              <a:t>Y</a:t>
            </a:r>
            <a:r>
              <a:rPr sz="2180" i="1" spc="525" dirty="0">
                <a:latin typeface="Times New Roman"/>
                <a:cs typeface="Times New Roman"/>
              </a:rPr>
              <a:t> </a:t>
            </a:r>
            <a:r>
              <a:rPr sz="2180" spc="446" dirty="0">
                <a:latin typeface="Times New Roman"/>
                <a:cs typeface="Times New Roman"/>
              </a:rPr>
              <a:t>=</a:t>
            </a:r>
            <a:r>
              <a:rPr sz="2180" spc="40" dirty="0">
                <a:latin typeface="Times New Roman"/>
                <a:cs typeface="Times New Roman"/>
              </a:rPr>
              <a:t> </a:t>
            </a:r>
            <a:r>
              <a:rPr sz="2180" i="1" spc="446" dirty="0">
                <a:latin typeface="Times New Roman"/>
                <a:cs typeface="Times New Roman"/>
              </a:rPr>
              <a:t>f</a:t>
            </a:r>
            <a:r>
              <a:rPr sz="2180" i="1" spc="-317" dirty="0">
                <a:latin typeface="Times New Roman"/>
                <a:cs typeface="Times New Roman"/>
              </a:rPr>
              <a:t> </a:t>
            </a:r>
            <a:r>
              <a:rPr sz="2180" spc="277" dirty="0">
                <a:latin typeface="Times New Roman"/>
                <a:cs typeface="Times New Roman"/>
              </a:rPr>
              <a:t>(</a:t>
            </a:r>
            <a:r>
              <a:rPr sz="2180" i="1" spc="277" dirty="0">
                <a:latin typeface="Times New Roman"/>
                <a:cs typeface="Times New Roman"/>
              </a:rPr>
              <a:t>X</a:t>
            </a:r>
            <a:r>
              <a:rPr sz="2180" spc="277" dirty="0">
                <a:latin typeface="Times New Roman"/>
                <a:cs typeface="Times New Roman"/>
              </a:rPr>
              <a:t>)</a:t>
            </a:r>
            <a:r>
              <a:rPr sz="2180" spc="-69" dirty="0">
                <a:latin typeface="Times New Roman"/>
                <a:cs typeface="Times New Roman"/>
              </a:rPr>
              <a:t> </a:t>
            </a:r>
            <a:r>
              <a:rPr sz="2180" spc="446" dirty="0">
                <a:latin typeface="Times New Roman"/>
                <a:cs typeface="Times New Roman"/>
              </a:rPr>
              <a:t>+</a:t>
            </a:r>
            <a:r>
              <a:rPr lang="el-GR" sz="3567" dirty="0"/>
              <a:t> </a:t>
            </a:r>
            <a:r>
              <a:rPr lang="el-GR" sz="2180" i="1" spc="446" dirty="0">
                <a:latin typeface="Times New Roman"/>
                <a:cs typeface="Times New Roman"/>
              </a:rPr>
              <a:t>ε</a:t>
            </a:r>
            <a:endParaRPr sz="2180" i="1" spc="446" dirty="0">
              <a:latin typeface="Times New Roman"/>
              <a:cs typeface="Times New Roman"/>
            </a:endParaRPr>
          </a:p>
          <a:p>
            <a:pPr marL="99412"/>
            <a:r>
              <a:rPr sz="2180" spc="40" dirty="0">
                <a:latin typeface="Times New Roman"/>
                <a:cs typeface="Times New Roman"/>
              </a:rPr>
              <a:t>where </a:t>
            </a:r>
            <a:r>
              <a:rPr lang="el-GR" sz="2180" i="1" spc="446" dirty="0">
                <a:latin typeface="Times New Roman"/>
                <a:cs typeface="Times New Roman"/>
              </a:rPr>
              <a:t>ε</a:t>
            </a:r>
            <a:r>
              <a:rPr lang="en-US" sz="2180" i="1" spc="-466" dirty="0">
                <a:latin typeface="Times New Roman"/>
                <a:cs typeface="Times New Roman"/>
              </a:rPr>
              <a:t>   </a:t>
            </a:r>
            <a:r>
              <a:rPr sz="2180" spc="79" dirty="0">
                <a:latin typeface="Times New Roman"/>
                <a:cs typeface="Times New Roman"/>
              </a:rPr>
              <a:t>captures </a:t>
            </a:r>
            <a:r>
              <a:rPr sz="2180" spc="69" dirty="0">
                <a:latin typeface="Times New Roman"/>
                <a:cs typeface="Times New Roman"/>
              </a:rPr>
              <a:t>measurement </a:t>
            </a:r>
            <a:r>
              <a:rPr sz="2180" spc="50" dirty="0">
                <a:latin typeface="Times New Roman"/>
                <a:cs typeface="Times New Roman"/>
              </a:rPr>
              <a:t>errors </a:t>
            </a:r>
            <a:r>
              <a:rPr sz="2180" spc="109" dirty="0">
                <a:latin typeface="Times New Roman"/>
                <a:cs typeface="Times New Roman"/>
              </a:rPr>
              <a:t>and </a:t>
            </a:r>
            <a:r>
              <a:rPr sz="2180" spc="89" dirty="0">
                <a:latin typeface="Times New Roman"/>
                <a:cs typeface="Times New Roman"/>
              </a:rPr>
              <a:t>other</a:t>
            </a:r>
            <a:r>
              <a:rPr sz="2180" spc="654" dirty="0">
                <a:latin typeface="Times New Roman"/>
                <a:cs typeface="Times New Roman"/>
              </a:rPr>
              <a:t> </a:t>
            </a:r>
            <a:r>
              <a:rPr sz="2180" spc="40" dirty="0">
                <a:latin typeface="Times New Roman"/>
                <a:cs typeface="Times New Roman"/>
              </a:rPr>
              <a:t>discrepancies.</a:t>
            </a:r>
            <a:endParaRPr sz="2180" dirty="0">
              <a:latin typeface="Times New Roman"/>
              <a:cs typeface="Times New Roman"/>
            </a:endParaRPr>
          </a:p>
        </p:txBody>
      </p:sp>
      <p:sp>
        <p:nvSpPr>
          <p:cNvPr id="3" name="Slide Number Placeholder 2">
            <a:extLst>
              <a:ext uri="{FF2B5EF4-FFF2-40B4-BE49-F238E27FC236}">
                <a16:creationId xmlns:a16="http://schemas.microsoft.com/office/drawing/2014/main" id="{A1EA4C68-5AA4-704B-A36C-258E4FADB3ED}"/>
              </a:ext>
            </a:extLst>
          </p:cNvPr>
          <p:cNvSpPr>
            <a:spLocks noGrp="1"/>
          </p:cNvSpPr>
          <p:nvPr>
            <p:ph type="sldNum" sz="quarter" idx="12"/>
          </p:nvPr>
        </p:nvSpPr>
        <p:spPr/>
        <p:txBody>
          <a:bodyPr/>
          <a:lstStyle/>
          <a:p>
            <a:fld id="{19B12225-5612-419B-A8D5-4B8EEE4C217E}" type="slidenum">
              <a:rPr lang="en-US" smtClean="0"/>
              <a:pPr/>
              <a:t>72</a:t>
            </a:fld>
            <a:endParaRPr lang="en-US"/>
          </a:p>
        </p:txBody>
      </p:sp>
    </p:spTree>
    <p:extLst>
      <p:ext uri="{BB962C8B-B14F-4D97-AF65-F5344CB8AC3E}">
        <p14:creationId xmlns:p14="http://schemas.microsoft.com/office/powerpoint/2010/main" val="3789137059"/>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97881"/>
            <a:ext cx="6002399"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208" dirty="0"/>
              <a:t>What </a:t>
            </a:r>
            <a:r>
              <a:rPr dirty="0"/>
              <a:t>is </a:t>
            </a:r>
            <a:r>
              <a:rPr i="1" spc="595" dirty="0">
                <a:latin typeface="Arial"/>
                <a:cs typeface="Arial"/>
              </a:rPr>
              <a:t>f</a:t>
            </a:r>
            <a:r>
              <a:rPr spc="327" dirty="0"/>
              <a:t>(</a:t>
            </a:r>
            <a:r>
              <a:rPr i="1" spc="327" dirty="0">
                <a:latin typeface="Arial"/>
                <a:cs typeface="Arial"/>
              </a:rPr>
              <a:t>X</a:t>
            </a:r>
            <a:r>
              <a:rPr spc="327" dirty="0"/>
              <a:t>)</a:t>
            </a:r>
            <a:r>
              <a:rPr spc="69" dirty="0"/>
              <a:t>good </a:t>
            </a:r>
            <a:r>
              <a:rPr spc="40" dirty="0"/>
              <a:t>for?</a:t>
            </a:r>
          </a:p>
        </p:txBody>
      </p:sp>
      <p:sp>
        <p:nvSpPr>
          <p:cNvPr id="3" name="object 3"/>
          <p:cNvSpPr txBox="1"/>
          <p:nvPr/>
        </p:nvSpPr>
        <p:spPr>
          <a:xfrm>
            <a:off x="878218" y="1882940"/>
            <a:ext cx="7667116" cy="3261258"/>
          </a:xfrm>
          <a:prstGeom prst="rect">
            <a:avLst/>
          </a:prstGeom>
        </p:spPr>
        <p:txBody>
          <a:bodyPr vert="horz" wrap="square" lIns="0" tIns="22650" rIns="0" bIns="0" rtlCol="0">
            <a:spAutoFit/>
          </a:bodyPr>
          <a:lstStyle/>
          <a:p>
            <a:pPr marL="387581" indent="-263001">
              <a:spcBef>
                <a:spcPts val="178"/>
              </a:spcBef>
              <a:buClr>
                <a:srgbClr val="3333B2"/>
              </a:buClr>
              <a:buSzPct val="90909"/>
              <a:buFont typeface="Menlo"/>
              <a:buChar char="•"/>
              <a:tabLst>
                <a:tab pos="388839" algn="l"/>
              </a:tabLst>
            </a:pPr>
            <a:r>
              <a:rPr sz="2180" spc="119" dirty="0">
                <a:latin typeface="Times New Roman"/>
                <a:cs typeface="Times New Roman"/>
              </a:rPr>
              <a:t>With </a:t>
            </a:r>
            <a:r>
              <a:rPr sz="2180" spc="109" dirty="0">
                <a:latin typeface="Times New Roman"/>
                <a:cs typeface="Times New Roman"/>
              </a:rPr>
              <a:t>a </a:t>
            </a:r>
            <a:r>
              <a:rPr sz="2180" spc="40" dirty="0">
                <a:latin typeface="Times New Roman"/>
                <a:cs typeface="Times New Roman"/>
              </a:rPr>
              <a:t>good </a:t>
            </a:r>
            <a:r>
              <a:rPr sz="2180" i="1" spc="446" dirty="0">
                <a:latin typeface="Times New Roman"/>
                <a:cs typeface="Times New Roman"/>
              </a:rPr>
              <a:t>f</a:t>
            </a:r>
            <a:r>
              <a:rPr lang="en-US" sz="2180" i="1" spc="446" dirty="0">
                <a:latin typeface="Times New Roman"/>
                <a:cs typeface="Times New Roman"/>
              </a:rPr>
              <a:t> </a:t>
            </a:r>
            <a:r>
              <a:rPr sz="2180" spc="-50" dirty="0">
                <a:latin typeface="Times New Roman"/>
                <a:cs typeface="Times New Roman"/>
              </a:rPr>
              <a:t>we </a:t>
            </a:r>
            <a:r>
              <a:rPr sz="2180" spc="69" dirty="0">
                <a:latin typeface="Times New Roman"/>
                <a:cs typeface="Times New Roman"/>
              </a:rPr>
              <a:t>can </a:t>
            </a:r>
            <a:r>
              <a:rPr sz="2180" spc="40" dirty="0">
                <a:latin typeface="Times New Roman"/>
                <a:cs typeface="Times New Roman"/>
              </a:rPr>
              <a:t>make </a:t>
            </a:r>
            <a:r>
              <a:rPr sz="2180" spc="50" dirty="0">
                <a:latin typeface="Times New Roman"/>
                <a:cs typeface="Times New Roman"/>
              </a:rPr>
              <a:t>predictions </a:t>
            </a:r>
            <a:r>
              <a:rPr sz="2180" spc="-40" dirty="0">
                <a:latin typeface="Times New Roman"/>
                <a:cs typeface="Times New Roman"/>
              </a:rPr>
              <a:t>of </a:t>
            </a:r>
            <a:r>
              <a:rPr sz="2180" i="1" spc="40" dirty="0">
                <a:latin typeface="Times New Roman"/>
                <a:cs typeface="Times New Roman"/>
              </a:rPr>
              <a:t>Y </a:t>
            </a:r>
            <a:r>
              <a:rPr sz="2180" spc="168" dirty="0">
                <a:latin typeface="Times New Roman"/>
                <a:cs typeface="Times New Roman"/>
              </a:rPr>
              <a:t>at </a:t>
            </a:r>
            <a:r>
              <a:rPr sz="2180" spc="20" dirty="0">
                <a:latin typeface="Times New Roman"/>
                <a:cs typeface="Times New Roman"/>
              </a:rPr>
              <a:t>new</a:t>
            </a:r>
            <a:r>
              <a:rPr sz="2180" spc="248" dirty="0">
                <a:latin typeface="Times New Roman"/>
                <a:cs typeface="Times New Roman"/>
              </a:rPr>
              <a:t> </a:t>
            </a:r>
            <a:r>
              <a:rPr sz="2180" spc="69" dirty="0">
                <a:latin typeface="Times New Roman"/>
                <a:cs typeface="Times New Roman"/>
              </a:rPr>
              <a:t>points</a:t>
            </a:r>
            <a:endParaRPr sz="2180" dirty="0">
              <a:latin typeface="Times New Roman"/>
              <a:cs typeface="Times New Roman"/>
            </a:endParaRPr>
          </a:p>
          <a:p>
            <a:pPr marL="387581">
              <a:spcBef>
                <a:spcPts val="69"/>
              </a:spcBef>
            </a:pPr>
            <a:r>
              <a:rPr sz="2180" i="1" spc="454" dirty="0">
                <a:latin typeface="Times New Roman"/>
                <a:cs typeface="Times New Roman"/>
              </a:rPr>
              <a:t>X</a:t>
            </a:r>
            <a:r>
              <a:rPr sz="2180" spc="446" dirty="0">
                <a:latin typeface="Times New Roman"/>
                <a:cs typeface="Times New Roman"/>
              </a:rPr>
              <a:t>=</a:t>
            </a:r>
            <a:r>
              <a:rPr sz="2180" spc="-198" dirty="0">
                <a:latin typeface="Times New Roman"/>
                <a:cs typeface="Times New Roman"/>
              </a:rPr>
              <a:t> </a:t>
            </a:r>
            <a:r>
              <a:rPr sz="2180" i="1" spc="159" dirty="0">
                <a:latin typeface="Times New Roman"/>
                <a:cs typeface="Times New Roman"/>
              </a:rPr>
              <a:t>x</a:t>
            </a:r>
            <a:r>
              <a:rPr sz="2180" spc="159" dirty="0">
                <a:latin typeface="Times New Roman"/>
                <a:cs typeface="Times New Roman"/>
              </a:rPr>
              <a:t>.</a:t>
            </a:r>
            <a:endParaRPr sz="2180" dirty="0">
              <a:latin typeface="Times New Roman"/>
              <a:cs typeface="Times New Roman"/>
            </a:endParaRPr>
          </a:p>
          <a:p>
            <a:pPr marL="387581" indent="-263001">
              <a:spcBef>
                <a:spcPts val="662"/>
              </a:spcBef>
              <a:buClr>
                <a:srgbClr val="3333B2"/>
              </a:buClr>
              <a:buSzPct val="90909"/>
              <a:buFont typeface="Menlo"/>
              <a:buChar char="•"/>
              <a:tabLst>
                <a:tab pos="388839" algn="l"/>
              </a:tabLst>
            </a:pPr>
            <a:r>
              <a:rPr sz="2180" spc="-20" dirty="0">
                <a:latin typeface="Times New Roman"/>
                <a:cs typeface="Times New Roman"/>
              </a:rPr>
              <a:t>We </a:t>
            </a:r>
            <a:r>
              <a:rPr sz="2180" spc="69" dirty="0">
                <a:latin typeface="Times New Roman"/>
                <a:cs typeface="Times New Roman"/>
              </a:rPr>
              <a:t>can </a:t>
            </a:r>
            <a:r>
              <a:rPr sz="2180" spc="99" dirty="0">
                <a:latin typeface="Times New Roman"/>
                <a:cs typeface="Times New Roman"/>
              </a:rPr>
              <a:t>understand </a:t>
            </a:r>
            <a:r>
              <a:rPr sz="2180" spc="20" dirty="0">
                <a:latin typeface="Times New Roman"/>
                <a:cs typeface="Times New Roman"/>
              </a:rPr>
              <a:t>which </a:t>
            </a:r>
            <a:r>
              <a:rPr sz="2180" spc="59" dirty="0">
                <a:latin typeface="Times New Roman"/>
                <a:cs typeface="Times New Roman"/>
              </a:rPr>
              <a:t>components</a:t>
            </a:r>
            <a:r>
              <a:rPr sz="2180" spc="129" dirty="0">
                <a:latin typeface="Times New Roman"/>
                <a:cs typeface="Times New Roman"/>
              </a:rPr>
              <a:t> </a:t>
            </a:r>
            <a:r>
              <a:rPr sz="2180" spc="-40" dirty="0">
                <a:latin typeface="Times New Roman"/>
                <a:cs typeface="Times New Roman"/>
              </a:rPr>
              <a:t>of</a:t>
            </a:r>
            <a:endParaRPr sz="2180" dirty="0">
              <a:latin typeface="Times New Roman"/>
              <a:cs typeface="Times New Roman"/>
            </a:endParaRPr>
          </a:p>
          <a:p>
            <a:pPr marL="387581" marR="344796">
              <a:lnSpc>
                <a:spcPct val="102600"/>
              </a:lnSpc>
            </a:pPr>
            <a:r>
              <a:rPr sz="2180" i="1" spc="454" dirty="0">
                <a:latin typeface="Times New Roman"/>
                <a:cs typeface="Times New Roman"/>
              </a:rPr>
              <a:t>X</a:t>
            </a:r>
            <a:r>
              <a:rPr sz="2180" i="1" spc="208" dirty="0">
                <a:latin typeface="Times New Roman"/>
                <a:cs typeface="Times New Roman"/>
              </a:rPr>
              <a:t> </a:t>
            </a:r>
            <a:r>
              <a:rPr sz="2180" spc="446" dirty="0">
                <a:latin typeface="Times New Roman"/>
                <a:cs typeface="Times New Roman"/>
              </a:rPr>
              <a:t>=</a:t>
            </a:r>
            <a:r>
              <a:rPr sz="2180" spc="50" dirty="0">
                <a:latin typeface="Times New Roman"/>
                <a:cs typeface="Times New Roman"/>
              </a:rPr>
              <a:t> </a:t>
            </a:r>
            <a:r>
              <a:rPr sz="2180" spc="168" dirty="0">
                <a:latin typeface="Times New Roman"/>
                <a:cs typeface="Times New Roman"/>
              </a:rPr>
              <a:t>(</a:t>
            </a:r>
            <a:r>
              <a:rPr sz="2180" i="1" spc="168" dirty="0">
                <a:latin typeface="Times New Roman"/>
                <a:cs typeface="Times New Roman"/>
              </a:rPr>
              <a:t>X</a:t>
            </a:r>
            <a:r>
              <a:rPr sz="2378" spc="252" baseline="-10416" dirty="0">
                <a:latin typeface="Arial"/>
                <a:cs typeface="Arial"/>
              </a:rPr>
              <a:t>1</a:t>
            </a:r>
            <a:r>
              <a:rPr sz="2180" i="1" spc="168" dirty="0">
                <a:latin typeface="Times New Roman"/>
                <a:cs typeface="Times New Roman"/>
              </a:rPr>
              <a:t>,</a:t>
            </a:r>
            <a:r>
              <a:rPr sz="2180" i="1" spc="-188" dirty="0">
                <a:latin typeface="Times New Roman"/>
                <a:cs typeface="Times New Roman"/>
              </a:rPr>
              <a:t> </a:t>
            </a:r>
            <a:r>
              <a:rPr sz="2180" i="1" spc="188" dirty="0">
                <a:latin typeface="Times New Roman"/>
                <a:cs typeface="Times New Roman"/>
              </a:rPr>
              <a:t>X</a:t>
            </a:r>
            <a:r>
              <a:rPr sz="2378" spc="281" baseline="-10416" dirty="0">
                <a:latin typeface="Arial"/>
                <a:cs typeface="Arial"/>
              </a:rPr>
              <a:t>2</a:t>
            </a:r>
            <a:r>
              <a:rPr sz="2180" i="1" spc="188" dirty="0">
                <a:latin typeface="Times New Roman"/>
                <a:cs typeface="Times New Roman"/>
              </a:rPr>
              <a:t>,</a:t>
            </a:r>
            <a:r>
              <a:rPr sz="2180" i="1" spc="-188" dirty="0">
                <a:latin typeface="Times New Roman"/>
                <a:cs typeface="Times New Roman"/>
              </a:rPr>
              <a:t> </a:t>
            </a:r>
            <a:r>
              <a:rPr sz="2180" i="1" spc="50" dirty="0">
                <a:latin typeface="Times New Roman"/>
                <a:cs typeface="Times New Roman"/>
              </a:rPr>
              <a:t>.</a:t>
            </a:r>
            <a:r>
              <a:rPr sz="2180" i="1" spc="-198" dirty="0">
                <a:latin typeface="Times New Roman"/>
                <a:cs typeface="Times New Roman"/>
              </a:rPr>
              <a:t> </a:t>
            </a:r>
            <a:r>
              <a:rPr sz="2180" i="1" spc="50" dirty="0">
                <a:latin typeface="Times New Roman"/>
                <a:cs typeface="Times New Roman"/>
              </a:rPr>
              <a:t>.</a:t>
            </a:r>
            <a:r>
              <a:rPr sz="2180" i="1" spc="-188" dirty="0">
                <a:latin typeface="Times New Roman"/>
                <a:cs typeface="Times New Roman"/>
              </a:rPr>
              <a:t> </a:t>
            </a:r>
            <a:r>
              <a:rPr sz="2180" i="1" spc="50" dirty="0">
                <a:latin typeface="Times New Roman"/>
                <a:cs typeface="Times New Roman"/>
              </a:rPr>
              <a:t>.</a:t>
            </a:r>
            <a:r>
              <a:rPr sz="2180" i="1" spc="-188" dirty="0">
                <a:latin typeface="Times New Roman"/>
                <a:cs typeface="Times New Roman"/>
              </a:rPr>
              <a:t> </a:t>
            </a:r>
            <a:r>
              <a:rPr sz="2180" i="1" spc="50" dirty="0">
                <a:latin typeface="Times New Roman"/>
                <a:cs typeface="Times New Roman"/>
              </a:rPr>
              <a:t>,</a:t>
            </a:r>
            <a:r>
              <a:rPr sz="2180" i="1" spc="-188" dirty="0">
                <a:latin typeface="Times New Roman"/>
                <a:cs typeface="Times New Roman"/>
              </a:rPr>
              <a:t> </a:t>
            </a:r>
            <a:r>
              <a:rPr sz="2180" i="1" spc="238" dirty="0">
                <a:latin typeface="Times New Roman"/>
                <a:cs typeface="Times New Roman"/>
              </a:rPr>
              <a:t>X</a:t>
            </a:r>
            <a:r>
              <a:rPr sz="2378" i="1" spc="355" baseline="-10416" dirty="0">
                <a:latin typeface="Times New Roman"/>
                <a:cs typeface="Times New Roman"/>
              </a:rPr>
              <a:t>p</a:t>
            </a:r>
            <a:r>
              <a:rPr sz="2180" spc="238" dirty="0">
                <a:latin typeface="Times New Roman"/>
                <a:cs typeface="Times New Roman"/>
              </a:rPr>
              <a:t>)</a:t>
            </a:r>
            <a:r>
              <a:rPr sz="2180" spc="168" dirty="0">
                <a:latin typeface="Times New Roman"/>
                <a:cs typeface="Times New Roman"/>
              </a:rPr>
              <a:t> </a:t>
            </a:r>
            <a:r>
              <a:rPr sz="2180" spc="69" dirty="0">
                <a:latin typeface="Times New Roman"/>
                <a:cs typeface="Times New Roman"/>
              </a:rPr>
              <a:t>are</a:t>
            </a:r>
            <a:r>
              <a:rPr sz="2180" spc="159" dirty="0">
                <a:latin typeface="Times New Roman"/>
                <a:cs typeface="Times New Roman"/>
              </a:rPr>
              <a:t> </a:t>
            </a:r>
            <a:r>
              <a:rPr sz="2180" spc="109" dirty="0">
                <a:latin typeface="Times New Roman"/>
                <a:cs typeface="Times New Roman"/>
              </a:rPr>
              <a:t>important</a:t>
            </a:r>
            <a:r>
              <a:rPr sz="2180" spc="168" dirty="0">
                <a:latin typeface="Times New Roman"/>
                <a:cs typeface="Times New Roman"/>
              </a:rPr>
              <a:t> </a:t>
            </a:r>
            <a:r>
              <a:rPr sz="2180" spc="50" dirty="0">
                <a:latin typeface="Times New Roman"/>
                <a:cs typeface="Times New Roman"/>
              </a:rPr>
              <a:t>in</a:t>
            </a:r>
            <a:r>
              <a:rPr sz="2180" spc="168" dirty="0">
                <a:latin typeface="Times New Roman"/>
                <a:cs typeface="Times New Roman"/>
              </a:rPr>
              <a:t> </a:t>
            </a:r>
            <a:r>
              <a:rPr sz="2180" spc="40" dirty="0">
                <a:latin typeface="Times New Roman"/>
                <a:cs typeface="Times New Roman"/>
              </a:rPr>
              <a:t>explaining</a:t>
            </a:r>
            <a:r>
              <a:rPr sz="2180" spc="178" dirty="0">
                <a:latin typeface="Times New Roman"/>
                <a:cs typeface="Times New Roman"/>
              </a:rPr>
              <a:t> </a:t>
            </a:r>
            <a:r>
              <a:rPr sz="2180" i="1" spc="40" dirty="0">
                <a:latin typeface="Times New Roman"/>
                <a:cs typeface="Times New Roman"/>
              </a:rPr>
              <a:t>Y</a:t>
            </a:r>
            <a:r>
              <a:rPr sz="2180" i="1" spc="-79" dirty="0">
                <a:latin typeface="Times New Roman"/>
                <a:cs typeface="Times New Roman"/>
              </a:rPr>
              <a:t> </a:t>
            </a:r>
            <a:r>
              <a:rPr sz="2180" spc="50" dirty="0">
                <a:latin typeface="Times New Roman"/>
                <a:cs typeface="Times New Roman"/>
              </a:rPr>
              <a:t>,</a:t>
            </a:r>
            <a:r>
              <a:rPr sz="2180" spc="168" dirty="0">
                <a:latin typeface="Times New Roman"/>
                <a:cs typeface="Times New Roman"/>
              </a:rPr>
              <a:t> </a:t>
            </a:r>
            <a:r>
              <a:rPr sz="2180" spc="109" dirty="0">
                <a:latin typeface="Times New Roman"/>
                <a:cs typeface="Times New Roman"/>
              </a:rPr>
              <a:t>and  </a:t>
            </a:r>
            <a:r>
              <a:rPr sz="2180" spc="20" dirty="0">
                <a:latin typeface="Times New Roman"/>
                <a:cs typeface="Times New Roman"/>
              </a:rPr>
              <a:t>which </a:t>
            </a:r>
            <a:r>
              <a:rPr sz="2180" spc="69" dirty="0">
                <a:latin typeface="Times New Roman"/>
                <a:cs typeface="Times New Roman"/>
              </a:rPr>
              <a:t>are </a:t>
            </a:r>
            <a:r>
              <a:rPr sz="2180" spc="50" dirty="0">
                <a:latin typeface="Times New Roman"/>
                <a:cs typeface="Times New Roman"/>
              </a:rPr>
              <a:t>irrelevant. </a:t>
            </a:r>
            <a:r>
              <a:rPr sz="2180" spc="20" dirty="0">
                <a:latin typeface="Times New Roman"/>
                <a:cs typeface="Times New Roman"/>
              </a:rPr>
              <a:t>e.g. </a:t>
            </a:r>
            <a:r>
              <a:rPr sz="2180" spc="-178" dirty="0">
                <a:solidFill>
                  <a:srgbClr val="990000"/>
                </a:solidFill>
                <a:latin typeface="Courier New"/>
                <a:cs typeface="Courier New"/>
              </a:rPr>
              <a:t>Seniority </a:t>
            </a:r>
            <a:r>
              <a:rPr sz="2180" spc="109" dirty="0">
                <a:latin typeface="Times New Roman"/>
                <a:cs typeface="Times New Roman"/>
              </a:rPr>
              <a:t>and </a:t>
            </a:r>
            <a:r>
              <a:rPr sz="2180" spc="-178" dirty="0">
                <a:solidFill>
                  <a:srgbClr val="990000"/>
                </a:solidFill>
                <a:latin typeface="Courier New"/>
                <a:cs typeface="Courier New"/>
              </a:rPr>
              <a:t>Years of  Education </a:t>
            </a:r>
            <a:r>
              <a:rPr sz="2180" spc="30" dirty="0">
                <a:latin typeface="Times New Roman"/>
                <a:cs typeface="Times New Roman"/>
              </a:rPr>
              <a:t>have </a:t>
            </a:r>
            <a:r>
              <a:rPr sz="2180" spc="109" dirty="0">
                <a:latin typeface="Times New Roman"/>
                <a:cs typeface="Times New Roman"/>
              </a:rPr>
              <a:t>a </a:t>
            </a:r>
            <a:r>
              <a:rPr sz="2180" spc="30" dirty="0">
                <a:latin typeface="Times New Roman"/>
                <a:cs typeface="Times New Roman"/>
              </a:rPr>
              <a:t>big </a:t>
            </a:r>
            <a:r>
              <a:rPr sz="2180" spc="89" dirty="0">
                <a:latin typeface="Times New Roman"/>
                <a:cs typeface="Times New Roman"/>
              </a:rPr>
              <a:t>impact </a:t>
            </a:r>
            <a:r>
              <a:rPr sz="2180" spc="50" dirty="0">
                <a:latin typeface="Times New Roman"/>
                <a:cs typeface="Times New Roman"/>
              </a:rPr>
              <a:t>on </a:t>
            </a:r>
            <a:r>
              <a:rPr sz="2180" spc="-149" dirty="0">
                <a:solidFill>
                  <a:srgbClr val="990000"/>
                </a:solidFill>
                <a:latin typeface="Courier New"/>
                <a:cs typeface="Courier New"/>
              </a:rPr>
              <a:t>Income</a:t>
            </a:r>
            <a:r>
              <a:rPr sz="2180" spc="-149" dirty="0">
                <a:latin typeface="Times New Roman"/>
                <a:cs typeface="Times New Roman"/>
              </a:rPr>
              <a:t>, </a:t>
            </a:r>
            <a:r>
              <a:rPr sz="2180" spc="149" dirty="0">
                <a:latin typeface="Times New Roman"/>
                <a:cs typeface="Times New Roman"/>
              </a:rPr>
              <a:t>but </a:t>
            </a:r>
            <a:r>
              <a:rPr sz="2180" spc="-178" dirty="0">
                <a:solidFill>
                  <a:srgbClr val="990000"/>
                </a:solidFill>
                <a:latin typeface="Courier New"/>
                <a:cs typeface="Courier New"/>
              </a:rPr>
              <a:t>Marital  Status </a:t>
            </a:r>
            <a:r>
              <a:rPr sz="2180" spc="50" dirty="0">
                <a:latin typeface="Times New Roman"/>
                <a:cs typeface="Times New Roman"/>
              </a:rPr>
              <a:t>typically </a:t>
            </a:r>
            <a:r>
              <a:rPr sz="2180" spc="30" dirty="0">
                <a:latin typeface="Times New Roman"/>
                <a:cs typeface="Times New Roman"/>
              </a:rPr>
              <a:t>does</a:t>
            </a:r>
            <a:r>
              <a:rPr sz="2180" spc="-139" dirty="0">
                <a:latin typeface="Times New Roman"/>
                <a:cs typeface="Times New Roman"/>
              </a:rPr>
              <a:t> </a:t>
            </a:r>
            <a:r>
              <a:rPr sz="2180" spc="89" dirty="0">
                <a:latin typeface="Times New Roman"/>
                <a:cs typeface="Times New Roman"/>
              </a:rPr>
              <a:t>not.</a:t>
            </a:r>
            <a:endParaRPr sz="2180" dirty="0">
              <a:latin typeface="Times New Roman"/>
              <a:cs typeface="Times New Roman"/>
            </a:endParaRPr>
          </a:p>
          <a:p>
            <a:pPr marL="387581" marR="795296" indent="-263001">
              <a:lnSpc>
                <a:spcPct val="102600"/>
              </a:lnSpc>
              <a:spcBef>
                <a:spcPts val="595"/>
              </a:spcBef>
              <a:buClr>
                <a:srgbClr val="3333B2"/>
              </a:buClr>
              <a:buSzPct val="90909"/>
              <a:buFont typeface="Menlo"/>
              <a:buChar char="•"/>
              <a:tabLst>
                <a:tab pos="388839" algn="l"/>
              </a:tabLst>
            </a:pPr>
            <a:r>
              <a:rPr sz="2180" spc="59" dirty="0">
                <a:latin typeface="Times New Roman"/>
                <a:cs typeface="Times New Roman"/>
              </a:rPr>
              <a:t>Depending </a:t>
            </a:r>
            <a:r>
              <a:rPr sz="2180" spc="50" dirty="0">
                <a:latin typeface="Times New Roman"/>
                <a:cs typeface="Times New Roman"/>
              </a:rPr>
              <a:t>on </a:t>
            </a:r>
            <a:r>
              <a:rPr sz="2180" spc="109" dirty="0">
                <a:latin typeface="Times New Roman"/>
                <a:cs typeface="Times New Roman"/>
              </a:rPr>
              <a:t>the </a:t>
            </a:r>
            <a:r>
              <a:rPr sz="2180" spc="40" dirty="0">
                <a:latin typeface="Times New Roman"/>
                <a:cs typeface="Times New Roman"/>
              </a:rPr>
              <a:t>complexity </a:t>
            </a:r>
            <a:r>
              <a:rPr sz="2180" spc="-40" dirty="0">
                <a:latin typeface="Times New Roman"/>
                <a:cs typeface="Times New Roman"/>
              </a:rPr>
              <a:t>of </a:t>
            </a:r>
            <a:r>
              <a:rPr sz="2180" i="1" spc="446" dirty="0">
                <a:latin typeface="Times New Roman"/>
                <a:cs typeface="Times New Roman"/>
              </a:rPr>
              <a:t>f</a:t>
            </a:r>
            <a:r>
              <a:rPr sz="2180" spc="50" dirty="0">
                <a:latin typeface="Times New Roman"/>
                <a:cs typeface="Times New Roman"/>
              </a:rPr>
              <a:t>, </a:t>
            </a:r>
            <a:r>
              <a:rPr sz="2180" spc="-50" dirty="0">
                <a:latin typeface="Times New Roman"/>
                <a:cs typeface="Times New Roman"/>
              </a:rPr>
              <a:t>we </a:t>
            </a:r>
            <a:r>
              <a:rPr sz="2180" spc="59" dirty="0">
                <a:latin typeface="Times New Roman"/>
                <a:cs typeface="Times New Roman"/>
              </a:rPr>
              <a:t>may </a:t>
            </a:r>
            <a:r>
              <a:rPr sz="2180" spc="79" dirty="0">
                <a:latin typeface="Times New Roman"/>
                <a:cs typeface="Times New Roman"/>
              </a:rPr>
              <a:t>be </a:t>
            </a:r>
            <a:r>
              <a:rPr sz="2180" spc="50" dirty="0">
                <a:latin typeface="Times New Roman"/>
                <a:cs typeface="Times New Roman"/>
              </a:rPr>
              <a:t>able </a:t>
            </a:r>
            <a:r>
              <a:rPr sz="2180" spc="109" dirty="0">
                <a:latin typeface="Times New Roman"/>
                <a:cs typeface="Times New Roman"/>
              </a:rPr>
              <a:t>to  </a:t>
            </a:r>
            <a:r>
              <a:rPr sz="2180" spc="99" dirty="0">
                <a:latin typeface="Times New Roman"/>
                <a:cs typeface="Times New Roman"/>
              </a:rPr>
              <a:t>understand </a:t>
            </a:r>
            <a:r>
              <a:rPr sz="2180" dirty="0">
                <a:latin typeface="Times New Roman"/>
                <a:cs typeface="Times New Roman"/>
              </a:rPr>
              <a:t>how </a:t>
            </a:r>
            <a:r>
              <a:rPr sz="2180" spc="30" dirty="0">
                <a:latin typeface="Times New Roman"/>
                <a:cs typeface="Times New Roman"/>
              </a:rPr>
              <a:t>each </a:t>
            </a:r>
            <a:r>
              <a:rPr sz="2180" spc="69" dirty="0">
                <a:latin typeface="Times New Roman"/>
                <a:cs typeface="Times New Roman"/>
              </a:rPr>
              <a:t>component </a:t>
            </a:r>
            <a:r>
              <a:rPr sz="2180" i="1" spc="347" dirty="0">
                <a:latin typeface="Times New Roman"/>
                <a:cs typeface="Times New Roman"/>
              </a:rPr>
              <a:t>X</a:t>
            </a:r>
            <a:r>
              <a:rPr sz="2378" i="1" spc="519" baseline="-10416" dirty="0">
                <a:latin typeface="Times New Roman"/>
                <a:cs typeface="Times New Roman"/>
              </a:rPr>
              <a:t>j </a:t>
            </a:r>
            <a:r>
              <a:rPr sz="2180" spc="-40" dirty="0">
                <a:latin typeface="Times New Roman"/>
                <a:cs typeface="Times New Roman"/>
              </a:rPr>
              <a:t>of </a:t>
            </a:r>
            <a:r>
              <a:rPr sz="2180" i="1" spc="454" dirty="0">
                <a:latin typeface="Times New Roman"/>
                <a:cs typeface="Times New Roman"/>
              </a:rPr>
              <a:t>X </a:t>
            </a:r>
            <a:r>
              <a:rPr sz="2180" spc="20" dirty="0">
                <a:latin typeface="Times New Roman"/>
                <a:cs typeface="Times New Roman"/>
              </a:rPr>
              <a:t>affects </a:t>
            </a:r>
            <a:r>
              <a:rPr sz="2180" i="1" spc="40" dirty="0">
                <a:latin typeface="Times New Roman"/>
                <a:cs typeface="Times New Roman"/>
              </a:rPr>
              <a:t>Y</a:t>
            </a:r>
            <a:r>
              <a:rPr sz="2180" spc="50" dirty="0">
                <a:latin typeface="Times New Roman"/>
                <a:cs typeface="Times New Roman"/>
              </a:rPr>
              <a:t>.</a:t>
            </a:r>
            <a:endParaRPr sz="2180" dirty="0">
              <a:latin typeface="Times New Roman"/>
              <a:cs typeface="Times New Roman"/>
            </a:endParaRPr>
          </a:p>
        </p:txBody>
      </p:sp>
      <p:sp>
        <p:nvSpPr>
          <p:cNvPr id="4" name="Slide Number Placeholder 3">
            <a:extLst>
              <a:ext uri="{FF2B5EF4-FFF2-40B4-BE49-F238E27FC236}">
                <a16:creationId xmlns:a16="http://schemas.microsoft.com/office/drawing/2014/main" id="{F6B3DB4C-2B52-9A48-A673-454F32B96368}"/>
              </a:ext>
            </a:extLst>
          </p:cNvPr>
          <p:cNvSpPr>
            <a:spLocks noGrp="1"/>
          </p:cNvSpPr>
          <p:nvPr>
            <p:ph type="sldNum" sz="quarter" idx="12"/>
          </p:nvPr>
        </p:nvSpPr>
        <p:spPr/>
        <p:txBody>
          <a:bodyPr/>
          <a:lstStyle/>
          <a:p>
            <a:fld id="{19B12225-5612-419B-A8D5-4B8EEE4C217E}" type="slidenum">
              <a:rPr lang="en-US" smtClean="0"/>
              <a:pPr/>
              <a:t>73</a:t>
            </a:fld>
            <a:endParaRPr lang="en-US"/>
          </a:p>
        </p:txBody>
      </p:sp>
    </p:spTree>
    <p:extLst>
      <p:ext uri="{BB962C8B-B14F-4D97-AF65-F5344CB8AC3E}">
        <p14:creationId xmlns:p14="http://schemas.microsoft.com/office/powerpoint/2010/main" val="3700004300"/>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5341" y="290703"/>
            <a:ext cx="7467600"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159" dirty="0"/>
              <a:t>The </a:t>
            </a:r>
            <a:r>
              <a:rPr spc="50" dirty="0"/>
              <a:t>regression </a:t>
            </a:r>
            <a:r>
              <a:rPr spc="79" dirty="0"/>
              <a:t>function </a:t>
            </a:r>
            <a:r>
              <a:rPr lang="en-US" i="1" spc="446" dirty="0"/>
              <a:t>f</a:t>
            </a:r>
            <a:r>
              <a:rPr lang="en-US" i="1" spc="-317" dirty="0"/>
              <a:t> </a:t>
            </a:r>
            <a:r>
              <a:rPr lang="en-US" spc="159" dirty="0"/>
              <a:t>(</a:t>
            </a:r>
            <a:r>
              <a:rPr lang="en-US" i="1" spc="159" dirty="0"/>
              <a:t>x</a:t>
            </a:r>
            <a:r>
              <a:rPr lang="en-US" spc="159" dirty="0"/>
              <a:t>)</a:t>
            </a:r>
            <a:endParaRPr spc="168" dirty="0"/>
          </a:p>
        </p:txBody>
      </p:sp>
      <p:sp>
        <p:nvSpPr>
          <p:cNvPr id="3" name="object 3"/>
          <p:cNvSpPr txBox="1"/>
          <p:nvPr/>
        </p:nvSpPr>
        <p:spPr>
          <a:xfrm>
            <a:off x="802717" y="1251929"/>
            <a:ext cx="7718710" cy="3707341"/>
          </a:xfrm>
          <a:prstGeom prst="rect">
            <a:avLst/>
          </a:prstGeom>
        </p:spPr>
        <p:txBody>
          <a:bodyPr vert="horz" wrap="square" lIns="0" tIns="22650" rIns="0" bIns="0" rtlCol="0">
            <a:spAutoFit/>
          </a:bodyPr>
          <a:lstStyle/>
          <a:p>
            <a:pPr marL="463082" indent="-263001">
              <a:spcBef>
                <a:spcPts val="178"/>
              </a:spcBef>
              <a:buClr>
                <a:srgbClr val="3333B2"/>
              </a:buClr>
              <a:buSzPct val="90909"/>
              <a:buFont typeface="Menlo"/>
              <a:buChar char="•"/>
              <a:tabLst>
                <a:tab pos="464342" algn="l"/>
              </a:tabLst>
            </a:pPr>
            <a:r>
              <a:rPr sz="2180" spc="20" dirty="0">
                <a:latin typeface="Times New Roman"/>
                <a:cs typeface="Times New Roman"/>
              </a:rPr>
              <a:t>Is also defined </a:t>
            </a:r>
            <a:r>
              <a:rPr sz="2180" spc="10" dirty="0">
                <a:latin typeface="Times New Roman"/>
                <a:cs typeface="Times New Roman"/>
              </a:rPr>
              <a:t>for </a:t>
            </a:r>
            <a:r>
              <a:rPr sz="2180" spc="50" dirty="0">
                <a:latin typeface="Times New Roman"/>
                <a:cs typeface="Times New Roman"/>
              </a:rPr>
              <a:t>vector </a:t>
            </a:r>
            <a:r>
              <a:rPr sz="2180" i="1" spc="307" dirty="0">
                <a:latin typeface="Times New Roman"/>
                <a:cs typeface="Times New Roman"/>
              </a:rPr>
              <a:t>X</a:t>
            </a:r>
            <a:r>
              <a:rPr sz="2180" spc="307" dirty="0">
                <a:latin typeface="Times New Roman"/>
                <a:cs typeface="Times New Roman"/>
              </a:rPr>
              <a:t>;</a:t>
            </a:r>
            <a:r>
              <a:rPr sz="2180" spc="882" dirty="0">
                <a:latin typeface="Times New Roman"/>
                <a:cs typeface="Times New Roman"/>
              </a:rPr>
              <a:t> </a:t>
            </a:r>
            <a:r>
              <a:rPr sz="2180" spc="20" dirty="0">
                <a:latin typeface="Times New Roman"/>
                <a:cs typeface="Times New Roman"/>
              </a:rPr>
              <a:t>e.g.</a:t>
            </a:r>
            <a:endParaRPr sz="2180" dirty="0">
              <a:latin typeface="Times New Roman"/>
              <a:cs typeface="Times New Roman"/>
            </a:endParaRPr>
          </a:p>
          <a:p>
            <a:pPr marL="463082">
              <a:spcBef>
                <a:spcPts val="69"/>
              </a:spcBef>
            </a:pPr>
            <a:r>
              <a:rPr lang="en-US" sz="2180" i="1" spc="446" dirty="0">
                <a:latin typeface="Times New Roman"/>
                <a:cs typeface="Times New Roman"/>
              </a:rPr>
              <a:t>	</a:t>
            </a:r>
            <a:r>
              <a:rPr sz="2180" i="1" spc="446" dirty="0">
                <a:latin typeface="Times New Roman"/>
                <a:cs typeface="Times New Roman"/>
              </a:rPr>
              <a:t>f</a:t>
            </a:r>
            <a:r>
              <a:rPr sz="2180" i="1" spc="-317" dirty="0">
                <a:latin typeface="Times New Roman"/>
                <a:cs typeface="Times New Roman"/>
              </a:rPr>
              <a:t> </a:t>
            </a:r>
            <a:r>
              <a:rPr sz="2180" spc="159" dirty="0">
                <a:latin typeface="Times New Roman"/>
                <a:cs typeface="Times New Roman"/>
              </a:rPr>
              <a:t>(</a:t>
            </a:r>
            <a:r>
              <a:rPr sz="2180" i="1" spc="159" dirty="0">
                <a:latin typeface="Times New Roman"/>
                <a:cs typeface="Times New Roman"/>
              </a:rPr>
              <a:t>x</a:t>
            </a:r>
            <a:r>
              <a:rPr sz="2180" spc="159" dirty="0">
                <a:latin typeface="Times New Roman"/>
                <a:cs typeface="Times New Roman"/>
              </a:rPr>
              <a:t>)</a:t>
            </a:r>
            <a:r>
              <a:rPr sz="2180" spc="50" dirty="0">
                <a:latin typeface="Times New Roman"/>
                <a:cs typeface="Times New Roman"/>
              </a:rPr>
              <a:t> </a:t>
            </a:r>
            <a:r>
              <a:rPr sz="2180" spc="446" dirty="0">
                <a:latin typeface="Times New Roman"/>
                <a:cs typeface="Times New Roman"/>
              </a:rPr>
              <a:t>=</a:t>
            </a:r>
            <a:r>
              <a:rPr sz="2180" spc="50" dirty="0">
                <a:latin typeface="Times New Roman"/>
                <a:cs typeface="Times New Roman"/>
              </a:rPr>
              <a:t> </a:t>
            </a:r>
            <a:r>
              <a:rPr sz="2180" i="1" spc="446" dirty="0">
                <a:latin typeface="Times New Roman"/>
                <a:cs typeface="Times New Roman"/>
              </a:rPr>
              <a:t>f</a:t>
            </a:r>
            <a:r>
              <a:rPr sz="2180" i="1" spc="-317" dirty="0">
                <a:latin typeface="Times New Roman"/>
                <a:cs typeface="Times New Roman"/>
              </a:rPr>
              <a:t> </a:t>
            </a:r>
            <a:r>
              <a:rPr sz="2180" spc="119" dirty="0">
                <a:latin typeface="Times New Roman"/>
                <a:cs typeface="Times New Roman"/>
              </a:rPr>
              <a:t>(</a:t>
            </a:r>
            <a:r>
              <a:rPr sz="2180" i="1" spc="119" dirty="0">
                <a:latin typeface="Times New Roman"/>
                <a:cs typeface="Times New Roman"/>
              </a:rPr>
              <a:t>x</a:t>
            </a:r>
            <a:r>
              <a:rPr sz="2378" spc="176" baseline="-25000" dirty="0">
                <a:latin typeface="Arial"/>
                <a:cs typeface="Arial"/>
              </a:rPr>
              <a:t>1</a:t>
            </a:r>
            <a:r>
              <a:rPr sz="2180" i="1" spc="119" dirty="0">
                <a:latin typeface="Times New Roman"/>
                <a:cs typeface="Times New Roman"/>
              </a:rPr>
              <a:t>,</a:t>
            </a:r>
            <a:r>
              <a:rPr sz="2180" i="1" spc="-188" dirty="0">
                <a:latin typeface="Times New Roman"/>
                <a:cs typeface="Times New Roman"/>
              </a:rPr>
              <a:t> </a:t>
            </a:r>
            <a:r>
              <a:rPr sz="2180" i="1" spc="119" dirty="0">
                <a:latin typeface="Times New Roman"/>
                <a:cs typeface="Times New Roman"/>
              </a:rPr>
              <a:t>x</a:t>
            </a:r>
            <a:r>
              <a:rPr sz="2378" spc="176" baseline="-25000" dirty="0">
                <a:latin typeface="Arial"/>
                <a:cs typeface="Arial"/>
              </a:rPr>
              <a:t>2</a:t>
            </a:r>
            <a:r>
              <a:rPr sz="2180" i="1" spc="119" dirty="0">
                <a:latin typeface="Times New Roman"/>
                <a:cs typeface="Times New Roman"/>
              </a:rPr>
              <a:t>,</a:t>
            </a:r>
            <a:r>
              <a:rPr sz="2180" i="1" spc="-178" dirty="0">
                <a:latin typeface="Times New Roman"/>
                <a:cs typeface="Times New Roman"/>
              </a:rPr>
              <a:t> </a:t>
            </a:r>
            <a:r>
              <a:rPr sz="2180" i="1" spc="139" dirty="0">
                <a:latin typeface="Times New Roman"/>
                <a:cs typeface="Times New Roman"/>
              </a:rPr>
              <a:t>x</a:t>
            </a:r>
            <a:r>
              <a:rPr sz="2378" spc="206" baseline="-25000" dirty="0">
                <a:latin typeface="Arial"/>
                <a:cs typeface="Arial"/>
              </a:rPr>
              <a:t>3</a:t>
            </a:r>
            <a:r>
              <a:rPr sz="2180" spc="139" dirty="0">
                <a:latin typeface="Times New Roman"/>
                <a:cs typeface="Times New Roman"/>
              </a:rPr>
              <a:t>)</a:t>
            </a:r>
            <a:r>
              <a:rPr sz="2180" spc="50" dirty="0">
                <a:latin typeface="Times New Roman"/>
                <a:cs typeface="Times New Roman"/>
              </a:rPr>
              <a:t> </a:t>
            </a:r>
            <a:r>
              <a:rPr sz="2180" spc="446" dirty="0">
                <a:latin typeface="Times New Roman"/>
                <a:cs typeface="Times New Roman"/>
              </a:rPr>
              <a:t>=</a:t>
            </a:r>
            <a:r>
              <a:rPr sz="2180" spc="50" dirty="0">
                <a:latin typeface="Times New Roman"/>
                <a:cs typeface="Times New Roman"/>
              </a:rPr>
              <a:t> </a:t>
            </a:r>
            <a:r>
              <a:rPr sz="2180" i="1" spc="178" dirty="0">
                <a:latin typeface="Times New Roman"/>
                <a:cs typeface="Times New Roman"/>
              </a:rPr>
              <a:t>E</a:t>
            </a:r>
            <a:r>
              <a:rPr sz="2180" spc="178" dirty="0">
                <a:latin typeface="Times New Roman"/>
                <a:cs typeface="Times New Roman"/>
              </a:rPr>
              <a:t>(</a:t>
            </a:r>
            <a:r>
              <a:rPr sz="2180" i="1" spc="178" dirty="0">
                <a:latin typeface="Times New Roman"/>
                <a:cs typeface="Times New Roman"/>
              </a:rPr>
              <a:t>Y</a:t>
            </a:r>
            <a:r>
              <a:rPr sz="2180" i="1" spc="-109" dirty="0">
                <a:latin typeface="Menlo"/>
                <a:cs typeface="Menlo"/>
              </a:rPr>
              <a:t>|</a:t>
            </a:r>
            <a:r>
              <a:rPr sz="2180" i="1" spc="-109" dirty="0">
                <a:latin typeface="Times New Roman"/>
                <a:cs typeface="Times New Roman"/>
              </a:rPr>
              <a:t>X</a:t>
            </a:r>
            <a:r>
              <a:rPr sz="2378" spc="-162" baseline="-10416" dirty="0">
                <a:latin typeface="Arial"/>
                <a:cs typeface="Arial"/>
              </a:rPr>
              <a:t>1 </a:t>
            </a:r>
            <a:r>
              <a:rPr sz="2378" spc="-119" baseline="-10416" dirty="0">
                <a:latin typeface="Arial"/>
                <a:cs typeface="Arial"/>
              </a:rPr>
              <a:t> </a:t>
            </a:r>
            <a:r>
              <a:rPr lang="en-US" sz="2180" spc="446" dirty="0">
                <a:latin typeface="Times New Roman"/>
                <a:cs typeface="Times New Roman"/>
              </a:rPr>
              <a:t>=</a:t>
            </a:r>
            <a:r>
              <a:rPr sz="2180" i="1" spc="119" dirty="0">
                <a:latin typeface="Times New Roman"/>
                <a:cs typeface="Times New Roman"/>
              </a:rPr>
              <a:t>x</a:t>
            </a:r>
            <a:r>
              <a:rPr sz="2378" spc="176" baseline="-25000" dirty="0">
                <a:latin typeface="Arial"/>
                <a:cs typeface="Arial"/>
              </a:rPr>
              <a:t>1</a:t>
            </a:r>
            <a:r>
              <a:rPr sz="2180" i="1" spc="119" dirty="0">
                <a:latin typeface="Times New Roman"/>
                <a:cs typeface="Times New Roman"/>
              </a:rPr>
              <a:t>,</a:t>
            </a:r>
            <a:r>
              <a:rPr sz="2180" i="1" spc="-188" dirty="0">
                <a:latin typeface="Times New Roman"/>
                <a:cs typeface="Times New Roman"/>
              </a:rPr>
              <a:t> </a:t>
            </a:r>
            <a:r>
              <a:rPr sz="2180" i="1" spc="198" dirty="0">
                <a:latin typeface="Times New Roman"/>
                <a:cs typeface="Times New Roman"/>
              </a:rPr>
              <a:t>X</a:t>
            </a:r>
            <a:r>
              <a:rPr sz="2378" spc="297" baseline="-10416" dirty="0">
                <a:latin typeface="Arial"/>
                <a:cs typeface="Arial"/>
              </a:rPr>
              <a:t>2</a:t>
            </a:r>
            <a:r>
              <a:rPr sz="2378" spc="386" baseline="-10416" dirty="0">
                <a:latin typeface="Arial"/>
                <a:cs typeface="Arial"/>
              </a:rPr>
              <a:t> </a:t>
            </a:r>
            <a:r>
              <a:rPr sz="2180" spc="446" dirty="0">
                <a:latin typeface="Times New Roman"/>
                <a:cs typeface="Times New Roman"/>
              </a:rPr>
              <a:t>=</a:t>
            </a:r>
            <a:r>
              <a:rPr sz="2180" spc="50" dirty="0">
                <a:latin typeface="Times New Roman"/>
                <a:cs typeface="Times New Roman"/>
              </a:rPr>
              <a:t> </a:t>
            </a:r>
            <a:r>
              <a:rPr sz="2180" i="1" spc="119" dirty="0">
                <a:latin typeface="Times New Roman"/>
                <a:cs typeface="Times New Roman"/>
              </a:rPr>
              <a:t>x</a:t>
            </a:r>
            <a:r>
              <a:rPr sz="2378" spc="176" baseline="-25000" dirty="0">
                <a:latin typeface="Arial"/>
                <a:cs typeface="Arial"/>
              </a:rPr>
              <a:t>2</a:t>
            </a:r>
            <a:r>
              <a:rPr sz="2180" i="1" spc="119" dirty="0">
                <a:latin typeface="Times New Roman"/>
                <a:cs typeface="Times New Roman"/>
              </a:rPr>
              <a:t>,</a:t>
            </a:r>
            <a:r>
              <a:rPr sz="2180" i="1" spc="-188" dirty="0">
                <a:latin typeface="Times New Roman"/>
                <a:cs typeface="Times New Roman"/>
              </a:rPr>
              <a:t> </a:t>
            </a:r>
            <a:r>
              <a:rPr sz="2180" i="1" spc="198" dirty="0">
                <a:latin typeface="Times New Roman"/>
                <a:cs typeface="Times New Roman"/>
              </a:rPr>
              <a:t>X</a:t>
            </a:r>
            <a:r>
              <a:rPr sz="2378" spc="297" baseline="-10416" dirty="0">
                <a:latin typeface="Arial"/>
                <a:cs typeface="Arial"/>
              </a:rPr>
              <a:t>3</a:t>
            </a:r>
            <a:r>
              <a:rPr sz="2378" spc="386" baseline="-10416" dirty="0">
                <a:latin typeface="Arial"/>
                <a:cs typeface="Arial"/>
              </a:rPr>
              <a:t> </a:t>
            </a:r>
            <a:r>
              <a:rPr sz="2180" spc="446" dirty="0">
                <a:latin typeface="Times New Roman"/>
                <a:cs typeface="Times New Roman"/>
              </a:rPr>
              <a:t>=</a:t>
            </a:r>
            <a:r>
              <a:rPr sz="2180" spc="50" dirty="0">
                <a:latin typeface="Times New Roman"/>
                <a:cs typeface="Times New Roman"/>
              </a:rPr>
              <a:t> </a:t>
            </a:r>
            <a:r>
              <a:rPr sz="2180" i="1" spc="139" dirty="0">
                <a:latin typeface="Times New Roman"/>
                <a:cs typeface="Times New Roman"/>
              </a:rPr>
              <a:t>x</a:t>
            </a:r>
            <a:r>
              <a:rPr sz="2378" spc="206" baseline="-25000" dirty="0">
                <a:latin typeface="Arial"/>
                <a:cs typeface="Arial"/>
              </a:rPr>
              <a:t>3</a:t>
            </a:r>
            <a:r>
              <a:rPr sz="2180" spc="139" dirty="0">
                <a:latin typeface="Times New Roman"/>
                <a:cs typeface="Times New Roman"/>
              </a:rPr>
              <a:t>)</a:t>
            </a:r>
            <a:endParaRPr sz="2180" dirty="0">
              <a:latin typeface="Times New Roman"/>
              <a:cs typeface="Times New Roman"/>
            </a:endParaRPr>
          </a:p>
          <a:p>
            <a:pPr marL="463082" indent="-263001">
              <a:spcBef>
                <a:spcPts val="662"/>
              </a:spcBef>
              <a:buClr>
                <a:srgbClr val="3333B2"/>
              </a:buClr>
              <a:buSzPct val="90909"/>
              <a:buFont typeface="Menlo"/>
              <a:buChar char="•"/>
              <a:tabLst>
                <a:tab pos="464342" algn="l"/>
              </a:tabLst>
            </a:pPr>
            <a:r>
              <a:rPr sz="2180" spc="20" dirty="0">
                <a:latin typeface="Times New Roman"/>
                <a:cs typeface="Times New Roman"/>
              </a:rPr>
              <a:t>Is </a:t>
            </a:r>
            <a:r>
              <a:rPr sz="2180" spc="109" dirty="0">
                <a:latin typeface="Times New Roman"/>
                <a:cs typeface="Times New Roman"/>
              </a:rPr>
              <a:t>the </a:t>
            </a:r>
            <a:r>
              <a:rPr sz="2180" i="1" spc="-20" dirty="0">
                <a:solidFill>
                  <a:srgbClr val="009900"/>
                </a:solidFill>
                <a:latin typeface="Times New Roman"/>
                <a:cs typeface="Times New Roman"/>
              </a:rPr>
              <a:t>ideal  </a:t>
            </a:r>
            <a:r>
              <a:rPr sz="2180" spc="50" dirty="0">
                <a:latin typeface="Times New Roman"/>
                <a:cs typeface="Times New Roman"/>
              </a:rPr>
              <a:t>or </a:t>
            </a:r>
            <a:r>
              <a:rPr sz="2180" i="1" spc="50" dirty="0">
                <a:solidFill>
                  <a:srgbClr val="009900"/>
                </a:solidFill>
                <a:latin typeface="Times New Roman"/>
                <a:cs typeface="Times New Roman"/>
              </a:rPr>
              <a:t>optimal </a:t>
            </a:r>
            <a:r>
              <a:rPr sz="2180" spc="69" dirty="0">
                <a:latin typeface="Times New Roman"/>
                <a:cs typeface="Times New Roman"/>
              </a:rPr>
              <a:t>predictor </a:t>
            </a:r>
            <a:r>
              <a:rPr sz="2180" spc="-40" dirty="0">
                <a:latin typeface="Times New Roman"/>
                <a:cs typeface="Times New Roman"/>
              </a:rPr>
              <a:t>of  </a:t>
            </a:r>
            <a:r>
              <a:rPr sz="2180" i="1" spc="40" dirty="0">
                <a:latin typeface="Times New Roman"/>
                <a:cs typeface="Times New Roman"/>
              </a:rPr>
              <a:t>Y </a:t>
            </a:r>
            <a:r>
              <a:rPr sz="2180" spc="79" dirty="0">
                <a:latin typeface="Times New Roman"/>
                <a:cs typeface="Times New Roman"/>
              </a:rPr>
              <a:t>with </a:t>
            </a:r>
            <a:r>
              <a:rPr sz="2180" spc="69" dirty="0">
                <a:latin typeface="Times New Roman"/>
                <a:cs typeface="Times New Roman"/>
              </a:rPr>
              <a:t>regard</a:t>
            </a:r>
            <a:r>
              <a:rPr sz="2180" spc="188" dirty="0">
                <a:latin typeface="Times New Roman"/>
                <a:cs typeface="Times New Roman"/>
              </a:rPr>
              <a:t> </a:t>
            </a:r>
            <a:r>
              <a:rPr sz="2180" spc="109" dirty="0">
                <a:latin typeface="Times New Roman"/>
                <a:cs typeface="Times New Roman"/>
              </a:rPr>
              <a:t>to</a:t>
            </a:r>
            <a:endParaRPr sz="2180" dirty="0">
              <a:latin typeface="Times New Roman"/>
              <a:cs typeface="Times New Roman"/>
            </a:endParaRPr>
          </a:p>
          <a:p>
            <a:pPr marL="463082" marR="261743">
              <a:lnSpc>
                <a:spcPct val="102600"/>
              </a:lnSpc>
            </a:pPr>
            <a:r>
              <a:rPr sz="2180" spc="59" dirty="0">
                <a:latin typeface="Times New Roman"/>
                <a:cs typeface="Times New Roman"/>
              </a:rPr>
              <a:t>mean-squared prediction </a:t>
            </a:r>
            <a:r>
              <a:rPr sz="2180" spc="50" dirty="0">
                <a:latin typeface="Times New Roman"/>
                <a:cs typeface="Times New Roman"/>
              </a:rPr>
              <a:t>error:</a:t>
            </a:r>
            <a:r>
              <a:rPr lang="en-US" sz="2180" spc="50" dirty="0">
                <a:latin typeface="Times New Roman"/>
                <a:cs typeface="Times New Roman"/>
              </a:rPr>
              <a:t> </a:t>
            </a:r>
            <a:r>
              <a:rPr sz="2180" spc="50" dirty="0">
                <a:latin typeface="Times New Roman"/>
                <a:cs typeface="Times New Roman"/>
              </a:rPr>
              <a:t> </a:t>
            </a:r>
            <a:r>
              <a:rPr sz="2180" i="1" spc="446" dirty="0">
                <a:latin typeface="Times New Roman"/>
                <a:cs typeface="Times New Roman"/>
              </a:rPr>
              <a:t>f</a:t>
            </a:r>
            <a:r>
              <a:rPr sz="2180" spc="159" dirty="0">
                <a:latin typeface="Times New Roman"/>
                <a:cs typeface="Times New Roman"/>
              </a:rPr>
              <a:t>(</a:t>
            </a:r>
            <a:r>
              <a:rPr sz="2180" i="1" spc="159" dirty="0">
                <a:latin typeface="Times New Roman"/>
                <a:cs typeface="Times New Roman"/>
              </a:rPr>
              <a:t>x</a:t>
            </a:r>
            <a:r>
              <a:rPr sz="2180" spc="159" dirty="0">
                <a:latin typeface="Times New Roman"/>
                <a:cs typeface="Times New Roman"/>
              </a:rPr>
              <a:t>) </a:t>
            </a:r>
            <a:r>
              <a:rPr sz="2180" spc="446" dirty="0">
                <a:latin typeface="Times New Roman"/>
                <a:cs typeface="Times New Roman"/>
              </a:rPr>
              <a:t>=</a:t>
            </a:r>
            <a:r>
              <a:rPr sz="2180" i="1" spc="178" dirty="0">
                <a:latin typeface="Times New Roman"/>
                <a:cs typeface="Times New Roman"/>
              </a:rPr>
              <a:t>E</a:t>
            </a:r>
            <a:r>
              <a:rPr sz="2180" spc="178" dirty="0">
                <a:latin typeface="Times New Roman"/>
                <a:cs typeface="Times New Roman"/>
              </a:rPr>
              <a:t>(</a:t>
            </a:r>
            <a:r>
              <a:rPr sz="2180" i="1" spc="178" dirty="0">
                <a:latin typeface="Times New Roman"/>
                <a:cs typeface="Times New Roman"/>
              </a:rPr>
              <a:t>Y</a:t>
            </a:r>
            <a:r>
              <a:rPr sz="2180" i="1" spc="-129" dirty="0">
                <a:latin typeface="Menlo"/>
                <a:cs typeface="Menlo"/>
              </a:rPr>
              <a:t>|</a:t>
            </a:r>
            <a:r>
              <a:rPr sz="2180" i="1" spc="-129" dirty="0">
                <a:latin typeface="Times New Roman"/>
                <a:cs typeface="Times New Roman"/>
              </a:rPr>
              <a:t>X </a:t>
            </a:r>
            <a:r>
              <a:rPr sz="2180" spc="446" dirty="0">
                <a:latin typeface="Times New Roman"/>
                <a:cs typeface="Times New Roman"/>
              </a:rPr>
              <a:t>=</a:t>
            </a:r>
            <a:r>
              <a:rPr sz="2180" spc="-317" dirty="0">
                <a:latin typeface="Times New Roman"/>
                <a:cs typeface="Times New Roman"/>
              </a:rPr>
              <a:t> </a:t>
            </a:r>
            <a:r>
              <a:rPr sz="2180" i="1" spc="188" dirty="0">
                <a:latin typeface="Times New Roman"/>
                <a:cs typeface="Times New Roman"/>
              </a:rPr>
              <a:t>x</a:t>
            </a:r>
            <a:r>
              <a:rPr sz="2180" spc="188" dirty="0">
                <a:latin typeface="Times New Roman"/>
                <a:cs typeface="Times New Roman"/>
              </a:rPr>
              <a:t>) </a:t>
            </a:r>
            <a:r>
              <a:rPr sz="2180" spc="-10" dirty="0">
                <a:latin typeface="Times New Roman"/>
                <a:cs typeface="Times New Roman"/>
              </a:rPr>
              <a:t>is </a:t>
            </a:r>
            <a:r>
              <a:rPr sz="2180" spc="109" dirty="0">
                <a:latin typeface="Times New Roman"/>
                <a:cs typeface="Times New Roman"/>
              </a:rPr>
              <a:t>the  </a:t>
            </a:r>
            <a:r>
              <a:rPr sz="2180" spc="50" dirty="0">
                <a:latin typeface="Times New Roman"/>
                <a:cs typeface="Times New Roman"/>
              </a:rPr>
              <a:t>function </a:t>
            </a:r>
            <a:r>
              <a:rPr sz="2180" spc="168" dirty="0">
                <a:latin typeface="Times New Roman"/>
                <a:cs typeface="Times New Roman"/>
              </a:rPr>
              <a:t>that </a:t>
            </a:r>
            <a:r>
              <a:rPr sz="2180" spc="30" dirty="0">
                <a:latin typeface="Times New Roman"/>
                <a:cs typeface="Times New Roman"/>
              </a:rPr>
              <a:t>minimizes </a:t>
            </a:r>
            <a:r>
              <a:rPr sz="2180" i="1" spc="99" dirty="0">
                <a:latin typeface="Times New Roman"/>
                <a:cs typeface="Times New Roman"/>
              </a:rPr>
              <a:t>E</a:t>
            </a:r>
            <a:r>
              <a:rPr sz="2180" spc="99" dirty="0">
                <a:latin typeface="Times New Roman"/>
                <a:cs typeface="Times New Roman"/>
              </a:rPr>
              <a:t>[(</a:t>
            </a:r>
            <a:r>
              <a:rPr sz="2180" i="1" spc="99" dirty="0">
                <a:latin typeface="Times New Roman"/>
                <a:cs typeface="Times New Roman"/>
              </a:rPr>
              <a:t>Y </a:t>
            </a:r>
            <a:r>
              <a:rPr sz="2180" i="1" spc="367" dirty="0">
                <a:latin typeface="Menlo"/>
                <a:cs typeface="Menlo"/>
              </a:rPr>
              <a:t>−</a:t>
            </a:r>
            <a:r>
              <a:rPr sz="2180" i="1" spc="89" dirty="0">
                <a:latin typeface="Times New Roman"/>
                <a:cs typeface="Times New Roman"/>
              </a:rPr>
              <a:t>g</a:t>
            </a:r>
            <a:r>
              <a:rPr sz="2180" spc="89" dirty="0">
                <a:latin typeface="Times New Roman"/>
                <a:cs typeface="Times New Roman"/>
              </a:rPr>
              <a:t>(</a:t>
            </a:r>
            <a:r>
              <a:rPr sz="2180" i="1" spc="89" dirty="0">
                <a:latin typeface="Times New Roman"/>
                <a:cs typeface="Times New Roman"/>
              </a:rPr>
              <a:t>X</a:t>
            </a:r>
            <a:r>
              <a:rPr sz="2180" spc="89" dirty="0">
                <a:latin typeface="Times New Roman"/>
                <a:cs typeface="Times New Roman"/>
              </a:rPr>
              <a:t>))</a:t>
            </a:r>
            <a:r>
              <a:rPr sz="2378" spc="133" baseline="27777" dirty="0">
                <a:latin typeface="Arial"/>
                <a:cs typeface="Arial"/>
              </a:rPr>
              <a:t>2</a:t>
            </a:r>
            <a:r>
              <a:rPr sz="2180" i="1" spc="89" dirty="0">
                <a:latin typeface="Menlo"/>
                <a:cs typeface="Menlo"/>
              </a:rPr>
              <a:t>|</a:t>
            </a:r>
            <a:r>
              <a:rPr sz="2180" i="1" spc="89" dirty="0">
                <a:latin typeface="Times New Roman"/>
                <a:cs typeface="Times New Roman"/>
              </a:rPr>
              <a:t>X </a:t>
            </a:r>
            <a:r>
              <a:rPr sz="2180" spc="446" dirty="0">
                <a:latin typeface="Times New Roman"/>
                <a:cs typeface="Times New Roman"/>
              </a:rPr>
              <a:t>=</a:t>
            </a:r>
            <a:r>
              <a:rPr sz="2180" i="1" spc="69" dirty="0">
                <a:latin typeface="Times New Roman"/>
                <a:cs typeface="Times New Roman"/>
              </a:rPr>
              <a:t>x</a:t>
            </a:r>
            <a:r>
              <a:rPr sz="2180" spc="69" dirty="0">
                <a:latin typeface="Times New Roman"/>
                <a:cs typeface="Times New Roman"/>
              </a:rPr>
              <a:t>] </a:t>
            </a:r>
            <a:r>
              <a:rPr sz="2180" dirty="0">
                <a:latin typeface="Times New Roman"/>
                <a:cs typeface="Times New Roman"/>
              </a:rPr>
              <a:t>over </a:t>
            </a:r>
            <a:r>
              <a:rPr sz="2180" spc="30" dirty="0">
                <a:latin typeface="Times New Roman"/>
                <a:cs typeface="Times New Roman"/>
              </a:rPr>
              <a:t>all  </a:t>
            </a:r>
            <a:r>
              <a:rPr sz="2180" spc="50" dirty="0">
                <a:latin typeface="Times New Roman"/>
                <a:cs typeface="Times New Roman"/>
              </a:rPr>
              <a:t>functions </a:t>
            </a:r>
            <a:r>
              <a:rPr sz="2180" i="1" spc="-69" dirty="0">
                <a:latin typeface="Times New Roman"/>
                <a:cs typeface="Times New Roman"/>
              </a:rPr>
              <a:t>g </a:t>
            </a:r>
            <a:r>
              <a:rPr sz="2180" spc="168" dirty="0">
                <a:latin typeface="Times New Roman"/>
                <a:cs typeface="Times New Roman"/>
              </a:rPr>
              <a:t>at </a:t>
            </a:r>
            <a:r>
              <a:rPr sz="2180" spc="30" dirty="0">
                <a:latin typeface="Times New Roman"/>
                <a:cs typeface="Times New Roman"/>
              </a:rPr>
              <a:t>all </a:t>
            </a:r>
            <a:r>
              <a:rPr sz="2180" spc="69" dirty="0">
                <a:latin typeface="Times New Roman"/>
                <a:cs typeface="Times New Roman"/>
              </a:rPr>
              <a:t>points </a:t>
            </a:r>
            <a:r>
              <a:rPr sz="2180" i="1" spc="454" dirty="0">
                <a:latin typeface="Times New Roman"/>
                <a:cs typeface="Times New Roman"/>
              </a:rPr>
              <a:t>X</a:t>
            </a:r>
            <a:r>
              <a:rPr sz="2180" spc="446" dirty="0">
                <a:latin typeface="Times New Roman"/>
                <a:cs typeface="Times New Roman"/>
              </a:rPr>
              <a:t>=</a:t>
            </a:r>
            <a:r>
              <a:rPr sz="2180" i="1" spc="159" dirty="0">
                <a:latin typeface="Times New Roman"/>
                <a:cs typeface="Times New Roman"/>
              </a:rPr>
              <a:t>x</a:t>
            </a:r>
            <a:r>
              <a:rPr sz="2180" spc="159" dirty="0">
                <a:latin typeface="Times New Roman"/>
                <a:cs typeface="Times New Roman"/>
              </a:rPr>
              <a:t>.</a:t>
            </a:r>
            <a:endParaRPr sz="2180" dirty="0">
              <a:latin typeface="Times New Roman"/>
              <a:cs typeface="Times New Roman"/>
            </a:endParaRPr>
          </a:p>
          <a:p>
            <a:pPr marL="463082" marR="85570" indent="-263001" algn="just">
              <a:lnSpc>
                <a:spcPct val="102600"/>
              </a:lnSpc>
              <a:spcBef>
                <a:spcPts val="595"/>
              </a:spcBef>
              <a:buClr>
                <a:srgbClr val="3333B2"/>
              </a:buClr>
              <a:buSzPct val="90909"/>
              <a:buFont typeface="Menlo"/>
              <a:buChar char="•"/>
              <a:tabLst>
                <a:tab pos="464342" algn="l"/>
              </a:tabLst>
            </a:pPr>
            <a:r>
              <a:rPr lang="el-GR" sz="2180" i="1" spc="446" dirty="0">
                <a:latin typeface="Times New Roman"/>
                <a:cs typeface="Times New Roman"/>
              </a:rPr>
              <a:t>ε </a:t>
            </a:r>
            <a:r>
              <a:rPr sz="2180" spc="446" dirty="0">
                <a:latin typeface="Times New Roman"/>
                <a:cs typeface="Times New Roman"/>
              </a:rPr>
              <a:t>=</a:t>
            </a:r>
            <a:r>
              <a:rPr sz="2180" i="1" spc="40" dirty="0">
                <a:latin typeface="Times New Roman"/>
                <a:cs typeface="Times New Roman"/>
              </a:rPr>
              <a:t>Y</a:t>
            </a:r>
            <a:r>
              <a:rPr lang="en-US" sz="2180" i="1" spc="367" dirty="0">
                <a:latin typeface="Menlo"/>
                <a:cs typeface="Menlo"/>
              </a:rPr>
              <a:t>−</a:t>
            </a:r>
            <a:r>
              <a:rPr sz="2180" i="1" spc="446" dirty="0">
                <a:latin typeface="Times New Roman"/>
                <a:cs typeface="Times New Roman"/>
              </a:rPr>
              <a:t>f</a:t>
            </a:r>
            <a:r>
              <a:rPr sz="2180" spc="159" dirty="0">
                <a:latin typeface="Times New Roman"/>
                <a:cs typeface="Times New Roman"/>
              </a:rPr>
              <a:t>(</a:t>
            </a:r>
            <a:r>
              <a:rPr sz="2180" i="1" spc="159" dirty="0">
                <a:latin typeface="Times New Roman"/>
                <a:cs typeface="Times New Roman"/>
              </a:rPr>
              <a:t>x</a:t>
            </a:r>
            <a:r>
              <a:rPr sz="2180" spc="159" dirty="0">
                <a:latin typeface="Times New Roman"/>
                <a:cs typeface="Times New Roman"/>
              </a:rPr>
              <a:t>) </a:t>
            </a:r>
            <a:r>
              <a:rPr sz="2180" spc="-10" dirty="0">
                <a:latin typeface="Times New Roman"/>
                <a:cs typeface="Times New Roman"/>
              </a:rPr>
              <a:t>is </a:t>
            </a:r>
            <a:r>
              <a:rPr sz="2180" spc="109" dirty="0">
                <a:latin typeface="Times New Roman"/>
                <a:cs typeface="Times New Roman"/>
              </a:rPr>
              <a:t>the </a:t>
            </a:r>
            <a:r>
              <a:rPr sz="2180" i="1" dirty="0">
                <a:solidFill>
                  <a:srgbClr val="009900"/>
                </a:solidFill>
                <a:latin typeface="Times New Roman"/>
                <a:cs typeface="Times New Roman"/>
              </a:rPr>
              <a:t>irreducible </a:t>
            </a:r>
            <a:r>
              <a:rPr sz="2180" spc="59" dirty="0">
                <a:latin typeface="Times New Roman"/>
                <a:cs typeface="Times New Roman"/>
              </a:rPr>
              <a:t>error </a:t>
            </a:r>
            <a:r>
              <a:rPr sz="2180" spc="-20" dirty="0">
                <a:latin typeface="Times New Roman"/>
                <a:cs typeface="Times New Roman"/>
              </a:rPr>
              <a:t>— </a:t>
            </a:r>
            <a:r>
              <a:rPr sz="2180" spc="20" dirty="0">
                <a:latin typeface="Times New Roman"/>
                <a:cs typeface="Times New Roman"/>
              </a:rPr>
              <a:t>i.e. </a:t>
            </a:r>
            <a:r>
              <a:rPr sz="2180" spc="10" dirty="0">
                <a:latin typeface="Times New Roman"/>
                <a:cs typeface="Times New Roman"/>
              </a:rPr>
              <a:t>even </a:t>
            </a:r>
            <a:r>
              <a:rPr sz="2180" spc="-40" dirty="0">
                <a:latin typeface="Times New Roman"/>
                <a:cs typeface="Times New Roman"/>
              </a:rPr>
              <a:t>if </a:t>
            </a:r>
            <a:r>
              <a:rPr sz="2180" spc="-50" dirty="0">
                <a:latin typeface="Times New Roman"/>
                <a:cs typeface="Times New Roman"/>
              </a:rPr>
              <a:t>we </a:t>
            </a:r>
            <a:r>
              <a:rPr sz="2180" spc="30" dirty="0">
                <a:latin typeface="Times New Roman"/>
                <a:cs typeface="Times New Roman"/>
              </a:rPr>
              <a:t>knew  </a:t>
            </a:r>
            <a:r>
              <a:rPr sz="2180" i="1" spc="446" dirty="0">
                <a:latin typeface="Times New Roman"/>
                <a:cs typeface="Times New Roman"/>
              </a:rPr>
              <a:t>f</a:t>
            </a:r>
            <a:r>
              <a:rPr sz="2180" spc="129" dirty="0">
                <a:latin typeface="Times New Roman"/>
                <a:cs typeface="Times New Roman"/>
              </a:rPr>
              <a:t>(</a:t>
            </a:r>
            <a:r>
              <a:rPr sz="2180" i="1" spc="129" dirty="0">
                <a:latin typeface="Times New Roman"/>
                <a:cs typeface="Times New Roman"/>
              </a:rPr>
              <a:t>x</a:t>
            </a:r>
            <a:r>
              <a:rPr sz="2180" spc="129" dirty="0">
                <a:latin typeface="Times New Roman"/>
                <a:cs typeface="Times New Roman"/>
              </a:rPr>
              <a:t>), </a:t>
            </a:r>
            <a:r>
              <a:rPr sz="2180" spc="-50" dirty="0">
                <a:latin typeface="Times New Roman"/>
                <a:cs typeface="Times New Roman"/>
              </a:rPr>
              <a:t>we </a:t>
            </a:r>
            <a:r>
              <a:rPr sz="2180" spc="20" dirty="0">
                <a:latin typeface="Times New Roman"/>
                <a:cs typeface="Times New Roman"/>
              </a:rPr>
              <a:t>would </a:t>
            </a:r>
            <a:r>
              <a:rPr sz="2180" spc="40" dirty="0">
                <a:latin typeface="Times New Roman"/>
                <a:cs typeface="Times New Roman"/>
              </a:rPr>
              <a:t>still make </a:t>
            </a:r>
            <a:r>
              <a:rPr sz="2180" spc="50" dirty="0">
                <a:latin typeface="Times New Roman"/>
                <a:cs typeface="Times New Roman"/>
              </a:rPr>
              <a:t>errors in </a:t>
            </a:r>
            <a:r>
              <a:rPr sz="2180" spc="59" dirty="0">
                <a:latin typeface="Times New Roman"/>
                <a:cs typeface="Times New Roman"/>
              </a:rPr>
              <a:t>prediction, </a:t>
            </a:r>
            <a:r>
              <a:rPr sz="2180" spc="10" dirty="0">
                <a:latin typeface="Times New Roman"/>
                <a:cs typeface="Times New Roman"/>
              </a:rPr>
              <a:t>since </a:t>
            </a:r>
            <a:r>
              <a:rPr sz="2180" spc="168" dirty="0">
                <a:latin typeface="Times New Roman"/>
                <a:cs typeface="Times New Roman"/>
              </a:rPr>
              <a:t>at </a:t>
            </a:r>
            <a:r>
              <a:rPr sz="2180" spc="30" dirty="0">
                <a:latin typeface="Times New Roman"/>
                <a:cs typeface="Times New Roman"/>
              </a:rPr>
              <a:t>each  </a:t>
            </a:r>
            <a:r>
              <a:rPr sz="2180" i="1" spc="454" dirty="0">
                <a:latin typeface="Times New Roman"/>
                <a:cs typeface="Times New Roman"/>
              </a:rPr>
              <a:t>X</a:t>
            </a:r>
            <a:r>
              <a:rPr sz="2180" spc="446" dirty="0">
                <a:latin typeface="Times New Roman"/>
                <a:cs typeface="Times New Roman"/>
              </a:rPr>
              <a:t>=</a:t>
            </a:r>
            <a:r>
              <a:rPr sz="2180" i="1" spc="258" dirty="0">
                <a:latin typeface="Times New Roman"/>
                <a:cs typeface="Times New Roman"/>
              </a:rPr>
              <a:t>x </a:t>
            </a:r>
            <a:r>
              <a:rPr sz="2180" spc="89" dirty="0">
                <a:latin typeface="Times New Roman"/>
                <a:cs typeface="Times New Roman"/>
              </a:rPr>
              <a:t>there </a:t>
            </a:r>
            <a:r>
              <a:rPr sz="2180" spc="-10" dirty="0">
                <a:latin typeface="Times New Roman"/>
                <a:cs typeface="Times New Roman"/>
              </a:rPr>
              <a:t>is </a:t>
            </a:r>
            <a:r>
              <a:rPr sz="2180" spc="50" dirty="0">
                <a:latin typeface="Times New Roman"/>
                <a:cs typeface="Times New Roman"/>
              </a:rPr>
              <a:t>typically </a:t>
            </a:r>
            <a:r>
              <a:rPr sz="2180" spc="109" dirty="0">
                <a:latin typeface="Times New Roman"/>
                <a:cs typeface="Times New Roman"/>
              </a:rPr>
              <a:t>a </a:t>
            </a:r>
            <a:r>
              <a:rPr sz="2180" spc="79" dirty="0">
                <a:latin typeface="Times New Roman"/>
                <a:cs typeface="Times New Roman"/>
              </a:rPr>
              <a:t>distribution </a:t>
            </a:r>
            <a:r>
              <a:rPr sz="2180" spc="-40" dirty="0">
                <a:latin typeface="Times New Roman"/>
                <a:cs typeface="Times New Roman"/>
              </a:rPr>
              <a:t>of </a:t>
            </a:r>
            <a:r>
              <a:rPr sz="2180" spc="30" dirty="0">
                <a:latin typeface="Times New Roman"/>
                <a:cs typeface="Times New Roman"/>
              </a:rPr>
              <a:t>possible </a:t>
            </a:r>
            <a:r>
              <a:rPr sz="2180" i="1" spc="40" dirty="0">
                <a:latin typeface="Times New Roman"/>
                <a:cs typeface="Times New Roman"/>
              </a:rPr>
              <a:t>Y</a:t>
            </a:r>
            <a:r>
              <a:rPr sz="2180" i="1" spc="297" dirty="0">
                <a:latin typeface="Times New Roman"/>
                <a:cs typeface="Times New Roman"/>
              </a:rPr>
              <a:t> </a:t>
            </a:r>
            <a:r>
              <a:rPr sz="2180" spc="20" dirty="0">
                <a:latin typeface="Times New Roman"/>
                <a:cs typeface="Times New Roman"/>
              </a:rPr>
              <a:t>values.</a:t>
            </a:r>
            <a:endParaRPr sz="2180" dirty="0">
              <a:latin typeface="Times New Roman"/>
              <a:cs typeface="Times New Roman"/>
            </a:endParaRPr>
          </a:p>
          <a:p>
            <a:pPr marL="463082" indent="-263001">
              <a:spcBef>
                <a:spcPts val="654"/>
              </a:spcBef>
              <a:buClr>
                <a:srgbClr val="3333B2"/>
              </a:buClr>
              <a:buSzPct val="90909"/>
              <a:buFont typeface="Menlo"/>
              <a:buChar char="•"/>
              <a:tabLst>
                <a:tab pos="464342" algn="l"/>
              </a:tabLst>
            </a:pPr>
            <a:r>
              <a:rPr sz="2180" spc="40" dirty="0">
                <a:latin typeface="Times New Roman"/>
                <a:cs typeface="Times New Roman"/>
              </a:rPr>
              <a:t>For </a:t>
            </a:r>
            <a:r>
              <a:rPr sz="2180" spc="59" dirty="0">
                <a:latin typeface="Times New Roman"/>
                <a:cs typeface="Times New Roman"/>
              </a:rPr>
              <a:t>any </a:t>
            </a:r>
            <a:r>
              <a:rPr sz="2180" spc="79" dirty="0">
                <a:latin typeface="Times New Roman"/>
                <a:cs typeface="Times New Roman"/>
              </a:rPr>
              <a:t>estimate </a:t>
            </a:r>
            <a:r>
              <a:rPr sz="2180" i="1" spc="89" dirty="0">
                <a:latin typeface="Times New Roman"/>
                <a:cs typeface="Times New Roman"/>
              </a:rPr>
              <a:t>f</a:t>
            </a:r>
            <a:r>
              <a:rPr sz="3270" spc="133" baseline="15151" dirty="0">
                <a:latin typeface="Times New Roman"/>
                <a:cs typeface="Times New Roman"/>
              </a:rPr>
              <a:t>ˆ</a:t>
            </a:r>
            <a:r>
              <a:rPr sz="2180" spc="89" dirty="0">
                <a:latin typeface="Times New Roman"/>
                <a:cs typeface="Times New Roman"/>
              </a:rPr>
              <a:t>(</a:t>
            </a:r>
            <a:r>
              <a:rPr sz="2180" i="1" spc="89" dirty="0">
                <a:latin typeface="Times New Roman"/>
                <a:cs typeface="Times New Roman"/>
              </a:rPr>
              <a:t>x</a:t>
            </a:r>
            <a:r>
              <a:rPr sz="2180" spc="89" dirty="0">
                <a:latin typeface="Times New Roman"/>
                <a:cs typeface="Times New Roman"/>
              </a:rPr>
              <a:t>) </a:t>
            </a:r>
            <a:r>
              <a:rPr sz="2180" spc="-40" dirty="0">
                <a:latin typeface="Times New Roman"/>
                <a:cs typeface="Times New Roman"/>
              </a:rPr>
              <a:t>of </a:t>
            </a:r>
            <a:r>
              <a:rPr sz="2180" i="1" spc="446" dirty="0">
                <a:latin typeface="Times New Roman"/>
                <a:cs typeface="Times New Roman"/>
              </a:rPr>
              <a:t>f</a:t>
            </a:r>
            <a:r>
              <a:rPr sz="2180" spc="129" dirty="0">
                <a:latin typeface="Times New Roman"/>
                <a:cs typeface="Times New Roman"/>
              </a:rPr>
              <a:t>(</a:t>
            </a:r>
            <a:r>
              <a:rPr sz="2180" i="1" spc="129" dirty="0">
                <a:latin typeface="Times New Roman"/>
                <a:cs typeface="Times New Roman"/>
              </a:rPr>
              <a:t>x</a:t>
            </a:r>
            <a:r>
              <a:rPr sz="2180" spc="129" dirty="0">
                <a:latin typeface="Times New Roman"/>
                <a:cs typeface="Times New Roman"/>
              </a:rPr>
              <a:t>), </a:t>
            </a:r>
            <a:r>
              <a:rPr sz="2180" spc="-50" dirty="0">
                <a:latin typeface="Times New Roman"/>
                <a:cs typeface="Times New Roman"/>
              </a:rPr>
              <a:t>we</a:t>
            </a:r>
            <a:r>
              <a:rPr sz="2180" spc="50" dirty="0">
                <a:latin typeface="Times New Roman"/>
                <a:cs typeface="Times New Roman"/>
              </a:rPr>
              <a:t> </a:t>
            </a:r>
            <a:r>
              <a:rPr sz="2180" spc="30" dirty="0">
                <a:latin typeface="Times New Roman"/>
                <a:cs typeface="Times New Roman"/>
              </a:rPr>
              <a:t>have</a:t>
            </a:r>
            <a:endParaRPr sz="2180" dirty="0">
              <a:latin typeface="Times New Roman"/>
              <a:cs typeface="Times New Roman"/>
            </a:endParaRPr>
          </a:p>
        </p:txBody>
      </p:sp>
      <p:sp>
        <p:nvSpPr>
          <p:cNvPr id="5" name="object 5"/>
          <p:cNvSpPr txBox="1"/>
          <p:nvPr/>
        </p:nvSpPr>
        <p:spPr>
          <a:xfrm>
            <a:off x="4789971" y="5340102"/>
            <a:ext cx="1726452" cy="637888"/>
          </a:xfrm>
          <a:prstGeom prst="rect">
            <a:avLst/>
          </a:prstGeom>
        </p:spPr>
        <p:txBody>
          <a:bodyPr vert="horz" wrap="square" lIns="0" tIns="299487" rIns="0" bIns="0" rtlCol="0">
            <a:spAutoFit/>
          </a:bodyPr>
          <a:lstStyle/>
          <a:p>
            <a:pPr marL="25168">
              <a:spcBef>
                <a:spcPts val="2358"/>
              </a:spcBef>
              <a:tabLst>
                <a:tab pos="1576750" algn="l"/>
              </a:tabLst>
            </a:pPr>
            <a:r>
              <a:rPr sz="2180" spc="367" dirty="0">
                <a:latin typeface="Arial"/>
                <a:cs typeface="Arial"/>
              </a:rPr>
              <a:t> 	 </a:t>
            </a:r>
            <a:endParaRPr sz="2180" dirty="0">
              <a:latin typeface="Arial"/>
              <a:cs typeface="Arial"/>
            </a:endParaRPr>
          </a:p>
        </p:txBody>
      </p:sp>
      <p:sp>
        <p:nvSpPr>
          <p:cNvPr id="6" name="object 6"/>
          <p:cNvSpPr txBox="1"/>
          <p:nvPr/>
        </p:nvSpPr>
        <p:spPr>
          <a:xfrm>
            <a:off x="1639215" y="5163303"/>
            <a:ext cx="6213726" cy="358348"/>
          </a:xfrm>
          <a:prstGeom prst="rect">
            <a:avLst/>
          </a:prstGeom>
        </p:spPr>
        <p:txBody>
          <a:bodyPr vert="horz" wrap="square" lIns="0" tIns="22650" rIns="0" bIns="0" rtlCol="0">
            <a:spAutoFit/>
          </a:bodyPr>
          <a:lstStyle/>
          <a:p>
            <a:pPr marL="75503">
              <a:spcBef>
                <a:spcPts val="178"/>
              </a:spcBef>
              <a:tabLst>
                <a:tab pos="5384606" algn="l"/>
              </a:tabLst>
            </a:pPr>
            <a:r>
              <a:rPr sz="2180" i="1" spc="99" dirty="0">
                <a:latin typeface="Times New Roman"/>
                <a:cs typeface="Times New Roman"/>
              </a:rPr>
              <a:t>E</a:t>
            </a:r>
            <a:r>
              <a:rPr sz="2180" spc="99" dirty="0">
                <a:latin typeface="Times New Roman"/>
                <a:cs typeface="Times New Roman"/>
              </a:rPr>
              <a:t>[(</a:t>
            </a:r>
            <a:r>
              <a:rPr sz="2180" i="1" spc="99" dirty="0">
                <a:latin typeface="Times New Roman"/>
                <a:cs typeface="Times New Roman"/>
              </a:rPr>
              <a:t>Y</a:t>
            </a:r>
            <a:r>
              <a:rPr sz="2180" i="1" spc="416" dirty="0">
                <a:latin typeface="Times New Roman"/>
                <a:cs typeface="Times New Roman"/>
              </a:rPr>
              <a:t> </a:t>
            </a:r>
            <a:r>
              <a:rPr sz="2180" i="1" spc="367" dirty="0">
                <a:latin typeface="Menlo"/>
                <a:cs typeface="Menlo"/>
              </a:rPr>
              <a:t>−</a:t>
            </a:r>
            <a:r>
              <a:rPr sz="2180" i="1" spc="-822" dirty="0">
                <a:latin typeface="Menlo"/>
                <a:cs typeface="Menlo"/>
              </a:rPr>
              <a:t> </a:t>
            </a:r>
            <a:r>
              <a:rPr sz="2180" i="1" spc="79" dirty="0">
                <a:latin typeface="Times New Roman"/>
                <a:cs typeface="Times New Roman"/>
              </a:rPr>
              <a:t>f</a:t>
            </a:r>
            <a:r>
              <a:rPr sz="3270" spc="119" baseline="15151" dirty="0">
                <a:latin typeface="Times New Roman"/>
                <a:cs typeface="Times New Roman"/>
              </a:rPr>
              <a:t>ˆ</a:t>
            </a:r>
            <a:r>
              <a:rPr sz="2180" spc="79" dirty="0">
                <a:latin typeface="Times New Roman"/>
                <a:cs typeface="Times New Roman"/>
              </a:rPr>
              <a:t>(</a:t>
            </a:r>
            <a:r>
              <a:rPr sz="2180" i="1" spc="79" dirty="0">
                <a:latin typeface="Times New Roman"/>
                <a:cs typeface="Times New Roman"/>
              </a:rPr>
              <a:t>X</a:t>
            </a:r>
            <a:r>
              <a:rPr sz="2180" spc="79" dirty="0">
                <a:latin typeface="Times New Roman"/>
                <a:cs typeface="Times New Roman"/>
              </a:rPr>
              <a:t>))</a:t>
            </a:r>
            <a:r>
              <a:rPr sz="2378" spc="119" baseline="31250" dirty="0">
                <a:latin typeface="Arial"/>
                <a:cs typeface="Arial"/>
              </a:rPr>
              <a:t>2</a:t>
            </a:r>
            <a:r>
              <a:rPr sz="2180" i="1" spc="79" dirty="0">
                <a:latin typeface="Menlo"/>
                <a:cs typeface="Menlo"/>
              </a:rPr>
              <a:t>|</a:t>
            </a:r>
            <a:r>
              <a:rPr sz="2180" i="1" spc="79" dirty="0">
                <a:latin typeface="Times New Roman"/>
                <a:cs typeface="Times New Roman"/>
              </a:rPr>
              <a:t>X</a:t>
            </a:r>
            <a:r>
              <a:rPr sz="2180" i="1" spc="218" dirty="0">
                <a:latin typeface="Times New Roman"/>
                <a:cs typeface="Times New Roman"/>
              </a:rPr>
              <a:t> </a:t>
            </a:r>
            <a:r>
              <a:rPr sz="2180" spc="446" dirty="0">
                <a:latin typeface="Times New Roman"/>
                <a:cs typeface="Times New Roman"/>
              </a:rPr>
              <a:t>=</a:t>
            </a:r>
            <a:r>
              <a:rPr sz="2180" spc="59" dirty="0">
                <a:latin typeface="Times New Roman"/>
                <a:cs typeface="Times New Roman"/>
              </a:rPr>
              <a:t> </a:t>
            </a:r>
            <a:r>
              <a:rPr sz="2180" i="1" spc="69" dirty="0">
                <a:latin typeface="Times New Roman"/>
                <a:cs typeface="Times New Roman"/>
              </a:rPr>
              <a:t>x</a:t>
            </a:r>
            <a:r>
              <a:rPr sz="2180" spc="69" dirty="0">
                <a:latin typeface="Times New Roman"/>
                <a:cs typeface="Times New Roman"/>
              </a:rPr>
              <a:t>]</a:t>
            </a:r>
            <a:r>
              <a:rPr sz="2180" spc="50" dirty="0">
                <a:latin typeface="Times New Roman"/>
                <a:cs typeface="Times New Roman"/>
              </a:rPr>
              <a:t> </a:t>
            </a:r>
            <a:r>
              <a:rPr sz="2180" spc="446" dirty="0">
                <a:latin typeface="Times New Roman"/>
                <a:cs typeface="Times New Roman"/>
              </a:rPr>
              <a:t>=</a:t>
            </a:r>
            <a:r>
              <a:rPr sz="2180" spc="59" dirty="0">
                <a:latin typeface="Times New Roman"/>
                <a:cs typeface="Times New Roman"/>
              </a:rPr>
              <a:t> </a:t>
            </a:r>
            <a:r>
              <a:rPr sz="2180" spc="159" dirty="0">
                <a:latin typeface="Times New Roman"/>
                <a:cs typeface="Times New Roman"/>
              </a:rPr>
              <a:t>[</a:t>
            </a:r>
            <a:r>
              <a:rPr lang="en-US" sz="2180" i="1" spc="446" dirty="0">
                <a:latin typeface="Times New Roman"/>
                <a:cs typeface="Times New Roman"/>
              </a:rPr>
              <a:t>f</a:t>
            </a:r>
            <a:r>
              <a:rPr lang="en-US" sz="2180" spc="159" dirty="0">
                <a:latin typeface="Times New Roman"/>
                <a:cs typeface="Times New Roman"/>
              </a:rPr>
              <a:t>(</a:t>
            </a:r>
            <a:r>
              <a:rPr lang="en-US" sz="2180" i="1" spc="159" dirty="0">
                <a:latin typeface="Times New Roman"/>
                <a:cs typeface="Times New Roman"/>
              </a:rPr>
              <a:t>x</a:t>
            </a:r>
            <a:r>
              <a:rPr lang="en-US" sz="2180" spc="159" dirty="0">
                <a:latin typeface="Times New Roman"/>
                <a:cs typeface="Times New Roman"/>
              </a:rPr>
              <a:t>) </a:t>
            </a:r>
            <a:r>
              <a:rPr sz="2180" i="1" spc="367" dirty="0">
                <a:latin typeface="Menlo"/>
                <a:cs typeface="Menlo"/>
              </a:rPr>
              <a:t>−</a:t>
            </a:r>
            <a:r>
              <a:rPr sz="2180" i="1" spc="-822" dirty="0">
                <a:latin typeface="Menlo"/>
                <a:cs typeface="Menlo"/>
              </a:rPr>
              <a:t> </a:t>
            </a:r>
            <a:r>
              <a:rPr sz="2180" i="1" spc="40" dirty="0">
                <a:latin typeface="Times New Roman"/>
                <a:cs typeface="Times New Roman"/>
              </a:rPr>
              <a:t>f</a:t>
            </a:r>
            <a:r>
              <a:rPr sz="3270" spc="59" baseline="15151" dirty="0">
                <a:latin typeface="Times New Roman"/>
                <a:cs typeface="Times New Roman"/>
              </a:rPr>
              <a:t>ˆ</a:t>
            </a:r>
            <a:r>
              <a:rPr sz="2180" spc="40" dirty="0">
                <a:latin typeface="Times New Roman"/>
                <a:cs typeface="Times New Roman"/>
              </a:rPr>
              <a:t>(</a:t>
            </a:r>
            <a:r>
              <a:rPr sz="2180" i="1" spc="40" dirty="0">
                <a:latin typeface="Times New Roman"/>
                <a:cs typeface="Times New Roman"/>
              </a:rPr>
              <a:t>x</a:t>
            </a:r>
            <a:r>
              <a:rPr sz="2180" spc="40" dirty="0">
                <a:latin typeface="Times New Roman"/>
                <a:cs typeface="Times New Roman"/>
              </a:rPr>
              <a:t>)]</a:t>
            </a:r>
            <a:r>
              <a:rPr sz="2378" spc="59" baseline="31250" dirty="0">
                <a:latin typeface="Arial"/>
                <a:cs typeface="Arial"/>
              </a:rPr>
              <a:t>2</a:t>
            </a:r>
            <a:r>
              <a:rPr sz="2378" spc="206" baseline="31250" dirty="0">
                <a:latin typeface="Arial"/>
                <a:cs typeface="Arial"/>
              </a:rPr>
              <a:t> </a:t>
            </a:r>
            <a:r>
              <a:rPr sz="2180" spc="446" dirty="0">
                <a:latin typeface="Times New Roman"/>
                <a:cs typeface="Times New Roman"/>
              </a:rPr>
              <a:t>+	</a:t>
            </a:r>
            <a:r>
              <a:rPr sz="2180" spc="-30" dirty="0">
                <a:latin typeface="Times New Roman"/>
                <a:cs typeface="Times New Roman"/>
              </a:rPr>
              <a:t>Var(</a:t>
            </a:r>
            <a:r>
              <a:rPr lang="el-GR" sz="2180" i="1" spc="446" dirty="0">
                <a:latin typeface="Times New Roman"/>
                <a:cs typeface="Times New Roman"/>
              </a:rPr>
              <a:t>ε</a:t>
            </a:r>
            <a:r>
              <a:rPr sz="2180" spc="-30" dirty="0">
                <a:latin typeface="Times New Roman"/>
                <a:cs typeface="Times New Roman"/>
              </a:rPr>
              <a:t>)</a:t>
            </a:r>
            <a:endParaRPr sz="2180" dirty="0">
              <a:latin typeface="Times New Roman"/>
              <a:cs typeface="Times New Roman"/>
            </a:endParaRPr>
          </a:p>
        </p:txBody>
      </p:sp>
      <p:sp>
        <p:nvSpPr>
          <p:cNvPr id="9" name="object 9"/>
          <p:cNvSpPr txBox="1"/>
          <p:nvPr/>
        </p:nvSpPr>
        <p:spPr>
          <a:xfrm>
            <a:off x="5041363" y="5635209"/>
            <a:ext cx="3033879" cy="353304"/>
          </a:xfrm>
          <a:prstGeom prst="rect">
            <a:avLst/>
          </a:prstGeom>
        </p:spPr>
        <p:txBody>
          <a:bodyPr vert="horz" wrap="square" lIns="0" tIns="47817" rIns="0" bIns="0" rtlCol="0">
            <a:spAutoFit/>
          </a:bodyPr>
          <a:lstStyle/>
          <a:p>
            <a:pPr marL="100670">
              <a:spcBef>
                <a:spcPts val="377"/>
              </a:spcBef>
              <a:tabLst>
                <a:tab pos="1784382" algn="l"/>
              </a:tabLst>
            </a:pPr>
            <a:r>
              <a:rPr sz="1982" i="1" spc="-20" dirty="0">
                <a:solidFill>
                  <a:srgbClr val="009900"/>
                </a:solidFill>
                <a:latin typeface="Times New Roman"/>
                <a:cs typeface="Times New Roman"/>
              </a:rPr>
              <a:t>Red</a:t>
            </a:r>
            <a:r>
              <a:rPr sz="2973" i="1" spc="-595" baseline="63888" dirty="0">
                <a:latin typeface="Times New Roman"/>
                <a:cs typeface="Times New Roman"/>
              </a:rPr>
              <a:t> </a:t>
            </a:r>
            <a:r>
              <a:rPr sz="1982" i="1" spc="-139" dirty="0">
                <a:solidFill>
                  <a:srgbClr val="009900"/>
                </a:solidFill>
                <a:latin typeface="Times New Roman"/>
                <a:cs typeface="Times New Roman"/>
              </a:rPr>
              <a:t>u</a:t>
            </a:r>
            <a:r>
              <a:rPr sz="2973" i="1" spc="-476" baseline="63888" dirty="0">
                <a:latin typeface="Times New Roman"/>
                <a:cs typeface="Times New Roman"/>
              </a:rPr>
              <a:t> </a:t>
            </a:r>
            <a:r>
              <a:rPr sz="1982" i="1" spc="-10" dirty="0">
                <a:solidFill>
                  <a:srgbClr val="009900"/>
                </a:solidFill>
                <a:latin typeface="Times New Roman"/>
                <a:cs typeface="Times New Roman"/>
              </a:rPr>
              <a:t>cible	</a:t>
            </a:r>
            <a:r>
              <a:rPr sz="1982" i="1" spc="59" dirty="0">
                <a:solidFill>
                  <a:srgbClr val="009900"/>
                </a:solidFill>
                <a:latin typeface="Times New Roman"/>
                <a:cs typeface="Times New Roman"/>
              </a:rPr>
              <a:t>Ir</a:t>
            </a:r>
            <a:r>
              <a:rPr lang="en-US" sz="1982" i="1" spc="59" dirty="0">
                <a:solidFill>
                  <a:srgbClr val="009900"/>
                </a:solidFill>
                <a:latin typeface="Times New Roman"/>
                <a:cs typeface="Times New Roman"/>
              </a:rPr>
              <a:t>reducible </a:t>
            </a:r>
            <a:endParaRPr sz="1982" dirty="0">
              <a:latin typeface="Times New Roman"/>
              <a:cs typeface="Times New Roman"/>
            </a:endParaRPr>
          </a:p>
        </p:txBody>
      </p:sp>
      <p:sp>
        <p:nvSpPr>
          <p:cNvPr id="12" name="Left Brace 11">
            <a:extLst>
              <a:ext uri="{FF2B5EF4-FFF2-40B4-BE49-F238E27FC236}">
                <a16:creationId xmlns:a16="http://schemas.microsoft.com/office/drawing/2014/main" id="{9BE4F784-D5AC-7D4B-82F4-09EB56153981}"/>
              </a:ext>
            </a:extLst>
          </p:cNvPr>
          <p:cNvSpPr/>
          <p:nvPr/>
        </p:nvSpPr>
        <p:spPr>
          <a:xfrm rot="16200000">
            <a:off x="5583205" y="4786902"/>
            <a:ext cx="139988" cy="1726452"/>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67" dirty="0"/>
          </a:p>
        </p:txBody>
      </p:sp>
      <p:sp>
        <p:nvSpPr>
          <p:cNvPr id="13" name="Left Brace 12">
            <a:extLst>
              <a:ext uri="{FF2B5EF4-FFF2-40B4-BE49-F238E27FC236}">
                <a16:creationId xmlns:a16="http://schemas.microsoft.com/office/drawing/2014/main" id="{B7B44C67-87CE-D74C-BB42-2EB15DD1F2DE}"/>
              </a:ext>
            </a:extLst>
          </p:cNvPr>
          <p:cNvSpPr/>
          <p:nvPr/>
        </p:nvSpPr>
        <p:spPr>
          <a:xfrm rot="16200000">
            <a:off x="7351337" y="5176057"/>
            <a:ext cx="139988" cy="86322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567"/>
          </a:p>
        </p:txBody>
      </p:sp>
      <p:sp>
        <p:nvSpPr>
          <p:cNvPr id="4" name="Slide Number Placeholder 3">
            <a:extLst>
              <a:ext uri="{FF2B5EF4-FFF2-40B4-BE49-F238E27FC236}">
                <a16:creationId xmlns:a16="http://schemas.microsoft.com/office/drawing/2014/main" id="{A5730FE7-2047-9F42-B22B-D8AE0B7D028D}"/>
              </a:ext>
            </a:extLst>
          </p:cNvPr>
          <p:cNvSpPr>
            <a:spLocks noGrp="1"/>
          </p:cNvSpPr>
          <p:nvPr>
            <p:ph type="sldNum" sz="quarter" idx="12"/>
          </p:nvPr>
        </p:nvSpPr>
        <p:spPr/>
        <p:txBody>
          <a:bodyPr/>
          <a:lstStyle/>
          <a:p>
            <a:fld id="{19B12225-5612-419B-A8D5-4B8EEE4C217E}" type="slidenum">
              <a:rPr lang="en-US" smtClean="0"/>
              <a:pPr/>
              <a:t>74</a:t>
            </a:fld>
            <a:endParaRPr lang="en-US"/>
          </a:p>
        </p:txBody>
      </p:sp>
    </p:spTree>
    <p:extLst>
      <p:ext uri="{BB962C8B-B14F-4D97-AF65-F5344CB8AC3E}">
        <p14:creationId xmlns:p14="http://schemas.microsoft.com/office/powerpoint/2010/main" val="3704184274"/>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137" y="183823"/>
            <a:ext cx="8957726"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129" dirty="0"/>
              <a:t>Parametric </a:t>
            </a:r>
            <a:r>
              <a:rPr spc="149" dirty="0"/>
              <a:t>and </a:t>
            </a:r>
            <a:r>
              <a:rPr spc="139" dirty="0"/>
              <a:t>structured</a:t>
            </a:r>
            <a:r>
              <a:rPr spc="377" dirty="0"/>
              <a:t> </a:t>
            </a:r>
            <a:r>
              <a:rPr spc="69" dirty="0"/>
              <a:t>models</a:t>
            </a:r>
          </a:p>
        </p:txBody>
      </p:sp>
      <mc:AlternateContent xmlns:mc="http://schemas.openxmlformats.org/markup-compatibility/2006" xmlns:a14="http://schemas.microsoft.com/office/drawing/2010/main">
        <mc:Choice Requires="a14">
          <p:sp>
            <p:nvSpPr>
              <p:cNvPr id="3" name="object 3"/>
              <p:cNvSpPr txBox="1"/>
              <p:nvPr/>
            </p:nvSpPr>
            <p:spPr>
              <a:xfrm>
                <a:off x="609600" y="1600200"/>
                <a:ext cx="7643210" cy="4269116"/>
              </a:xfrm>
              <a:prstGeom prst="rect">
                <a:avLst/>
              </a:prstGeom>
            </p:spPr>
            <p:txBody>
              <a:bodyPr vert="horz" wrap="square" lIns="0" tIns="13842" rIns="0" bIns="0" rtlCol="0">
                <a:spAutoFit/>
              </a:bodyPr>
              <a:lstStyle/>
              <a:p>
                <a:pPr marL="226508" marR="381289">
                  <a:lnSpc>
                    <a:spcPct val="102600"/>
                  </a:lnSpc>
                  <a:spcBef>
                    <a:spcPts val="109"/>
                  </a:spcBef>
                </a:pPr>
                <a:r>
                  <a:rPr lang="en-US" sz="2180" spc="109" dirty="0">
                    <a:latin typeface="Times New Roman"/>
                    <a:cs typeface="Times New Roman"/>
                  </a:rPr>
                  <a:t>The </a:t>
                </a:r>
                <a:r>
                  <a:rPr lang="en-US" sz="2180" i="1" spc="20" dirty="0">
                    <a:solidFill>
                      <a:srgbClr val="009900"/>
                    </a:solidFill>
                    <a:latin typeface="Times New Roman"/>
                    <a:cs typeface="Times New Roman"/>
                  </a:rPr>
                  <a:t>linear </a:t>
                </a:r>
                <a:r>
                  <a:rPr lang="en-US" sz="2180" spc="50" dirty="0">
                    <a:latin typeface="Times New Roman"/>
                    <a:cs typeface="Times New Roman"/>
                  </a:rPr>
                  <a:t>model </a:t>
                </a:r>
                <a:r>
                  <a:rPr lang="en-US" sz="2180" spc="-10" dirty="0">
                    <a:latin typeface="Times New Roman"/>
                    <a:cs typeface="Times New Roman"/>
                  </a:rPr>
                  <a:t>is </a:t>
                </a:r>
                <a:r>
                  <a:rPr lang="en-US" sz="2180" spc="109" dirty="0">
                    <a:latin typeface="Times New Roman"/>
                    <a:cs typeface="Times New Roman"/>
                  </a:rPr>
                  <a:t>an important </a:t>
                </a:r>
                <a:r>
                  <a:rPr lang="en-US" sz="2180" spc="50" dirty="0">
                    <a:latin typeface="Times New Roman"/>
                    <a:cs typeface="Times New Roman"/>
                  </a:rPr>
                  <a:t>example </a:t>
                </a:r>
                <a:r>
                  <a:rPr lang="en-US" sz="2180" spc="-40" dirty="0">
                    <a:latin typeface="Times New Roman"/>
                    <a:cs typeface="Times New Roman"/>
                  </a:rPr>
                  <a:t>of </a:t>
                </a:r>
                <a:r>
                  <a:rPr lang="en-US" sz="2180" spc="109" dirty="0">
                    <a:latin typeface="Times New Roman"/>
                    <a:cs typeface="Times New Roman"/>
                  </a:rPr>
                  <a:t>a </a:t>
                </a:r>
                <a:r>
                  <a:rPr lang="en-US" sz="2180" spc="89" dirty="0">
                    <a:latin typeface="Times New Roman"/>
                    <a:cs typeface="Times New Roman"/>
                  </a:rPr>
                  <a:t>parametric  </a:t>
                </a:r>
                <a:r>
                  <a:rPr lang="en-US" sz="2180" spc="40" dirty="0">
                    <a:latin typeface="Times New Roman"/>
                    <a:cs typeface="Times New Roman"/>
                  </a:rPr>
                  <a:t>model: </a:t>
                </a:r>
                <a:r>
                  <a:rPr lang="en-US" sz="2180" i="1" spc="327" dirty="0" err="1">
                    <a:latin typeface="Times New Roman"/>
                    <a:cs typeface="Times New Roman"/>
                  </a:rPr>
                  <a:t>f</a:t>
                </a:r>
                <a:r>
                  <a:rPr lang="en-US" sz="2378" i="1" spc="489" baseline="-10416" dirty="0" err="1">
                    <a:latin typeface="Times New Roman"/>
                    <a:cs typeface="Times New Roman"/>
                  </a:rPr>
                  <a:t>L</a:t>
                </a:r>
                <a:r>
                  <a:rPr lang="en-US" sz="2180" spc="327" dirty="0">
                    <a:latin typeface="Times New Roman"/>
                    <a:cs typeface="Times New Roman"/>
                  </a:rPr>
                  <a:t>(</a:t>
                </a:r>
                <a:r>
                  <a:rPr lang="en-US" sz="2180" i="1" spc="327" dirty="0">
                    <a:latin typeface="Times New Roman"/>
                    <a:cs typeface="Times New Roman"/>
                  </a:rPr>
                  <a:t>x</a:t>
                </a:r>
                <a:r>
                  <a:rPr lang="en-US" sz="2180" spc="327" dirty="0">
                    <a:latin typeface="Times New Roman"/>
                    <a:cs typeface="Times New Roman"/>
                  </a:rPr>
                  <a:t>)</a:t>
                </a:r>
                <a:r>
                  <a:rPr lang="en-US" sz="2180" spc="40" dirty="0">
                    <a:latin typeface="Times New Roman"/>
                    <a:cs typeface="Times New Roman"/>
                  </a:rPr>
                  <a:t> </a:t>
                </a:r>
                <a:r>
                  <a:rPr lang="en-US" sz="2180" spc="446" dirty="0">
                    <a:latin typeface="Times New Roman"/>
                    <a:cs typeface="Times New Roman"/>
                  </a:rPr>
                  <a:t>=</a:t>
                </a:r>
                <a:r>
                  <a:rPr lang="en-US" sz="2180" spc="50" dirty="0">
                    <a:latin typeface="Times New Roman"/>
                    <a:cs typeface="Times New Roman"/>
                  </a:rPr>
                  <a:t> </a:t>
                </a:r>
                <a:r>
                  <a:rPr lang="el-GR" sz="2180" i="1" spc="40" dirty="0">
                    <a:latin typeface="Times New Roman"/>
                    <a:cs typeface="Times New Roman"/>
                  </a:rPr>
                  <a:t>β</a:t>
                </a:r>
                <a:r>
                  <a:rPr lang="el-GR" sz="2378" spc="59" baseline="-10416" dirty="0">
                    <a:latin typeface="Arial"/>
                    <a:cs typeface="Arial"/>
                  </a:rPr>
                  <a:t>0</a:t>
                </a:r>
                <a:r>
                  <a:rPr lang="el-GR" sz="2378" spc="192" baseline="-10416" dirty="0">
                    <a:latin typeface="Arial"/>
                    <a:cs typeface="Arial"/>
                  </a:rPr>
                  <a:t> </a:t>
                </a:r>
                <a:r>
                  <a:rPr lang="el-GR" sz="2180" spc="446" dirty="0">
                    <a:latin typeface="Times New Roman"/>
                    <a:cs typeface="Times New Roman"/>
                  </a:rPr>
                  <a:t>+</a:t>
                </a:r>
                <a:r>
                  <a:rPr lang="el-GR" sz="2180" spc="-69" dirty="0">
                    <a:latin typeface="Times New Roman"/>
                    <a:cs typeface="Times New Roman"/>
                  </a:rPr>
                  <a:t> </a:t>
                </a:r>
                <a:r>
                  <a:rPr lang="el-GR" sz="2180" i="1" spc="149" dirty="0">
                    <a:latin typeface="Times New Roman"/>
                    <a:cs typeface="Times New Roman"/>
                  </a:rPr>
                  <a:t>β</a:t>
                </a:r>
                <a:r>
                  <a:rPr lang="el-GR" sz="2378" spc="222" baseline="-10416" dirty="0">
                    <a:latin typeface="Arial"/>
                    <a:cs typeface="Arial"/>
                  </a:rPr>
                  <a:t>1</a:t>
                </a:r>
                <a:r>
                  <a:rPr lang="en-US" sz="2180" i="1" spc="149" dirty="0">
                    <a:latin typeface="Times New Roman"/>
                    <a:cs typeface="Times New Roman"/>
                  </a:rPr>
                  <a:t>x</a:t>
                </a:r>
                <a:r>
                  <a:rPr lang="en-US" sz="2378" spc="222" baseline="-10416" dirty="0">
                    <a:latin typeface="Arial"/>
                    <a:cs typeface="Arial"/>
                  </a:rPr>
                  <a:t>1</a:t>
                </a:r>
                <a:r>
                  <a:rPr lang="en-US" sz="2378" spc="206" baseline="-10416" dirty="0">
                    <a:latin typeface="Arial"/>
                    <a:cs typeface="Arial"/>
                  </a:rPr>
                  <a:t> </a:t>
                </a:r>
                <a:r>
                  <a:rPr lang="en-US" sz="2180" spc="446" dirty="0">
                    <a:latin typeface="Times New Roman"/>
                    <a:cs typeface="Times New Roman"/>
                  </a:rPr>
                  <a:t>+</a:t>
                </a:r>
                <a:r>
                  <a:rPr lang="en-US" sz="2180" spc="-79" dirty="0">
                    <a:latin typeface="Times New Roman"/>
                    <a:cs typeface="Times New Roman"/>
                  </a:rPr>
                  <a:t> </a:t>
                </a:r>
                <a:r>
                  <a:rPr lang="el-GR" sz="2180" i="1" spc="149" dirty="0">
                    <a:latin typeface="Times New Roman"/>
                    <a:cs typeface="Times New Roman"/>
                  </a:rPr>
                  <a:t>β</a:t>
                </a:r>
                <a:r>
                  <a:rPr lang="el-GR" sz="2378" spc="222" baseline="-10416" dirty="0">
                    <a:latin typeface="Arial"/>
                    <a:cs typeface="Arial"/>
                  </a:rPr>
                  <a:t>2</a:t>
                </a:r>
                <a:r>
                  <a:rPr lang="en-US" sz="2180" i="1" spc="149" dirty="0">
                    <a:latin typeface="Times New Roman"/>
                    <a:cs typeface="Times New Roman"/>
                  </a:rPr>
                  <a:t>x</a:t>
                </a:r>
                <a:r>
                  <a:rPr lang="en-US" sz="2378" spc="222" baseline="-10416" dirty="0">
                    <a:latin typeface="Arial"/>
                    <a:cs typeface="Arial"/>
                  </a:rPr>
                  <a:t>2</a:t>
                </a:r>
                <a:r>
                  <a:rPr lang="en-US" sz="2378" spc="206" baseline="-10416" dirty="0">
                    <a:latin typeface="Arial"/>
                    <a:cs typeface="Arial"/>
                  </a:rPr>
                  <a:t> </a:t>
                </a:r>
                <a:r>
                  <a:rPr lang="en-US" sz="2180" spc="446" dirty="0">
                    <a:latin typeface="Times New Roman"/>
                    <a:cs typeface="Times New Roman"/>
                  </a:rPr>
                  <a:t>+</a:t>
                </a:r>
                <a:r>
                  <a:rPr lang="en-US" sz="2180" spc="-69"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n-US" sz="2180" i="1" spc="50" dirty="0">
                    <a:latin typeface="Times New Roman"/>
                    <a:cs typeface="Times New Roman"/>
                  </a:rPr>
                  <a:t>.</a:t>
                </a:r>
                <a:r>
                  <a:rPr lang="en-US" sz="2180" i="1" spc="-198" dirty="0">
                    <a:latin typeface="Times New Roman"/>
                    <a:cs typeface="Times New Roman"/>
                  </a:rPr>
                  <a:t> </a:t>
                </a:r>
                <a:r>
                  <a:rPr lang="en-US" sz="2180" i="1" spc="50" dirty="0">
                    <a:latin typeface="Times New Roman"/>
                    <a:cs typeface="Times New Roman"/>
                  </a:rPr>
                  <a:t>.</a:t>
                </a:r>
                <a:r>
                  <a:rPr lang="en-US" sz="2180" i="1" spc="-188" dirty="0">
                    <a:latin typeface="Times New Roman"/>
                    <a:cs typeface="Times New Roman"/>
                  </a:rPr>
                  <a:t> </a:t>
                </a:r>
                <a:r>
                  <a:rPr lang="el-GR" sz="2180" i="1" spc="188" dirty="0">
                    <a:latin typeface="Times New Roman"/>
                    <a:cs typeface="Times New Roman"/>
                  </a:rPr>
                  <a:t>β</a:t>
                </a:r>
                <a:r>
                  <a:rPr lang="en-US" sz="2378" i="1" spc="281" baseline="-10416" dirty="0" err="1">
                    <a:latin typeface="Times New Roman"/>
                    <a:cs typeface="Times New Roman"/>
                  </a:rPr>
                  <a:t>p</a:t>
                </a:r>
                <a:r>
                  <a:rPr lang="en-US" sz="2180" i="1" spc="188" dirty="0" err="1">
                    <a:latin typeface="Times New Roman"/>
                    <a:cs typeface="Times New Roman"/>
                  </a:rPr>
                  <a:t>x</a:t>
                </a:r>
                <a:r>
                  <a:rPr lang="en-US" sz="2378" i="1" spc="281" baseline="-10416" dirty="0" err="1">
                    <a:latin typeface="Times New Roman"/>
                    <a:cs typeface="Times New Roman"/>
                  </a:rPr>
                  <a:t>p</a:t>
                </a:r>
                <a:r>
                  <a:rPr lang="en-US" sz="2180" i="1" spc="188" dirty="0">
                    <a:latin typeface="Times New Roman"/>
                    <a:cs typeface="Times New Roman"/>
                  </a:rPr>
                  <a:t>.</a:t>
                </a:r>
              </a:p>
              <a:p>
                <a:pPr marL="1723980">
                  <a:spcBef>
                    <a:spcPts val="69"/>
                  </a:spcBef>
                </a:pPr>
                <a14:m>
                  <m:oMathPara xmlns:m="http://schemas.openxmlformats.org/officeDocument/2006/math">
                    <m:oMathParaPr>
                      <m:jc m:val="centerGroup"/>
                    </m:oMathParaPr>
                    <m:oMath xmlns:m="http://schemas.openxmlformats.org/officeDocument/2006/math">
                      <m:acc>
                        <m:accPr>
                          <m:chr m:val="⃗"/>
                          <m:ctrlPr>
                            <a:rPr lang="en-US" sz="2180" b="0" i="1" spc="109" dirty="0" smtClean="0">
                              <a:latin typeface="Cambria Math" panose="02040503050406030204" pitchFamily="18" charset="0"/>
                              <a:cs typeface="Times New Roman"/>
                            </a:rPr>
                          </m:ctrlPr>
                        </m:accPr>
                        <m:e>
                          <m:acc>
                            <m:accPr>
                              <m:chr m:val="̂"/>
                              <m:ctrlPr>
                                <a:rPr lang="en-US" sz="2180" b="0" i="1" spc="188" smtClean="0">
                                  <a:latin typeface="Cambria Math" panose="02040503050406030204" pitchFamily="18" charset="0"/>
                                  <a:cs typeface="Times New Roman"/>
                                </a:rPr>
                              </m:ctrlPr>
                            </m:accPr>
                            <m:e>
                              <m:r>
                                <a:rPr lang="en-US" sz="2180" b="0" i="1" spc="188" smtClean="0">
                                  <a:latin typeface="Cambria Math" panose="02040503050406030204" pitchFamily="18" charset="0"/>
                                  <a:cs typeface="Times New Roman"/>
                                </a:rPr>
                                <m:t>𝛽</m:t>
                              </m:r>
                            </m:e>
                          </m:acc>
                        </m:e>
                      </m:acc>
                      <m:r>
                        <a:rPr lang="en-US" sz="2180" i="1" spc="188" smtClean="0">
                          <a:latin typeface="Cambria Math" panose="02040503050406030204" pitchFamily="18" charset="0"/>
                          <a:cs typeface="Times New Roman"/>
                        </a:rPr>
                        <m:t>=</m:t>
                      </m:r>
                      <m:sSup>
                        <m:sSupPr>
                          <m:ctrlPr>
                            <a:rPr lang="en-US" sz="2180" b="0" i="1" spc="188" smtClean="0">
                              <a:latin typeface="Cambria Math" panose="02040503050406030204" pitchFamily="18" charset="0"/>
                              <a:cs typeface="Times New Roman"/>
                            </a:rPr>
                          </m:ctrlPr>
                        </m:sSupPr>
                        <m:e>
                          <m:d>
                            <m:dPr>
                              <m:ctrlPr>
                                <a:rPr lang="en-US" sz="2180" b="0" i="1" spc="188" smtClean="0">
                                  <a:latin typeface="Cambria Math" panose="02040503050406030204" pitchFamily="18" charset="0"/>
                                  <a:cs typeface="Times New Roman"/>
                                </a:rPr>
                              </m:ctrlPr>
                            </m:dPr>
                            <m:e>
                              <m:sSup>
                                <m:sSupPr>
                                  <m:ctrlPr>
                                    <a:rPr lang="en-US" sz="2180" b="0" i="1" spc="188" smtClean="0">
                                      <a:latin typeface="Cambria Math" panose="02040503050406030204" pitchFamily="18" charset="0"/>
                                      <a:cs typeface="Times New Roman"/>
                                    </a:rPr>
                                  </m:ctrlPr>
                                </m:sSupPr>
                                <m:e>
                                  <m:r>
                                    <a:rPr lang="en-US" sz="2180" b="0" i="1" spc="188" smtClean="0">
                                      <a:latin typeface="Cambria Math" panose="02040503050406030204" pitchFamily="18" charset="0"/>
                                      <a:cs typeface="Times New Roman"/>
                                    </a:rPr>
                                    <m:t>𝑋</m:t>
                                  </m:r>
                                </m:e>
                                <m:sup>
                                  <m:r>
                                    <a:rPr lang="en-US" sz="2180" b="0" i="1" spc="188" smtClean="0">
                                      <a:latin typeface="Cambria Math" panose="02040503050406030204" pitchFamily="18" charset="0"/>
                                      <a:cs typeface="Times New Roman"/>
                                    </a:rPr>
                                    <m:t>⊤</m:t>
                                  </m:r>
                                </m:sup>
                              </m:sSup>
                              <m:r>
                                <a:rPr lang="en-US" sz="2180" b="0" i="1" spc="188" smtClean="0">
                                  <a:latin typeface="Cambria Math" panose="02040503050406030204" pitchFamily="18" charset="0"/>
                                  <a:cs typeface="Times New Roman"/>
                                </a:rPr>
                                <m:t>𝑋</m:t>
                              </m:r>
                            </m:e>
                          </m:d>
                        </m:e>
                        <m:sup>
                          <m:r>
                            <a:rPr lang="en-US" sz="2180" b="0" i="1" spc="188" smtClean="0">
                              <a:latin typeface="Cambria Math" panose="02040503050406030204" pitchFamily="18" charset="0"/>
                              <a:cs typeface="Times New Roman"/>
                            </a:rPr>
                            <m:t>−1</m:t>
                          </m:r>
                        </m:sup>
                      </m:sSup>
                      <m:sSup>
                        <m:sSupPr>
                          <m:ctrlPr>
                            <a:rPr lang="en-US" sz="2180" b="0" i="1" spc="188" smtClean="0">
                              <a:latin typeface="Cambria Math" panose="02040503050406030204" pitchFamily="18" charset="0"/>
                              <a:cs typeface="Times New Roman"/>
                            </a:rPr>
                          </m:ctrlPr>
                        </m:sSupPr>
                        <m:e>
                          <m:r>
                            <a:rPr lang="en-US" sz="2180" b="0" i="1" spc="188" smtClean="0">
                              <a:latin typeface="Cambria Math" panose="02040503050406030204" pitchFamily="18" charset="0"/>
                              <a:cs typeface="Times New Roman"/>
                            </a:rPr>
                            <m:t>𝑋</m:t>
                          </m:r>
                        </m:e>
                        <m:sup>
                          <m:r>
                            <a:rPr lang="en-US" sz="2180" b="0" i="1" spc="188" smtClean="0">
                              <a:latin typeface="Cambria Math" panose="02040503050406030204" pitchFamily="18" charset="0"/>
                              <a:cs typeface="Times New Roman"/>
                            </a:rPr>
                            <m:t>⊤</m:t>
                          </m:r>
                        </m:sup>
                      </m:sSup>
                      <m:r>
                        <a:rPr lang="en-US" sz="2180" b="0" i="1" spc="188" smtClean="0">
                          <a:latin typeface="Cambria Math" panose="02040503050406030204" pitchFamily="18" charset="0"/>
                          <a:cs typeface="Times New Roman"/>
                        </a:rPr>
                        <m:t>𝑌</m:t>
                      </m:r>
                    </m:oMath>
                  </m:oMathPara>
                </a14:m>
                <a:endParaRPr lang="ar-AE" sz="2180" i="1" spc="188" dirty="0">
                  <a:latin typeface="Times New Roman"/>
                  <a:cs typeface="Times New Roman"/>
                </a:endParaRPr>
              </a:p>
              <a:p>
                <a:pPr marL="775162" indent="-264260">
                  <a:spcBef>
                    <a:spcPts val="1893"/>
                  </a:spcBef>
                  <a:buClr>
                    <a:srgbClr val="3333B2"/>
                  </a:buClr>
                  <a:buSzPct val="90909"/>
                  <a:buFont typeface="Menlo"/>
                  <a:buChar char="•"/>
                  <a:tabLst>
                    <a:tab pos="776420" algn="l"/>
                  </a:tabLst>
                </a:pPr>
                <a:r>
                  <a:rPr lang="en-US" sz="2180" spc="40" dirty="0">
                    <a:latin typeface="Times New Roman"/>
                    <a:cs typeface="Times New Roman"/>
                  </a:rPr>
                  <a:t>A </a:t>
                </a:r>
                <a:r>
                  <a:rPr lang="en-US" sz="2180" spc="50" dirty="0">
                    <a:latin typeface="Times New Roman"/>
                    <a:cs typeface="Times New Roman"/>
                  </a:rPr>
                  <a:t>linear </a:t>
                </a:r>
                <a:r>
                  <a:rPr lang="en-US" sz="2180" spc="40" dirty="0">
                    <a:latin typeface="Times New Roman"/>
                    <a:cs typeface="Times New Roman"/>
                  </a:rPr>
                  <a:t>model </a:t>
                </a:r>
                <a:r>
                  <a:rPr lang="en-US" sz="2180" spc="-10" dirty="0">
                    <a:latin typeface="Times New Roman"/>
                    <a:cs typeface="Times New Roman"/>
                  </a:rPr>
                  <a:t>is </a:t>
                </a:r>
                <a:r>
                  <a:rPr lang="en-US" sz="2180" spc="10" dirty="0">
                    <a:latin typeface="Times New Roman"/>
                    <a:cs typeface="Times New Roman"/>
                  </a:rPr>
                  <a:t>specified </a:t>
                </a:r>
                <a:r>
                  <a:rPr lang="en-US" sz="2180" spc="50" dirty="0">
                    <a:latin typeface="Times New Roman"/>
                    <a:cs typeface="Times New Roman"/>
                  </a:rPr>
                  <a:t>in </a:t>
                </a:r>
                <a:r>
                  <a:rPr lang="en-US" sz="2180" spc="89" dirty="0">
                    <a:latin typeface="Times New Roman"/>
                    <a:cs typeface="Times New Roman"/>
                  </a:rPr>
                  <a:t>terms </a:t>
                </a:r>
                <a:r>
                  <a:rPr lang="en-US" sz="2180" spc="-40" dirty="0">
                    <a:latin typeface="Times New Roman"/>
                    <a:cs typeface="Times New Roman"/>
                  </a:rPr>
                  <a:t>of </a:t>
                </a:r>
                <a:r>
                  <a:rPr lang="en-US" sz="2180" i="1" spc="-10" dirty="0">
                    <a:latin typeface="Times New Roman"/>
                    <a:cs typeface="Times New Roman"/>
                  </a:rPr>
                  <a:t>p </a:t>
                </a:r>
                <a:r>
                  <a:rPr lang="en-US" sz="2180" spc="446" dirty="0">
                    <a:latin typeface="Times New Roman"/>
                    <a:cs typeface="Times New Roman"/>
                  </a:rPr>
                  <a:t>+</a:t>
                </a:r>
                <a:r>
                  <a:rPr lang="en-US" sz="2180" spc="-10" dirty="0">
                    <a:latin typeface="Times New Roman"/>
                    <a:cs typeface="Times New Roman"/>
                  </a:rPr>
                  <a:t>1</a:t>
                </a:r>
                <a:r>
                  <a:rPr lang="en-US" sz="2180" spc="198" dirty="0">
                    <a:latin typeface="Times New Roman"/>
                    <a:cs typeface="Times New Roman"/>
                  </a:rPr>
                  <a:t> </a:t>
                </a:r>
                <a:r>
                  <a:rPr lang="en-US" sz="2180" spc="89" dirty="0">
                    <a:latin typeface="Times New Roman"/>
                    <a:cs typeface="Times New Roman"/>
                  </a:rPr>
                  <a:t>parameters</a:t>
                </a:r>
                <a:endParaRPr lang="en-US" sz="2180" dirty="0">
                  <a:latin typeface="Times New Roman"/>
                  <a:cs typeface="Times New Roman"/>
                </a:endParaRPr>
              </a:p>
              <a:p>
                <a:pPr marL="775162" algn="just">
                  <a:spcBef>
                    <a:spcPts val="69"/>
                  </a:spcBef>
                </a:pPr>
                <a:r>
                  <a:rPr lang="el-GR" sz="2180" i="1" spc="79" dirty="0">
                    <a:latin typeface="Times New Roman"/>
                    <a:cs typeface="Times New Roman"/>
                  </a:rPr>
                  <a:t>β</a:t>
                </a:r>
                <a:r>
                  <a:rPr lang="el-GR" sz="2378" spc="119" baseline="-10416" dirty="0">
                    <a:latin typeface="Arial"/>
                    <a:cs typeface="Arial"/>
                  </a:rPr>
                  <a:t>0</a:t>
                </a:r>
                <a:r>
                  <a:rPr lang="el-GR" sz="2180" i="1" spc="79" dirty="0">
                    <a:latin typeface="Times New Roman"/>
                    <a:cs typeface="Times New Roman"/>
                  </a:rPr>
                  <a:t>,</a:t>
                </a:r>
                <a:r>
                  <a:rPr lang="el-GR" sz="2180" i="1" spc="-198" dirty="0">
                    <a:latin typeface="Times New Roman"/>
                    <a:cs typeface="Times New Roman"/>
                  </a:rPr>
                  <a:t> </a:t>
                </a:r>
                <a:r>
                  <a:rPr lang="el-GR" sz="2180" i="1" spc="79" dirty="0">
                    <a:latin typeface="Times New Roman"/>
                    <a:cs typeface="Times New Roman"/>
                  </a:rPr>
                  <a:t>β</a:t>
                </a:r>
                <a:r>
                  <a:rPr lang="el-GR" sz="2378" spc="119" baseline="-10416" dirty="0">
                    <a:latin typeface="Arial"/>
                    <a:cs typeface="Arial"/>
                  </a:rPr>
                  <a:t>1</a:t>
                </a:r>
                <a:r>
                  <a:rPr lang="el-GR" sz="2180" i="1" spc="79" dirty="0">
                    <a:latin typeface="Times New Roman"/>
                    <a:cs typeface="Times New Roman"/>
                  </a:rPr>
                  <a:t>,</a:t>
                </a:r>
                <a:r>
                  <a:rPr lang="el-GR" sz="2180" i="1" spc="-188" dirty="0">
                    <a:latin typeface="Times New Roman"/>
                    <a:cs typeface="Times New Roman"/>
                  </a:rPr>
                  <a:t> </a:t>
                </a:r>
                <a:r>
                  <a:rPr lang="el-GR" sz="2180" i="1" spc="50" dirty="0">
                    <a:latin typeface="Times New Roman"/>
                    <a:cs typeface="Times New Roman"/>
                  </a:rPr>
                  <a:t>.</a:t>
                </a:r>
                <a:r>
                  <a:rPr lang="el-GR" sz="2180" i="1" spc="-188" dirty="0">
                    <a:latin typeface="Times New Roman"/>
                    <a:cs typeface="Times New Roman"/>
                  </a:rPr>
                  <a:t> </a:t>
                </a:r>
                <a:r>
                  <a:rPr lang="el-GR" sz="2180" i="1" spc="50" dirty="0">
                    <a:latin typeface="Times New Roman"/>
                    <a:cs typeface="Times New Roman"/>
                  </a:rPr>
                  <a:t>.</a:t>
                </a:r>
                <a:r>
                  <a:rPr lang="el-GR" sz="2180" i="1" spc="-188" dirty="0">
                    <a:latin typeface="Times New Roman"/>
                    <a:cs typeface="Times New Roman"/>
                  </a:rPr>
                  <a:t> </a:t>
                </a:r>
                <a:r>
                  <a:rPr lang="el-GR" sz="2180" i="1" spc="50" dirty="0">
                    <a:latin typeface="Times New Roman"/>
                    <a:cs typeface="Times New Roman"/>
                  </a:rPr>
                  <a:t>.</a:t>
                </a:r>
                <a:r>
                  <a:rPr lang="el-GR" sz="2180" i="1" spc="-188" dirty="0">
                    <a:latin typeface="Times New Roman"/>
                    <a:cs typeface="Times New Roman"/>
                  </a:rPr>
                  <a:t> </a:t>
                </a:r>
                <a:r>
                  <a:rPr lang="el-GR" sz="2180" i="1" spc="50" dirty="0">
                    <a:latin typeface="Times New Roman"/>
                    <a:cs typeface="Times New Roman"/>
                  </a:rPr>
                  <a:t>,</a:t>
                </a:r>
                <a:r>
                  <a:rPr lang="el-GR" sz="2180" i="1" spc="-188" dirty="0">
                    <a:latin typeface="Times New Roman"/>
                    <a:cs typeface="Times New Roman"/>
                  </a:rPr>
                  <a:t> </a:t>
                </a:r>
                <a:r>
                  <a:rPr lang="el-GR" sz="2180" i="1" spc="109" dirty="0">
                    <a:latin typeface="Times New Roman"/>
                    <a:cs typeface="Times New Roman"/>
                  </a:rPr>
                  <a:t>β</a:t>
                </a:r>
                <a:r>
                  <a:rPr lang="en-US" sz="2378" i="1" spc="162" baseline="-10416" dirty="0">
                    <a:latin typeface="Times New Roman"/>
                    <a:cs typeface="Times New Roman"/>
                  </a:rPr>
                  <a:t>p</a:t>
                </a:r>
                <a:r>
                  <a:rPr lang="en-US" sz="2180" spc="109" dirty="0">
                    <a:latin typeface="Times New Roman"/>
                    <a:cs typeface="Times New Roman"/>
                  </a:rPr>
                  <a:t>.</a:t>
                </a:r>
                <a:endParaRPr lang="en-US" sz="2180" dirty="0">
                  <a:latin typeface="Times New Roman"/>
                  <a:cs typeface="Times New Roman"/>
                </a:endParaRPr>
              </a:p>
              <a:p>
                <a:pPr marL="775162" marR="645549" indent="-263001" algn="just">
                  <a:lnSpc>
                    <a:spcPct val="102600"/>
                  </a:lnSpc>
                  <a:spcBef>
                    <a:spcPts val="595"/>
                  </a:spcBef>
                  <a:buClr>
                    <a:srgbClr val="3333B2"/>
                  </a:buClr>
                  <a:buSzPct val="90909"/>
                  <a:buFont typeface="Menlo"/>
                  <a:buChar char="•"/>
                  <a:tabLst>
                    <a:tab pos="776420" algn="l"/>
                  </a:tabLst>
                </a:pPr>
                <a:r>
                  <a:rPr lang="en-US" sz="2180" spc="-20" dirty="0">
                    <a:latin typeface="Times New Roman"/>
                    <a:cs typeface="Times New Roman"/>
                  </a:rPr>
                  <a:t>We </a:t>
                </a:r>
                <a:r>
                  <a:rPr lang="en-US" sz="2180" spc="79" dirty="0">
                    <a:latin typeface="Times New Roman"/>
                    <a:cs typeface="Times New Roman"/>
                  </a:rPr>
                  <a:t>estimate </a:t>
                </a:r>
                <a:r>
                  <a:rPr lang="en-US" sz="2180" spc="109" dirty="0">
                    <a:latin typeface="Times New Roman"/>
                    <a:cs typeface="Times New Roman"/>
                  </a:rPr>
                  <a:t>the </a:t>
                </a:r>
                <a:r>
                  <a:rPr lang="en-US" sz="2180" spc="89" dirty="0">
                    <a:latin typeface="Times New Roman"/>
                    <a:cs typeface="Times New Roman"/>
                  </a:rPr>
                  <a:t>parameters </a:t>
                </a:r>
                <a:r>
                  <a:rPr lang="en-US" sz="2180" spc="50" dirty="0">
                    <a:latin typeface="Times New Roman"/>
                    <a:cs typeface="Times New Roman"/>
                  </a:rPr>
                  <a:t>by </a:t>
                </a:r>
                <a:r>
                  <a:rPr lang="en-US" sz="2180" spc="59" dirty="0">
                    <a:latin typeface="Times New Roman"/>
                    <a:cs typeface="Times New Roman"/>
                  </a:rPr>
                  <a:t>fitting </a:t>
                </a:r>
                <a:r>
                  <a:rPr lang="en-US" sz="2180" spc="109" dirty="0">
                    <a:latin typeface="Times New Roman"/>
                    <a:cs typeface="Times New Roman"/>
                  </a:rPr>
                  <a:t>the </a:t>
                </a:r>
                <a:r>
                  <a:rPr lang="en-US" sz="2180" spc="50" dirty="0">
                    <a:latin typeface="Times New Roman"/>
                    <a:cs typeface="Times New Roman"/>
                  </a:rPr>
                  <a:t>model </a:t>
                </a:r>
                <a:r>
                  <a:rPr lang="en-US" sz="2180" spc="109" dirty="0">
                    <a:latin typeface="Times New Roman"/>
                    <a:cs typeface="Times New Roman"/>
                  </a:rPr>
                  <a:t>to  </a:t>
                </a:r>
                <a:r>
                  <a:rPr lang="en-US" sz="2180" spc="79" dirty="0">
                    <a:latin typeface="Times New Roman"/>
                    <a:cs typeface="Times New Roman"/>
                  </a:rPr>
                  <a:t>training</a:t>
                </a:r>
                <a:r>
                  <a:rPr lang="en-US" sz="2180" spc="159" dirty="0">
                    <a:latin typeface="Times New Roman"/>
                    <a:cs typeface="Times New Roman"/>
                  </a:rPr>
                  <a:t> </a:t>
                </a:r>
                <a:r>
                  <a:rPr lang="en-US" sz="2180" spc="119" dirty="0">
                    <a:latin typeface="Times New Roman"/>
                    <a:cs typeface="Times New Roman"/>
                  </a:rPr>
                  <a:t>data.</a:t>
                </a:r>
                <a:endParaRPr lang="en-US" sz="2180" dirty="0">
                  <a:latin typeface="Times New Roman"/>
                  <a:cs typeface="Times New Roman"/>
                </a:endParaRPr>
              </a:p>
              <a:p>
                <a:pPr marL="775162" marR="85570" indent="-263001" algn="just">
                  <a:lnSpc>
                    <a:spcPct val="102600"/>
                  </a:lnSpc>
                  <a:spcBef>
                    <a:spcPts val="595"/>
                  </a:spcBef>
                  <a:buClr>
                    <a:srgbClr val="3333B2"/>
                  </a:buClr>
                  <a:buSzPct val="90909"/>
                  <a:buFont typeface="Menlo"/>
                  <a:buChar char="•"/>
                  <a:tabLst>
                    <a:tab pos="776420" algn="l"/>
                  </a:tabLst>
                </a:pPr>
                <a:r>
                  <a:rPr lang="en-US" sz="2180" spc="69" dirty="0">
                    <a:latin typeface="Times New Roman"/>
                    <a:cs typeface="Times New Roman"/>
                  </a:rPr>
                  <a:t>Although </a:t>
                </a:r>
                <a:r>
                  <a:rPr lang="en-US" sz="2180" spc="109" dirty="0">
                    <a:latin typeface="Times New Roman"/>
                    <a:cs typeface="Times New Roman"/>
                  </a:rPr>
                  <a:t>it </a:t>
                </a:r>
                <a:r>
                  <a:rPr lang="en-US" sz="2180" spc="-10" dirty="0">
                    <a:latin typeface="Times New Roman"/>
                    <a:cs typeface="Times New Roman"/>
                  </a:rPr>
                  <a:t>is </a:t>
                </a:r>
                <a:r>
                  <a:rPr lang="en-US" sz="2180" i="1" spc="50" dirty="0">
                    <a:solidFill>
                      <a:srgbClr val="009900"/>
                    </a:solidFill>
                    <a:latin typeface="Times New Roman"/>
                    <a:cs typeface="Times New Roman"/>
                  </a:rPr>
                  <a:t>almost never </a:t>
                </a:r>
                <a:r>
                  <a:rPr lang="en-US" sz="2180" i="1" dirty="0">
                    <a:solidFill>
                      <a:srgbClr val="009900"/>
                    </a:solidFill>
                    <a:latin typeface="Times New Roman"/>
                    <a:cs typeface="Times New Roman"/>
                  </a:rPr>
                  <a:t>correct</a:t>
                </a:r>
                <a:r>
                  <a:rPr lang="en-US" sz="2180" dirty="0">
                    <a:latin typeface="Times New Roman"/>
                    <a:cs typeface="Times New Roman"/>
                  </a:rPr>
                  <a:t>, </a:t>
                </a:r>
                <a:r>
                  <a:rPr lang="en-US" sz="2180" spc="109" dirty="0">
                    <a:latin typeface="Times New Roman"/>
                    <a:cs typeface="Times New Roman"/>
                  </a:rPr>
                  <a:t>a </a:t>
                </a:r>
                <a:r>
                  <a:rPr lang="en-US" sz="2180" spc="50" dirty="0">
                    <a:latin typeface="Times New Roman"/>
                    <a:cs typeface="Times New Roman"/>
                  </a:rPr>
                  <a:t>linear model often  </a:t>
                </a:r>
                <a:r>
                  <a:rPr lang="en-US" sz="2180" spc="10" dirty="0">
                    <a:latin typeface="Times New Roman"/>
                    <a:cs typeface="Times New Roman"/>
                  </a:rPr>
                  <a:t>serves </a:t>
                </a:r>
                <a:r>
                  <a:rPr lang="en-US" sz="2180" spc="50" dirty="0">
                    <a:latin typeface="Times New Roman"/>
                    <a:cs typeface="Times New Roman"/>
                  </a:rPr>
                  <a:t>as </a:t>
                </a:r>
                <a:r>
                  <a:rPr lang="en-US" sz="2180" spc="109" dirty="0">
                    <a:latin typeface="Times New Roman"/>
                    <a:cs typeface="Times New Roman"/>
                  </a:rPr>
                  <a:t>a </a:t>
                </a:r>
                <a:r>
                  <a:rPr lang="en-US" sz="2180" spc="50" dirty="0">
                    <a:latin typeface="Times New Roman"/>
                    <a:cs typeface="Times New Roman"/>
                  </a:rPr>
                  <a:t>good </a:t>
                </a:r>
                <a:r>
                  <a:rPr lang="en-US" sz="2180" spc="109" dirty="0">
                    <a:latin typeface="Times New Roman"/>
                    <a:cs typeface="Times New Roman"/>
                  </a:rPr>
                  <a:t>and </a:t>
                </a:r>
                <a:r>
                  <a:rPr lang="en-US" sz="2180" spc="79" dirty="0">
                    <a:latin typeface="Times New Roman"/>
                    <a:cs typeface="Times New Roman"/>
                  </a:rPr>
                  <a:t>interpretable </a:t>
                </a:r>
                <a:r>
                  <a:rPr lang="en-US" sz="2180" spc="69" dirty="0">
                    <a:latin typeface="Times New Roman"/>
                    <a:cs typeface="Times New Roman"/>
                  </a:rPr>
                  <a:t>approximation </a:t>
                </a:r>
                <a:r>
                  <a:rPr lang="en-US" sz="2180" spc="109" dirty="0">
                    <a:latin typeface="Times New Roman"/>
                    <a:cs typeface="Times New Roman"/>
                  </a:rPr>
                  <a:t>to the  </a:t>
                </a:r>
                <a:r>
                  <a:rPr lang="en-US" sz="2180" spc="50" dirty="0">
                    <a:latin typeface="Times New Roman"/>
                    <a:cs typeface="Times New Roman"/>
                  </a:rPr>
                  <a:t>unknown </a:t>
                </a:r>
                <a:r>
                  <a:rPr lang="en-US" sz="2180" spc="109" dirty="0">
                    <a:latin typeface="Times New Roman"/>
                    <a:cs typeface="Times New Roman"/>
                  </a:rPr>
                  <a:t>true </a:t>
                </a:r>
                <a:r>
                  <a:rPr lang="en-US" sz="2180" spc="50" dirty="0">
                    <a:latin typeface="Times New Roman"/>
                    <a:cs typeface="Times New Roman"/>
                  </a:rPr>
                  <a:t>function </a:t>
                </a:r>
                <a:r>
                  <a:rPr lang="en-US" sz="2180" i="1" spc="446" dirty="0">
                    <a:latin typeface="Times New Roman"/>
                    <a:cs typeface="Times New Roman"/>
                  </a:rPr>
                  <a:t>f</a:t>
                </a:r>
                <a:r>
                  <a:rPr lang="en-US" sz="2180" spc="218" dirty="0">
                    <a:latin typeface="Times New Roman"/>
                    <a:cs typeface="Times New Roman"/>
                  </a:rPr>
                  <a:t>(</a:t>
                </a:r>
                <a:r>
                  <a:rPr lang="en-US" sz="2180" i="1" spc="218" dirty="0">
                    <a:latin typeface="Times New Roman"/>
                    <a:cs typeface="Times New Roman"/>
                  </a:rPr>
                  <a:t>x</a:t>
                </a:r>
                <a:r>
                  <a:rPr lang="en-US" sz="2180" spc="218" dirty="0">
                    <a:latin typeface="Times New Roman"/>
                    <a:cs typeface="Times New Roman"/>
                  </a:rPr>
                  <a:t>).</a:t>
                </a:r>
                <a:endParaRPr sz="2180" dirty="0">
                  <a:latin typeface="Times New Roman"/>
                  <a:cs typeface="Times New Roman"/>
                </a:endParaRPr>
              </a:p>
            </p:txBody>
          </p:sp>
        </mc:Choice>
        <mc:Fallback xmlns="">
          <p:sp>
            <p:nvSpPr>
              <p:cNvPr id="3" name="object 3"/>
              <p:cNvSpPr txBox="1">
                <a:spLocks noRot="1" noChangeAspect="1" noMove="1" noResize="1" noEditPoints="1" noAdjustHandles="1" noChangeArrowheads="1" noChangeShapeType="1" noTextEdit="1"/>
              </p:cNvSpPr>
              <p:nvPr/>
            </p:nvSpPr>
            <p:spPr>
              <a:xfrm>
                <a:off x="609600" y="1600200"/>
                <a:ext cx="7643210" cy="4269116"/>
              </a:xfrm>
              <a:prstGeom prst="rect">
                <a:avLst/>
              </a:prstGeom>
              <a:blipFill>
                <a:blip r:embed="rId2"/>
                <a:stretch>
                  <a:fillRect t="-1780" r="-9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1660ED-4337-5B44-AC64-A18716BE3F69}"/>
              </a:ext>
            </a:extLst>
          </p:cNvPr>
          <p:cNvSpPr>
            <a:spLocks noGrp="1"/>
          </p:cNvSpPr>
          <p:nvPr>
            <p:ph type="sldNum" sz="quarter" idx="12"/>
          </p:nvPr>
        </p:nvSpPr>
        <p:spPr/>
        <p:txBody>
          <a:bodyPr/>
          <a:lstStyle/>
          <a:p>
            <a:fld id="{19B12225-5612-419B-A8D5-4B8EEE4C217E}" type="slidenum">
              <a:rPr lang="en-US" smtClean="0"/>
              <a:pPr/>
              <a:t>75</a:t>
            </a:fld>
            <a:endParaRPr lang="en-US"/>
          </a:p>
        </p:txBody>
      </p:sp>
    </p:spTree>
    <p:extLst>
      <p:ext uri="{BB962C8B-B14F-4D97-AF65-F5344CB8AC3E}">
        <p14:creationId xmlns:p14="http://schemas.microsoft.com/office/powerpoint/2010/main" val="3469306574"/>
      </p:ext>
    </p:extLst>
  </p:cSld>
  <p:clrMapOvr>
    <a:masterClrMapping/>
  </p:clrMapOvr>
  <p:transition>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79602"/>
            <a:ext cx="5095755" cy="2427246"/>
          </a:xfrm>
          <a:prstGeom prst="rect">
            <a:avLst/>
          </a:prstGeom>
        </p:spPr>
      </p:pic>
      <p:sp>
        <p:nvSpPr>
          <p:cNvPr id="2" name="object 2"/>
          <p:cNvSpPr txBox="1">
            <a:spLocks noGrp="1"/>
          </p:cNvSpPr>
          <p:nvPr>
            <p:ph type="title"/>
          </p:nvPr>
        </p:nvSpPr>
        <p:spPr>
          <a:xfrm>
            <a:off x="642076" y="299651"/>
            <a:ext cx="7474591" cy="693824"/>
          </a:xfrm>
          <a:prstGeom prst="rect">
            <a:avLst/>
          </a:prstGeom>
        </p:spPr>
        <p:txBody>
          <a:bodyPr vert="horz" wrap="square" lIns="0" tIns="22650" rIns="0" bIns="0" rtlCol="0" anchor="ctr">
            <a:spAutoFit/>
            <a:scene3d>
              <a:camera prst="orthographicFront"/>
              <a:lightRig rig="threePt" dir="t">
                <a:rot lat="0" lon="0" rev="4800000"/>
              </a:lightRig>
            </a:scene3d>
            <a:sp3d prstMaterial="matte">
              <a:bevelT w="50800" h="10160"/>
            </a:sp3d>
          </a:bodyPr>
          <a:lstStyle/>
          <a:p>
            <a:pPr marL="75503">
              <a:spcBef>
                <a:spcPts val="178"/>
              </a:spcBef>
            </a:pPr>
            <a:r>
              <a:rPr sz="2180" spc="40" dirty="0">
                <a:solidFill>
                  <a:srgbClr val="000000"/>
                </a:solidFill>
              </a:rPr>
              <a:t>A </a:t>
            </a:r>
            <a:r>
              <a:rPr sz="2180" spc="50" dirty="0">
                <a:solidFill>
                  <a:srgbClr val="000000"/>
                </a:solidFill>
              </a:rPr>
              <a:t>linear </a:t>
            </a:r>
            <a:r>
              <a:rPr sz="2180" spc="40" dirty="0">
                <a:solidFill>
                  <a:srgbClr val="000000"/>
                </a:solidFill>
              </a:rPr>
              <a:t>model </a:t>
            </a:r>
            <a:r>
              <a:rPr sz="2180" i="1" spc="149" dirty="0">
                <a:solidFill>
                  <a:srgbClr val="000000"/>
                </a:solidFill>
                <a:latin typeface="Times New Roman"/>
                <a:cs typeface="Times New Roman"/>
              </a:rPr>
              <a:t>f</a:t>
            </a:r>
            <a:r>
              <a:rPr sz="3270" spc="222" baseline="15151" dirty="0">
                <a:solidFill>
                  <a:srgbClr val="000000"/>
                </a:solidFill>
              </a:rPr>
              <a:t>ˆ</a:t>
            </a:r>
            <a:r>
              <a:rPr sz="2378" i="1" spc="222" baseline="-10416" dirty="0">
                <a:solidFill>
                  <a:srgbClr val="000000"/>
                </a:solidFill>
                <a:latin typeface="Times New Roman"/>
                <a:cs typeface="Times New Roman"/>
              </a:rPr>
              <a:t>L</a:t>
            </a:r>
            <a:r>
              <a:rPr sz="2180" spc="149" dirty="0">
                <a:solidFill>
                  <a:srgbClr val="000000"/>
                </a:solidFill>
              </a:rPr>
              <a:t>(</a:t>
            </a:r>
            <a:r>
              <a:rPr sz="2180" i="1" spc="149" dirty="0">
                <a:solidFill>
                  <a:srgbClr val="000000"/>
                </a:solidFill>
                <a:latin typeface="Times New Roman"/>
                <a:cs typeface="Times New Roman"/>
              </a:rPr>
              <a:t>X</a:t>
            </a:r>
            <a:r>
              <a:rPr sz="2180" spc="149" dirty="0">
                <a:solidFill>
                  <a:srgbClr val="000000"/>
                </a:solidFill>
              </a:rPr>
              <a:t>) </a:t>
            </a:r>
            <a:r>
              <a:rPr sz="2180" spc="446" dirty="0">
                <a:solidFill>
                  <a:srgbClr val="000000"/>
                </a:solidFill>
              </a:rPr>
              <a:t>= </a:t>
            </a:r>
            <a:r>
              <a:rPr sz="2180" i="1" spc="-218" dirty="0">
                <a:solidFill>
                  <a:srgbClr val="000000"/>
                </a:solidFill>
                <a:latin typeface="Times New Roman"/>
                <a:cs typeface="Times New Roman"/>
              </a:rPr>
              <a:t>β</a:t>
            </a:r>
            <a:r>
              <a:rPr sz="3270" spc="-327" baseline="15151" dirty="0">
                <a:solidFill>
                  <a:srgbClr val="000000"/>
                </a:solidFill>
              </a:rPr>
              <a:t>ˆ</a:t>
            </a:r>
            <a:r>
              <a:rPr sz="2378" spc="-327" baseline="-10416" dirty="0">
                <a:solidFill>
                  <a:srgbClr val="000000"/>
                </a:solidFill>
                <a:latin typeface="Arial"/>
                <a:cs typeface="Arial"/>
              </a:rPr>
              <a:t>0 </a:t>
            </a:r>
            <a:r>
              <a:rPr sz="2180" spc="446" dirty="0">
                <a:solidFill>
                  <a:srgbClr val="000000"/>
                </a:solidFill>
              </a:rPr>
              <a:t>+ </a:t>
            </a:r>
            <a:r>
              <a:rPr sz="2180" i="1" spc="-30" dirty="0">
                <a:solidFill>
                  <a:srgbClr val="000000"/>
                </a:solidFill>
                <a:latin typeface="Times New Roman"/>
                <a:cs typeface="Times New Roman"/>
              </a:rPr>
              <a:t>β</a:t>
            </a:r>
            <a:r>
              <a:rPr sz="3270" spc="-44" baseline="15151" dirty="0">
                <a:solidFill>
                  <a:srgbClr val="000000"/>
                </a:solidFill>
              </a:rPr>
              <a:t>ˆ</a:t>
            </a:r>
            <a:r>
              <a:rPr sz="2378" spc="-44" baseline="-10416" dirty="0">
                <a:solidFill>
                  <a:srgbClr val="000000"/>
                </a:solidFill>
                <a:latin typeface="Arial"/>
                <a:cs typeface="Arial"/>
              </a:rPr>
              <a:t>1</a:t>
            </a:r>
            <a:r>
              <a:rPr sz="2180" i="1" spc="-30" dirty="0">
                <a:solidFill>
                  <a:srgbClr val="000000"/>
                </a:solidFill>
                <a:latin typeface="Times New Roman"/>
                <a:cs typeface="Times New Roman"/>
              </a:rPr>
              <a:t>X </a:t>
            </a:r>
            <a:r>
              <a:rPr sz="2180" spc="-10" dirty="0">
                <a:solidFill>
                  <a:srgbClr val="000000"/>
                </a:solidFill>
              </a:rPr>
              <a:t>gives </a:t>
            </a:r>
            <a:r>
              <a:rPr sz="2180" spc="109" dirty="0">
                <a:solidFill>
                  <a:srgbClr val="000000"/>
                </a:solidFill>
              </a:rPr>
              <a:t>a </a:t>
            </a:r>
            <a:r>
              <a:rPr sz="2180" spc="50" dirty="0">
                <a:solidFill>
                  <a:srgbClr val="000000"/>
                </a:solidFill>
              </a:rPr>
              <a:t>reasonable </a:t>
            </a:r>
            <a:r>
              <a:rPr sz="2180" spc="30" dirty="0">
                <a:solidFill>
                  <a:srgbClr val="000000"/>
                </a:solidFill>
              </a:rPr>
              <a:t>fit</a:t>
            </a:r>
            <a:r>
              <a:rPr sz="2180" spc="-268" dirty="0">
                <a:solidFill>
                  <a:srgbClr val="000000"/>
                </a:solidFill>
              </a:rPr>
              <a:t> </a:t>
            </a:r>
            <a:r>
              <a:rPr sz="2180" spc="40" dirty="0">
                <a:solidFill>
                  <a:srgbClr val="000000"/>
                </a:solidFill>
              </a:rPr>
              <a:t>here</a:t>
            </a:r>
            <a:endParaRPr sz="2180" dirty="0">
              <a:latin typeface="Times New Roman"/>
              <a:cs typeface="Times New Roman"/>
            </a:endParaRPr>
          </a:p>
        </p:txBody>
      </p:sp>
      <p:sp>
        <p:nvSpPr>
          <p:cNvPr id="51" name="object 51"/>
          <p:cNvSpPr txBox="1"/>
          <p:nvPr/>
        </p:nvSpPr>
        <p:spPr>
          <a:xfrm>
            <a:off x="990600" y="4876219"/>
            <a:ext cx="7772400" cy="1092097"/>
          </a:xfrm>
          <a:prstGeom prst="rect">
            <a:avLst/>
          </a:prstGeom>
        </p:spPr>
        <p:txBody>
          <a:bodyPr vert="horz" wrap="square" lIns="0" tIns="33975" rIns="0" bIns="0" rtlCol="0">
            <a:spAutoFit/>
          </a:bodyPr>
          <a:lstStyle/>
          <a:p>
            <a:pPr>
              <a:spcBef>
                <a:spcPts val="79"/>
              </a:spcBef>
            </a:pPr>
            <a:endParaRPr sz="892" dirty="0">
              <a:latin typeface="Helvetica"/>
              <a:cs typeface="Helvetica"/>
            </a:endParaRPr>
          </a:p>
          <a:p>
            <a:pPr marL="1239504" algn="ctr"/>
            <a:endParaRPr sz="793" dirty="0">
              <a:latin typeface="Helvetica"/>
              <a:cs typeface="Helvetica"/>
            </a:endParaRPr>
          </a:p>
          <a:p>
            <a:pPr marL="100670" marR="85570">
              <a:lnSpc>
                <a:spcPct val="102600"/>
              </a:lnSpc>
              <a:spcBef>
                <a:spcPts val="486"/>
              </a:spcBef>
            </a:pPr>
            <a:endParaRPr lang="en-US" sz="2180" spc="40" dirty="0">
              <a:latin typeface="Times New Roman"/>
              <a:cs typeface="Times New Roman"/>
            </a:endParaRPr>
          </a:p>
          <a:p>
            <a:pPr marL="100670" marR="85570">
              <a:lnSpc>
                <a:spcPct val="102600"/>
              </a:lnSpc>
              <a:spcBef>
                <a:spcPts val="486"/>
              </a:spcBef>
            </a:pPr>
            <a:r>
              <a:rPr sz="2180" spc="40" dirty="0">
                <a:latin typeface="Times New Roman"/>
                <a:cs typeface="Times New Roman"/>
              </a:rPr>
              <a:t>A </a:t>
            </a:r>
            <a:r>
              <a:rPr sz="2180" spc="89" dirty="0">
                <a:latin typeface="Times New Roman"/>
                <a:cs typeface="Times New Roman"/>
              </a:rPr>
              <a:t>quadratic </a:t>
            </a:r>
            <a:r>
              <a:rPr sz="2180" spc="40" dirty="0">
                <a:latin typeface="Times New Roman"/>
                <a:cs typeface="Times New Roman"/>
              </a:rPr>
              <a:t>model </a:t>
            </a:r>
            <a:r>
              <a:rPr sz="2180" i="1" spc="139" dirty="0">
                <a:latin typeface="Times New Roman"/>
                <a:cs typeface="Times New Roman"/>
              </a:rPr>
              <a:t>f</a:t>
            </a:r>
            <a:r>
              <a:rPr sz="3270" spc="206" baseline="15151" dirty="0">
                <a:latin typeface="Times New Roman"/>
                <a:cs typeface="Times New Roman"/>
              </a:rPr>
              <a:t>ˆ</a:t>
            </a:r>
            <a:r>
              <a:rPr sz="2378" i="1" spc="206" baseline="-10416" dirty="0">
                <a:latin typeface="Times New Roman"/>
                <a:cs typeface="Times New Roman"/>
              </a:rPr>
              <a:t>Q</a:t>
            </a:r>
            <a:r>
              <a:rPr sz="2180" spc="139" dirty="0">
                <a:latin typeface="Times New Roman"/>
                <a:cs typeface="Times New Roman"/>
              </a:rPr>
              <a:t>(</a:t>
            </a:r>
            <a:r>
              <a:rPr sz="2180" i="1" spc="139" dirty="0">
                <a:latin typeface="Times New Roman"/>
                <a:cs typeface="Times New Roman"/>
              </a:rPr>
              <a:t>X</a:t>
            </a:r>
            <a:r>
              <a:rPr sz="2180" spc="139" dirty="0">
                <a:latin typeface="Times New Roman"/>
                <a:cs typeface="Times New Roman"/>
              </a:rPr>
              <a:t>) </a:t>
            </a:r>
            <a:r>
              <a:rPr sz="2180" spc="446" dirty="0">
                <a:latin typeface="Times New Roman"/>
                <a:cs typeface="Times New Roman"/>
              </a:rPr>
              <a:t>=</a:t>
            </a:r>
            <a:r>
              <a:rPr sz="2180" i="1" spc="-218" dirty="0">
                <a:latin typeface="Times New Roman"/>
                <a:cs typeface="Times New Roman"/>
              </a:rPr>
              <a:t>β</a:t>
            </a:r>
            <a:r>
              <a:rPr sz="3270" spc="-327" baseline="15151" dirty="0">
                <a:latin typeface="Times New Roman"/>
                <a:cs typeface="Times New Roman"/>
              </a:rPr>
              <a:t>ˆ</a:t>
            </a:r>
            <a:r>
              <a:rPr sz="2378" spc="-327" baseline="-10416" dirty="0">
                <a:latin typeface="Arial"/>
                <a:cs typeface="Arial"/>
              </a:rPr>
              <a:t>0 </a:t>
            </a:r>
            <a:r>
              <a:rPr sz="2180" spc="446" dirty="0">
                <a:latin typeface="Times New Roman"/>
                <a:cs typeface="Times New Roman"/>
              </a:rPr>
              <a:t>+</a:t>
            </a:r>
            <a:r>
              <a:rPr sz="2180" i="1" spc="-30" dirty="0">
                <a:latin typeface="Times New Roman"/>
                <a:cs typeface="Times New Roman"/>
              </a:rPr>
              <a:t>β</a:t>
            </a:r>
            <a:r>
              <a:rPr sz="3270" spc="-44" baseline="15151" dirty="0">
                <a:latin typeface="Times New Roman"/>
                <a:cs typeface="Times New Roman"/>
              </a:rPr>
              <a:t>ˆ</a:t>
            </a:r>
            <a:r>
              <a:rPr sz="2378" spc="-44" baseline="-10416" dirty="0">
                <a:latin typeface="Arial"/>
                <a:cs typeface="Arial"/>
              </a:rPr>
              <a:t>1</a:t>
            </a:r>
            <a:r>
              <a:rPr sz="2180" i="1" spc="-30" dirty="0">
                <a:latin typeface="Times New Roman"/>
                <a:cs typeface="Times New Roman"/>
              </a:rPr>
              <a:t>X </a:t>
            </a:r>
            <a:r>
              <a:rPr sz="2180" spc="446" dirty="0">
                <a:latin typeface="Times New Roman"/>
                <a:cs typeface="Times New Roman"/>
              </a:rPr>
              <a:t>+</a:t>
            </a:r>
            <a:r>
              <a:rPr sz="2180" i="1" dirty="0">
                <a:latin typeface="Times New Roman"/>
                <a:cs typeface="Times New Roman"/>
              </a:rPr>
              <a:t>β</a:t>
            </a:r>
            <a:r>
              <a:rPr sz="3270" baseline="15151" dirty="0">
                <a:latin typeface="Times New Roman"/>
                <a:cs typeface="Times New Roman"/>
              </a:rPr>
              <a:t>ˆ</a:t>
            </a:r>
            <a:r>
              <a:rPr sz="2378" baseline="-10416" dirty="0">
                <a:latin typeface="Arial"/>
                <a:cs typeface="Arial"/>
              </a:rPr>
              <a:t>2</a:t>
            </a:r>
            <a:r>
              <a:rPr sz="2180" i="1" dirty="0">
                <a:latin typeface="Times New Roman"/>
                <a:cs typeface="Times New Roman"/>
              </a:rPr>
              <a:t>X</a:t>
            </a:r>
            <a:r>
              <a:rPr sz="2378" baseline="27777" dirty="0">
                <a:latin typeface="Arial"/>
                <a:cs typeface="Arial"/>
              </a:rPr>
              <a:t>2 </a:t>
            </a:r>
            <a:r>
              <a:rPr sz="2180" spc="20" dirty="0">
                <a:latin typeface="Times New Roman"/>
                <a:cs typeface="Times New Roman"/>
              </a:rPr>
              <a:t>fits</a:t>
            </a:r>
            <a:r>
              <a:rPr sz="2180" spc="-287" dirty="0">
                <a:latin typeface="Times New Roman"/>
                <a:cs typeface="Times New Roman"/>
              </a:rPr>
              <a:t> </a:t>
            </a:r>
            <a:r>
              <a:rPr sz="2180" spc="30" dirty="0">
                <a:latin typeface="Times New Roman"/>
                <a:cs typeface="Times New Roman"/>
              </a:rPr>
              <a:t>slightly  </a:t>
            </a:r>
            <a:r>
              <a:rPr sz="2180" spc="109" dirty="0">
                <a:latin typeface="Times New Roman"/>
                <a:cs typeface="Times New Roman"/>
              </a:rPr>
              <a:t>better.</a:t>
            </a:r>
            <a:endParaRPr sz="2180" dirty="0">
              <a:latin typeface="Times New Roman"/>
              <a:cs typeface="Times New Roman"/>
            </a:endParaRP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30" y="1051633"/>
            <a:ext cx="5577940" cy="2377367"/>
          </a:xfrm>
          <a:prstGeom prst="rect">
            <a:avLst/>
          </a:prstGeom>
        </p:spPr>
      </p:pic>
      <p:sp>
        <p:nvSpPr>
          <p:cNvPr id="3" name="Slide Number Placeholder 2">
            <a:extLst>
              <a:ext uri="{FF2B5EF4-FFF2-40B4-BE49-F238E27FC236}">
                <a16:creationId xmlns:a16="http://schemas.microsoft.com/office/drawing/2014/main" id="{B305939D-B19E-334F-9442-E43B5F3A96AA}"/>
              </a:ext>
            </a:extLst>
          </p:cNvPr>
          <p:cNvSpPr>
            <a:spLocks noGrp="1"/>
          </p:cNvSpPr>
          <p:nvPr>
            <p:ph type="sldNum" sz="quarter" idx="12"/>
          </p:nvPr>
        </p:nvSpPr>
        <p:spPr/>
        <p:txBody>
          <a:bodyPr/>
          <a:lstStyle/>
          <a:p>
            <a:fld id="{19B12225-5612-419B-A8D5-4B8EEE4C217E}" type="slidenum">
              <a:rPr lang="en-US" smtClean="0"/>
              <a:pPr/>
              <a:t>76</a:t>
            </a:fld>
            <a:endParaRPr lang="en-US"/>
          </a:p>
        </p:txBody>
      </p:sp>
    </p:spTree>
    <p:extLst>
      <p:ext uri="{BB962C8B-B14F-4D97-AF65-F5344CB8AC3E}">
        <p14:creationId xmlns:p14="http://schemas.microsoft.com/office/powerpoint/2010/main" val="3338855244"/>
      </p:ext>
    </p:extLst>
  </p:cSld>
  <p:clrMapOvr>
    <a:masterClrMapping/>
  </p:clrMapOvr>
  <p:transition>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48427" y="357399"/>
            <a:ext cx="2481463" cy="1971830"/>
          </a:xfrm>
          <a:custGeom>
            <a:avLst/>
            <a:gdLst/>
            <a:ahLst/>
            <a:cxnLst/>
            <a:rect l="l" t="t" r="r" b="b"/>
            <a:pathLst>
              <a:path w="1252220" h="995044">
                <a:moveTo>
                  <a:pt x="7567" y="567219"/>
                </a:moveTo>
                <a:lnTo>
                  <a:pt x="1108510" y="994721"/>
                </a:lnTo>
                <a:lnTo>
                  <a:pt x="1252012" y="311097"/>
                </a:lnTo>
                <a:lnTo>
                  <a:pt x="0" y="0"/>
                </a:lnTo>
                <a:lnTo>
                  <a:pt x="7567" y="567219"/>
                </a:lnTo>
              </a:path>
            </a:pathLst>
          </a:custGeom>
          <a:ln w="4173">
            <a:solidFill>
              <a:srgbClr val="000000"/>
            </a:solidFill>
          </a:ln>
        </p:spPr>
        <p:txBody>
          <a:bodyPr wrap="square" lIns="0" tIns="0" rIns="0" bIns="0" rtlCol="0"/>
          <a:lstStyle/>
          <a:p>
            <a:endParaRPr sz="3567"/>
          </a:p>
        </p:txBody>
      </p:sp>
      <p:sp>
        <p:nvSpPr>
          <p:cNvPr id="3" name="object 3"/>
          <p:cNvSpPr/>
          <p:nvPr/>
        </p:nvSpPr>
        <p:spPr>
          <a:xfrm>
            <a:off x="2650001" y="1481432"/>
            <a:ext cx="2014616" cy="1065821"/>
          </a:xfrm>
          <a:custGeom>
            <a:avLst/>
            <a:gdLst/>
            <a:ahLst/>
            <a:cxnLst/>
            <a:rect l="l" t="t" r="r" b="b"/>
            <a:pathLst>
              <a:path w="1016635" h="537844">
                <a:moveTo>
                  <a:pt x="0" y="537562"/>
                </a:moveTo>
                <a:lnTo>
                  <a:pt x="1016032" y="0"/>
                </a:lnTo>
              </a:path>
            </a:pathLst>
          </a:custGeom>
          <a:ln w="4173">
            <a:solidFill>
              <a:srgbClr val="000000"/>
            </a:solidFill>
          </a:ln>
        </p:spPr>
        <p:txBody>
          <a:bodyPr wrap="square" lIns="0" tIns="0" rIns="0" bIns="0" rtlCol="0"/>
          <a:lstStyle/>
          <a:p>
            <a:endParaRPr sz="3567"/>
          </a:p>
        </p:txBody>
      </p:sp>
      <p:sp>
        <p:nvSpPr>
          <p:cNvPr id="4" name="object 4"/>
          <p:cNvSpPr/>
          <p:nvPr/>
        </p:nvSpPr>
        <p:spPr>
          <a:xfrm>
            <a:off x="2331008" y="357399"/>
            <a:ext cx="4514955" cy="3873197"/>
          </a:xfrm>
          <a:custGeom>
            <a:avLst/>
            <a:gdLst/>
            <a:ahLst/>
            <a:cxnLst/>
            <a:rect l="l" t="t" r="r" b="b"/>
            <a:pathLst>
              <a:path w="2278379" h="1954530">
                <a:moveTo>
                  <a:pt x="1169438" y="0"/>
                </a:moveTo>
                <a:lnTo>
                  <a:pt x="0" y="394227"/>
                </a:lnTo>
                <a:lnTo>
                  <a:pt x="160973" y="1104782"/>
                </a:lnTo>
                <a:lnTo>
                  <a:pt x="1381269" y="1954331"/>
                </a:lnTo>
                <a:lnTo>
                  <a:pt x="2277948" y="994721"/>
                </a:lnTo>
              </a:path>
            </a:pathLst>
          </a:custGeom>
          <a:ln w="4173">
            <a:solidFill>
              <a:srgbClr val="000000"/>
            </a:solidFill>
          </a:ln>
        </p:spPr>
        <p:txBody>
          <a:bodyPr wrap="square" lIns="0" tIns="0" rIns="0" bIns="0" rtlCol="0"/>
          <a:lstStyle/>
          <a:p>
            <a:endParaRPr sz="3567"/>
          </a:p>
        </p:txBody>
      </p:sp>
      <p:sp>
        <p:nvSpPr>
          <p:cNvPr id="5" name="object 5"/>
          <p:cNvSpPr txBox="1"/>
          <p:nvPr/>
        </p:nvSpPr>
        <p:spPr>
          <a:xfrm rot="2100000">
            <a:off x="2936041" y="3377587"/>
            <a:ext cx="1110353" cy="131254"/>
          </a:xfrm>
          <a:prstGeom prst="rect">
            <a:avLst/>
          </a:prstGeom>
        </p:spPr>
        <p:txBody>
          <a:bodyPr vert="horz" wrap="square" lIns="0" tIns="0" rIns="0" bIns="0" rtlCol="0">
            <a:spAutoFit/>
          </a:bodyPr>
          <a:lstStyle/>
          <a:p>
            <a:pPr>
              <a:lnSpc>
                <a:spcPts val="1040"/>
              </a:lnSpc>
            </a:pPr>
            <a:r>
              <a:rPr sz="991" spc="-10" dirty="0">
                <a:latin typeface="Helvetica"/>
                <a:cs typeface="Helvetica"/>
              </a:rPr>
              <a:t>Years </a:t>
            </a:r>
            <a:r>
              <a:rPr sz="991" spc="20" dirty="0">
                <a:latin typeface="Helvetica"/>
                <a:cs typeface="Helvetica"/>
              </a:rPr>
              <a:t>of</a:t>
            </a:r>
            <a:r>
              <a:rPr sz="991" spc="-109" dirty="0">
                <a:latin typeface="Helvetica"/>
                <a:cs typeface="Helvetica"/>
              </a:rPr>
              <a:t> </a:t>
            </a:r>
            <a:r>
              <a:rPr sz="991" spc="20" dirty="0">
                <a:latin typeface="Helvetica"/>
                <a:cs typeface="Helvetica"/>
              </a:rPr>
              <a:t>Education</a:t>
            </a:r>
            <a:endParaRPr sz="991">
              <a:latin typeface="Helvetica"/>
              <a:cs typeface="Helvetica"/>
            </a:endParaRPr>
          </a:p>
        </p:txBody>
      </p:sp>
      <p:sp>
        <p:nvSpPr>
          <p:cNvPr id="6" name="object 6"/>
          <p:cNvSpPr txBox="1"/>
          <p:nvPr/>
        </p:nvSpPr>
        <p:spPr>
          <a:xfrm rot="18720000">
            <a:off x="6173165" y="3047858"/>
            <a:ext cx="534105" cy="131254"/>
          </a:xfrm>
          <a:prstGeom prst="rect">
            <a:avLst/>
          </a:prstGeom>
        </p:spPr>
        <p:txBody>
          <a:bodyPr vert="horz" wrap="square" lIns="0" tIns="0" rIns="0" bIns="0" rtlCol="0">
            <a:spAutoFit/>
          </a:bodyPr>
          <a:lstStyle/>
          <a:p>
            <a:pPr>
              <a:lnSpc>
                <a:spcPts val="1040"/>
              </a:lnSpc>
            </a:pPr>
            <a:r>
              <a:rPr sz="991" spc="20" dirty="0">
                <a:latin typeface="Helvetica"/>
                <a:cs typeface="Helvetica"/>
              </a:rPr>
              <a:t>Senior</a:t>
            </a:r>
            <a:r>
              <a:rPr sz="991" spc="10" dirty="0">
                <a:latin typeface="Helvetica"/>
                <a:cs typeface="Helvetica"/>
              </a:rPr>
              <a:t>ity</a:t>
            </a:r>
            <a:endParaRPr sz="991">
              <a:latin typeface="Helvetica"/>
              <a:cs typeface="Helvetica"/>
            </a:endParaRPr>
          </a:p>
        </p:txBody>
      </p:sp>
      <p:sp>
        <p:nvSpPr>
          <p:cNvPr id="7" name="object 7"/>
          <p:cNvSpPr txBox="1"/>
          <p:nvPr/>
        </p:nvSpPr>
        <p:spPr>
          <a:xfrm rot="4560000">
            <a:off x="1987369" y="1838700"/>
            <a:ext cx="455362" cy="131254"/>
          </a:xfrm>
          <a:prstGeom prst="rect">
            <a:avLst/>
          </a:prstGeom>
        </p:spPr>
        <p:txBody>
          <a:bodyPr vert="horz" wrap="square" lIns="0" tIns="0" rIns="0" bIns="0" rtlCol="0">
            <a:spAutoFit/>
          </a:bodyPr>
          <a:lstStyle/>
          <a:p>
            <a:pPr>
              <a:lnSpc>
                <a:spcPts val="1040"/>
              </a:lnSpc>
            </a:pPr>
            <a:r>
              <a:rPr sz="991" spc="20" dirty="0">
                <a:latin typeface="Helvetica"/>
                <a:cs typeface="Helvetica"/>
              </a:rPr>
              <a:t>Income</a:t>
            </a:r>
            <a:endParaRPr sz="991">
              <a:latin typeface="Helvetica"/>
              <a:cs typeface="Helvetica"/>
            </a:endParaRPr>
          </a:p>
        </p:txBody>
      </p:sp>
      <p:sp>
        <p:nvSpPr>
          <p:cNvPr id="8" name="object 8"/>
          <p:cNvSpPr/>
          <p:nvPr/>
        </p:nvSpPr>
        <p:spPr>
          <a:xfrm>
            <a:off x="2264904" y="891023"/>
            <a:ext cx="4868707" cy="3471443"/>
          </a:xfrm>
          <a:prstGeom prst="rect">
            <a:avLst/>
          </a:prstGeom>
          <a:blipFill>
            <a:blip r:embed="rId2" cstate="print"/>
            <a:stretch>
              <a:fillRect/>
            </a:stretch>
          </a:blipFill>
        </p:spPr>
        <p:txBody>
          <a:bodyPr wrap="square" lIns="0" tIns="0" rIns="0" bIns="0" rtlCol="0"/>
          <a:lstStyle/>
          <a:p>
            <a:endParaRPr sz="3567"/>
          </a:p>
        </p:txBody>
      </p:sp>
      <p:sp>
        <p:nvSpPr>
          <p:cNvPr id="9" name="object 9"/>
          <p:cNvSpPr txBox="1"/>
          <p:nvPr/>
        </p:nvSpPr>
        <p:spPr>
          <a:xfrm>
            <a:off x="711386" y="4194398"/>
            <a:ext cx="7721227" cy="1864209"/>
          </a:xfrm>
          <a:prstGeom prst="rect">
            <a:avLst/>
          </a:prstGeom>
        </p:spPr>
        <p:txBody>
          <a:bodyPr vert="horz" wrap="square" lIns="0" tIns="22650" rIns="0" bIns="0" rtlCol="0">
            <a:spAutoFit/>
          </a:bodyPr>
          <a:lstStyle/>
          <a:p>
            <a:pPr marL="25168">
              <a:spcBef>
                <a:spcPts val="178"/>
              </a:spcBef>
            </a:pPr>
            <a:r>
              <a:rPr sz="2180" spc="59" dirty="0">
                <a:latin typeface="Times New Roman"/>
                <a:cs typeface="Times New Roman"/>
              </a:rPr>
              <a:t>Simulated </a:t>
            </a:r>
            <a:r>
              <a:rPr sz="2180" spc="50" dirty="0">
                <a:latin typeface="Times New Roman"/>
                <a:cs typeface="Times New Roman"/>
              </a:rPr>
              <a:t>example. </a:t>
            </a:r>
            <a:r>
              <a:rPr sz="2180" spc="79" dirty="0">
                <a:latin typeface="Times New Roman"/>
                <a:cs typeface="Times New Roman"/>
              </a:rPr>
              <a:t>Red </a:t>
            </a:r>
            <a:r>
              <a:rPr sz="2180" spc="69" dirty="0">
                <a:latin typeface="Times New Roman"/>
                <a:cs typeface="Times New Roman"/>
              </a:rPr>
              <a:t>points are </a:t>
            </a:r>
            <a:r>
              <a:rPr sz="2180" spc="59" dirty="0">
                <a:latin typeface="Times New Roman"/>
                <a:cs typeface="Times New Roman"/>
              </a:rPr>
              <a:t>simulated </a:t>
            </a:r>
            <a:r>
              <a:rPr sz="2180" spc="20" dirty="0">
                <a:latin typeface="Times New Roman"/>
                <a:cs typeface="Times New Roman"/>
              </a:rPr>
              <a:t>values </a:t>
            </a:r>
            <a:r>
              <a:rPr sz="2180" spc="10" dirty="0">
                <a:latin typeface="Times New Roman"/>
                <a:cs typeface="Times New Roman"/>
              </a:rPr>
              <a:t>for</a:t>
            </a:r>
            <a:r>
              <a:rPr sz="2180" spc="59" dirty="0">
                <a:latin typeface="Times New Roman"/>
                <a:cs typeface="Times New Roman"/>
              </a:rPr>
              <a:t> </a:t>
            </a:r>
            <a:r>
              <a:rPr sz="2180" spc="-178" dirty="0">
                <a:solidFill>
                  <a:srgbClr val="990000"/>
                </a:solidFill>
                <a:latin typeface="Courier New"/>
                <a:cs typeface="Courier New"/>
              </a:rPr>
              <a:t>income</a:t>
            </a:r>
            <a:endParaRPr sz="2180" dirty="0">
              <a:latin typeface="Courier New"/>
              <a:cs typeface="Courier New"/>
            </a:endParaRPr>
          </a:p>
          <a:p>
            <a:pPr marL="25168">
              <a:spcBef>
                <a:spcPts val="69"/>
              </a:spcBef>
            </a:pPr>
            <a:r>
              <a:rPr sz="2180" spc="30" dirty="0">
                <a:latin typeface="Times New Roman"/>
                <a:cs typeface="Times New Roman"/>
              </a:rPr>
              <a:t>from </a:t>
            </a:r>
            <a:r>
              <a:rPr sz="2180" spc="109" dirty="0">
                <a:latin typeface="Times New Roman"/>
                <a:cs typeface="Times New Roman"/>
              </a:rPr>
              <a:t>the</a:t>
            </a:r>
            <a:r>
              <a:rPr sz="2180" spc="307" dirty="0">
                <a:latin typeface="Times New Roman"/>
                <a:cs typeface="Times New Roman"/>
              </a:rPr>
              <a:t> </a:t>
            </a:r>
            <a:r>
              <a:rPr sz="2180" spc="40" dirty="0">
                <a:latin typeface="Times New Roman"/>
                <a:cs typeface="Times New Roman"/>
              </a:rPr>
              <a:t>model</a:t>
            </a:r>
            <a:endParaRPr sz="2180" dirty="0">
              <a:latin typeface="Times New Roman"/>
              <a:cs typeface="Times New Roman"/>
            </a:endParaRPr>
          </a:p>
          <a:p>
            <a:pPr marL="25168" marR="1440845" indent="1466012">
              <a:lnSpc>
                <a:spcPct val="185700"/>
              </a:lnSpc>
            </a:pPr>
            <a:r>
              <a:rPr sz="2180" spc="-178" dirty="0">
                <a:solidFill>
                  <a:srgbClr val="990000"/>
                </a:solidFill>
                <a:latin typeface="Courier New"/>
                <a:cs typeface="Courier New"/>
              </a:rPr>
              <a:t>income</a:t>
            </a:r>
            <a:r>
              <a:rPr sz="2180" spc="-733" dirty="0">
                <a:solidFill>
                  <a:srgbClr val="990000"/>
                </a:solidFill>
                <a:latin typeface="Courier New"/>
                <a:cs typeface="Courier New"/>
              </a:rPr>
              <a:t> </a:t>
            </a:r>
            <a:r>
              <a:rPr sz="2180" spc="446" dirty="0">
                <a:latin typeface="Times New Roman"/>
                <a:cs typeface="Times New Roman"/>
              </a:rPr>
              <a:t>=</a:t>
            </a:r>
            <a:r>
              <a:rPr sz="2180" spc="30" dirty="0">
                <a:latin typeface="Times New Roman"/>
                <a:cs typeface="Times New Roman"/>
              </a:rPr>
              <a:t> </a:t>
            </a:r>
            <a:r>
              <a:rPr sz="2180" i="1" spc="446" dirty="0">
                <a:latin typeface="Times New Roman"/>
                <a:cs typeface="Times New Roman"/>
              </a:rPr>
              <a:t>f</a:t>
            </a:r>
            <a:r>
              <a:rPr sz="2180" i="1" spc="-317" dirty="0">
                <a:latin typeface="Times New Roman"/>
                <a:cs typeface="Times New Roman"/>
              </a:rPr>
              <a:t> </a:t>
            </a:r>
            <a:r>
              <a:rPr sz="2180" spc="-129" dirty="0">
                <a:latin typeface="Times New Roman"/>
                <a:cs typeface="Times New Roman"/>
              </a:rPr>
              <a:t>(</a:t>
            </a:r>
            <a:r>
              <a:rPr sz="2180" spc="-129" dirty="0">
                <a:solidFill>
                  <a:srgbClr val="990000"/>
                </a:solidFill>
                <a:latin typeface="Courier New"/>
                <a:cs typeface="Courier New"/>
              </a:rPr>
              <a:t>education</a:t>
            </a:r>
            <a:r>
              <a:rPr sz="2180" i="1" spc="-129" dirty="0">
                <a:latin typeface="Times New Roman"/>
                <a:cs typeface="Times New Roman"/>
              </a:rPr>
              <a:t>,</a:t>
            </a:r>
            <a:r>
              <a:rPr sz="2180" i="1" spc="-198" dirty="0">
                <a:latin typeface="Times New Roman"/>
                <a:cs typeface="Times New Roman"/>
              </a:rPr>
              <a:t> </a:t>
            </a:r>
            <a:r>
              <a:rPr sz="2180" spc="-149" dirty="0">
                <a:solidFill>
                  <a:srgbClr val="990000"/>
                </a:solidFill>
                <a:latin typeface="Courier New"/>
                <a:cs typeface="Courier New"/>
              </a:rPr>
              <a:t>seniority</a:t>
            </a:r>
            <a:r>
              <a:rPr sz="2180" spc="-149" dirty="0">
                <a:latin typeface="Times New Roman"/>
                <a:cs typeface="Times New Roman"/>
              </a:rPr>
              <a:t>)</a:t>
            </a:r>
            <a:r>
              <a:rPr sz="2180" spc="-89" dirty="0">
                <a:latin typeface="Times New Roman"/>
                <a:cs typeface="Times New Roman"/>
              </a:rPr>
              <a:t> </a:t>
            </a:r>
            <a:r>
              <a:rPr lang="en-US" sz="2180" spc="446" dirty="0">
                <a:latin typeface="Times New Roman"/>
                <a:cs typeface="Times New Roman"/>
              </a:rPr>
              <a:t>+</a:t>
            </a:r>
            <a:r>
              <a:rPr lang="el-GR" sz="2180" i="1" spc="446" dirty="0">
                <a:latin typeface="Times New Roman"/>
                <a:cs typeface="Times New Roman"/>
              </a:rPr>
              <a:t>ε</a:t>
            </a:r>
            <a:r>
              <a:rPr sz="2180" i="1" spc="-466" dirty="0">
                <a:latin typeface="Times New Roman"/>
                <a:cs typeface="Times New Roman"/>
              </a:rPr>
              <a:t>  </a:t>
            </a:r>
            <a:r>
              <a:rPr sz="2180" i="1" spc="446" dirty="0">
                <a:latin typeface="Times New Roman"/>
                <a:cs typeface="Times New Roman"/>
              </a:rPr>
              <a:t>f </a:t>
            </a:r>
            <a:r>
              <a:rPr sz="2180" spc="-10" dirty="0">
                <a:latin typeface="Times New Roman"/>
                <a:cs typeface="Times New Roman"/>
              </a:rPr>
              <a:t>is </a:t>
            </a:r>
            <a:r>
              <a:rPr sz="2180" spc="109" dirty="0">
                <a:latin typeface="Times New Roman"/>
                <a:cs typeface="Times New Roman"/>
              </a:rPr>
              <a:t>the </a:t>
            </a:r>
            <a:r>
              <a:rPr sz="2180" spc="50" dirty="0">
                <a:latin typeface="Times New Roman"/>
                <a:cs typeface="Times New Roman"/>
              </a:rPr>
              <a:t>blue</a:t>
            </a:r>
            <a:r>
              <a:rPr sz="2180" spc="-178" dirty="0">
                <a:latin typeface="Times New Roman"/>
                <a:cs typeface="Times New Roman"/>
              </a:rPr>
              <a:t> </a:t>
            </a:r>
            <a:r>
              <a:rPr sz="2180" spc="40" dirty="0">
                <a:latin typeface="Times New Roman"/>
                <a:cs typeface="Times New Roman"/>
              </a:rPr>
              <a:t>surface.</a:t>
            </a:r>
            <a:endParaRPr sz="2180" dirty="0">
              <a:latin typeface="Times New Roman"/>
              <a:cs typeface="Times New Roman"/>
            </a:endParaRPr>
          </a:p>
        </p:txBody>
      </p:sp>
    </p:spTree>
    <p:extLst>
      <p:ext uri="{BB962C8B-B14F-4D97-AF65-F5344CB8AC3E}">
        <p14:creationId xmlns:p14="http://schemas.microsoft.com/office/powerpoint/2010/main" val="2560465688"/>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48427" y="503744"/>
            <a:ext cx="2481463" cy="1971830"/>
          </a:xfrm>
          <a:custGeom>
            <a:avLst/>
            <a:gdLst/>
            <a:ahLst/>
            <a:cxnLst/>
            <a:rect l="l" t="t" r="r" b="b"/>
            <a:pathLst>
              <a:path w="1252220" h="995044">
                <a:moveTo>
                  <a:pt x="7567" y="567219"/>
                </a:moveTo>
                <a:lnTo>
                  <a:pt x="1108510" y="994721"/>
                </a:lnTo>
                <a:lnTo>
                  <a:pt x="1252012" y="311097"/>
                </a:lnTo>
                <a:lnTo>
                  <a:pt x="0" y="0"/>
                </a:lnTo>
                <a:lnTo>
                  <a:pt x="7567" y="567219"/>
                </a:lnTo>
              </a:path>
            </a:pathLst>
          </a:custGeom>
          <a:ln w="4173">
            <a:solidFill>
              <a:srgbClr val="000000"/>
            </a:solidFill>
          </a:ln>
        </p:spPr>
        <p:txBody>
          <a:bodyPr wrap="square" lIns="0" tIns="0" rIns="0" bIns="0" rtlCol="0"/>
          <a:lstStyle/>
          <a:p>
            <a:endParaRPr sz="3567"/>
          </a:p>
        </p:txBody>
      </p:sp>
      <p:sp>
        <p:nvSpPr>
          <p:cNvPr id="3" name="object 3"/>
          <p:cNvSpPr/>
          <p:nvPr/>
        </p:nvSpPr>
        <p:spPr>
          <a:xfrm>
            <a:off x="2650001" y="1627777"/>
            <a:ext cx="2014616" cy="1065821"/>
          </a:xfrm>
          <a:custGeom>
            <a:avLst/>
            <a:gdLst/>
            <a:ahLst/>
            <a:cxnLst/>
            <a:rect l="l" t="t" r="r" b="b"/>
            <a:pathLst>
              <a:path w="1016635" h="537844">
                <a:moveTo>
                  <a:pt x="0" y="537562"/>
                </a:moveTo>
                <a:lnTo>
                  <a:pt x="1016032" y="0"/>
                </a:lnTo>
              </a:path>
            </a:pathLst>
          </a:custGeom>
          <a:ln w="4173">
            <a:solidFill>
              <a:srgbClr val="000000"/>
            </a:solidFill>
          </a:ln>
        </p:spPr>
        <p:txBody>
          <a:bodyPr wrap="square" lIns="0" tIns="0" rIns="0" bIns="0" rtlCol="0"/>
          <a:lstStyle/>
          <a:p>
            <a:endParaRPr sz="3567"/>
          </a:p>
        </p:txBody>
      </p:sp>
      <p:sp>
        <p:nvSpPr>
          <p:cNvPr id="4" name="object 4"/>
          <p:cNvSpPr/>
          <p:nvPr/>
        </p:nvSpPr>
        <p:spPr>
          <a:xfrm>
            <a:off x="2331008" y="503744"/>
            <a:ext cx="4514955" cy="3873197"/>
          </a:xfrm>
          <a:custGeom>
            <a:avLst/>
            <a:gdLst/>
            <a:ahLst/>
            <a:cxnLst/>
            <a:rect l="l" t="t" r="r" b="b"/>
            <a:pathLst>
              <a:path w="2278379" h="1954530">
                <a:moveTo>
                  <a:pt x="1169438" y="0"/>
                </a:moveTo>
                <a:lnTo>
                  <a:pt x="0" y="394227"/>
                </a:lnTo>
                <a:lnTo>
                  <a:pt x="160973" y="1104782"/>
                </a:lnTo>
                <a:lnTo>
                  <a:pt x="1381269" y="1954331"/>
                </a:lnTo>
                <a:lnTo>
                  <a:pt x="2277948" y="994721"/>
                </a:lnTo>
              </a:path>
            </a:pathLst>
          </a:custGeom>
          <a:ln w="4173">
            <a:solidFill>
              <a:srgbClr val="000000"/>
            </a:solidFill>
          </a:ln>
        </p:spPr>
        <p:txBody>
          <a:bodyPr wrap="square" lIns="0" tIns="0" rIns="0" bIns="0" rtlCol="0"/>
          <a:lstStyle/>
          <a:p>
            <a:endParaRPr sz="3567"/>
          </a:p>
        </p:txBody>
      </p:sp>
      <p:sp>
        <p:nvSpPr>
          <p:cNvPr id="5" name="object 5"/>
          <p:cNvSpPr txBox="1"/>
          <p:nvPr/>
        </p:nvSpPr>
        <p:spPr>
          <a:xfrm rot="2100000">
            <a:off x="2936041" y="3523934"/>
            <a:ext cx="1110353" cy="131254"/>
          </a:xfrm>
          <a:prstGeom prst="rect">
            <a:avLst/>
          </a:prstGeom>
        </p:spPr>
        <p:txBody>
          <a:bodyPr vert="horz" wrap="square" lIns="0" tIns="0" rIns="0" bIns="0" rtlCol="0">
            <a:spAutoFit/>
          </a:bodyPr>
          <a:lstStyle/>
          <a:p>
            <a:pPr>
              <a:lnSpc>
                <a:spcPts val="1040"/>
              </a:lnSpc>
            </a:pPr>
            <a:r>
              <a:rPr sz="991" spc="-10" dirty="0">
                <a:latin typeface="Helvetica"/>
                <a:cs typeface="Helvetica"/>
              </a:rPr>
              <a:t>Years </a:t>
            </a:r>
            <a:r>
              <a:rPr sz="991" spc="20" dirty="0">
                <a:latin typeface="Helvetica"/>
                <a:cs typeface="Helvetica"/>
              </a:rPr>
              <a:t>of</a:t>
            </a:r>
            <a:r>
              <a:rPr sz="991" spc="-109" dirty="0">
                <a:latin typeface="Helvetica"/>
                <a:cs typeface="Helvetica"/>
              </a:rPr>
              <a:t> </a:t>
            </a:r>
            <a:r>
              <a:rPr sz="991" spc="20" dirty="0">
                <a:latin typeface="Helvetica"/>
                <a:cs typeface="Helvetica"/>
              </a:rPr>
              <a:t>Education</a:t>
            </a:r>
            <a:endParaRPr sz="991">
              <a:latin typeface="Helvetica"/>
              <a:cs typeface="Helvetica"/>
            </a:endParaRPr>
          </a:p>
        </p:txBody>
      </p:sp>
      <p:sp>
        <p:nvSpPr>
          <p:cNvPr id="6" name="object 6"/>
          <p:cNvSpPr txBox="1"/>
          <p:nvPr/>
        </p:nvSpPr>
        <p:spPr>
          <a:xfrm rot="18720000">
            <a:off x="6173165" y="3194203"/>
            <a:ext cx="534105" cy="131254"/>
          </a:xfrm>
          <a:prstGeom prst="rect">
            <a:avLst/>
          </a:prstGeom>
        </p:spPr>
        <p:txBody>
          <a:bodyPr vert="horz" wrap="square" lIns="0" tIns="0" rIns="0" bIns="0" rtlCol="0">
            <a:spAutoFit/>
          </a:bodyPr>
          <a:lstStyle/>
          <a:p>
            <a:pPr>
              <a:lnSpc>
                <a:spcPts val="1040"/>
              </a:lnSpc>
            </a:pPr>
            <a:r>
              <a:rPr sz="991" spc="20" dirty="0">
                <a:latin typeface="Helvetica"/>
                <a:cs typeface="Helvetica"/>
              </a:rPr>
              <a:t>Senior</a:t>
            </a:r>
            <a:r>
              <a:rPr sz="991" spc="10" dirty="0">
                <a:latin typeface="Helvetica"/>
                <a:cs typeface="Helvetica"/>
              </a:rPr>
              <a:t>ity</a:t>
            </a:r>
            <a:endParaRPr sz="991">
              <a:latin typeface="Helvetica"/>
              <a:cs typeface="Helvetica"/>
            </a:endParaRPr>
          </a:p>
        </p:txBody>
      </p:sp>
      <p:sp>
        <p:nvSpPr>
          <p:cNvPr id="7" name="object 7"/>
          <p:cNvSpPr txBox="1"/>
          <p:nvPr/>
        </p:nvSpPr>
        <p:spPr>
          <a:xfrm rot="4560000">
            <a:off x="1998725" y="2029702"/>
            <a:ext cx="455362" cy="131254"/>
          </a:xfrm>
          <a:prstGeom prst="rect">
            <a:avLst/>
          </a:prstGeom>
        </p:spPr>
        <p:txBody>
          <a:bodyPr vert="horz" wrap="square" lIns="0" tIns="0" rIns="0" bIns="0" rtlCol="0">
            <a:spAutoFit/>
          </a:bodyPr>
          <a:lstStyle/>
          <a:p>
            <a:pPr>
              <a:lnSpc>
                <a:spcPts val="1040"/>
              </a:lnSpc>
            </a:pPr>
            <a:r>
              <a:rPr sz="991" spc="20" dirty="0">
                <a:latin typeface="Helvetica"/>
                <a:cs typeface="Helvetica"/>
              </a:rPr>
              <a:t>Income</a:t>
            </a:r>
            <a:endParaRPr sz="991">
              <a:latin typeface="Helvetica"/>
              <a:cs typeface="Helvetica"/>
            </a:endParaRPr>
          </a:p>
        </p:txBody>
      </p:sp>
      <p:sp>
        <p:nvSpPr>
          <p:cNvPr id="8" name="object 8"/>
          <p:cNvSpPr/>
          <p:nvPr/>
        </p:nvSpPr>
        <p:spPr>
          <a:xfrm>
            <a:off x="2226645" y="1116096"/>
            <a:ext cx="4906967" cy="3392714"/>
          </a:xfrm>
          <a:prstGeom prst="rect">
            <a:avLst/>
          </a:prstGeom>
          <a:blipFill>
            <a:blip r:embed="rId2" cstate="print"/>
            <a:stretch>
              <a:fillRect/>
            </a:stretch>
          </a:blipFill>
        </p:spPr>
        <p:txBody>
          <a:bodyPr wrap="square" lIns="0" tIns="0" rIns="0" bIns="0" rtlCol="0"/>
          <a:lstStyle/>
          <a:p>
            <a:endParaRPr sz="3567"/>
          </a:p>
        </p:txBody>
      </p:sp>
      <p:sp>
        <p:nvSpPr>
          <p:cNvPr id="9" name="object 9"/>
          <p:cNvSpPr txBox="1"/>
          <p:nvPr/>
        </p:nvSpPr>
        <p:spPr>
          <a:xfrm>
            <a:off x="343950" y="4746589"/>
            <a:ext cx="8632999" cy="986276"/>
          </a:xfrm>
          <a:prstGeom prst="rect">
            <a:avLst/>
          </a:prstGeom>
        </p:spPr>
        <p:txBody>
          <a:bodyPr vert="horz" wrap="square" lIns="0" tIns="22650" rIns="0" bIns="0" rtlCol="0">
            <a:spAutoFit/>
          </a:bodyPr>
          <a:lstStyle/>
          <a:p>
            <a:pPr marL="100670">
              <a:spcBef>
                <a:spcPts val="178"/>
              </a:spcBef>
            </a:pPr>
            <a:r>
              <a:rPr sz="2180" spc="50" dirty="0">
                <a:latin typeface="Times New Roman"/>
                <a:cs typeface="Times New Roman"/>
              </a:rPr>
              <a:t>Linear </a:t>
            </a:r>
            <a:r>
              <a:rPr sz="2180" spc="30" dirty="0">
                <a:latin typeface="Times New Roman"/>
                <a:cs typeface="Times New Roman"/>
              </a:rPr>
              <a:t>regression </a:t>
            </a:r>
            <a:r>
              <a:rPr sz="2180" spc="40" dirty="0">
                <a:latin typeface="Times New Roman"/>
                <a:cs typeface="Times New Roman"/>
              </a:rPr>
              <a:t>model </a:t>
            </a:r>
            <a:r>
              <a:rPr sz="2180" spc="30" dirty="0">
                <a:latin typeface="Times New Roman"/>
                <a:cs typeface="Times New Roman"/>
              </a:rPr>
              <a:t>fit </a:t>
            </a:r>
            <a:r>
              <a:rPr sz="2180" spc="109" dirty="0">
                <a:latin typeface="Times New Roman"/>
                <a:cs typeface="Times New Roman"/>
              </a:rPr>
              <a:t>to the </a:t>
            </a:r>
            <a:r>
              <a:rPr sz="2180" spc="59" dirty="0">
                <a:latin typeface="Times New Roman"/>
                <a:cs typeface="Times New Roman"/>
              </a:rPr>
              <a:t>simulated</a:t>
            </a:r>
            <a:r>
              <a:rPr sz="2180" spc="226" dirty="0">
                <a:latin typeface="Times New Roman"/>
                <a:cs typeface="Times New Roman"/>
              </a:rPr>
              <a:t> </a:t>
            </a:r>
            <a:r>
              <a:rPr sz="2180" spc="119" dirty="0">
                <a:latin typeface="Times New Roman"/>
                <a:cs typeface="Times New Roman"/>
              </a:rPr>
              <a:t>data.</a:t>
            </a:r>
            <a:endParaRPr sz="2180" dirty="0">
              <a:latin typeface="Times New Roman"/>
              <a:cs typeface="Times New Roman"/>
            </a:endParaRPr>
          </a:p>
          <a:p>
            <a:pPr>
              <a:spcBef>
                <a:spcPts val="69"/>
              </a:spcBef>
            </a:pPr>
            <a:endParaRPr sz="1883" dirty="0">
              <a:latin typeface="Times New Roman"/>
              <a:cs typeface="Times New Roman"/>
            </a:endParaRPr>
          </a:p>
          <a:p>
            <a:pPr marL="100670">
              <a:spcBef>
                <a:spcPts val="10"/>
              </a:spcBef>
            </a:pPr>
            <a:r>
              <a:rPr sz="2081" i="1" spc="-99" dirty="0">
                <a:latin typeface="Times New Roman"/>
                <a:cs typeface="Times New Roman"/>
              </a:rPr>
              <a:t>f</a:t>
            </a:r>
            <a:r>
              <a:rPr sz="3171" spc="-149" baseline="15151" dirty="0">
                <a:latin typeface="Times New Roman"/>
                <a:cs typeface="Times New Roman"/>
              </a:rPr>
              <a:t>ˆ</a:t>
            </a:r>
            <a:r>
              <a:rPr sz="2180" i="1" spc="-149" baseline="-10416" dirty="0">
                <a:latin typeface="Times New Roman"/>
                <a:cs typeface="Times New Roman"/>
              </a:rPr>
              <a:t>L</a:t>
            </a:r>
            <a:r>
              <a:rPr sz="2081" spc="-99" dirty="0">
                <a:latin typeface="Times New Roman"/>
                <a:cs typeface="Times New Roman"/>
              </a:rPr>
              <a:t>(</a:t>
            </a:r>
            <a:r>
              <a:rPr sz="2081" spc="-99" dirty="0">
                <a:solidFill>
                  <a:srgbClr val="990000"/>
                </a:solidFill>
                <a:latin typeface="Courier New"/>
                <a:cs typeface="Courier New"/>
              </a:rPr>
              <a:t>education</a:t>
            </a:r>
            <a:r>
              <a:rPr sz="2081" i="1" spc="-99" dirty="0">
                <a:latin typeface="Times New Roman"/>
                <a:cs typeface="Times New Roman"/>
              </a:rPr>
              <a:t>, </a:t>
            </a:r>
            <a:r>
              <a:rPr sz="2081" spc="-149" dirty="0">
                <a:solidFill>
                  <a:srgbClr val="990000"/>
                </a:solidFill>
                <a:latin typeface="Courier New"/>
                <a:cs typeface="Courier New"/>
              </a:rPr>
              <a:t>seniority</a:t>
            </a:r>
            <a:r>
              <a:rPr sz="2081" spc="-149" dirty="0">
                <a:latin typeface="Times New Roman"/>
                <a:cs typeface="Times New Roman"/>
              </a:rPr>
              <a:t>) </a:t>
            </a:r>
            <a:r>
              <a:rPr lang="en-US" sz="2081" spc="-149" dirty="0">
                <a:latin typeface="Times New Roman"/>
                <a:cs typeface="Times New Roman"/>
              </a:rPr>
              <a:t> </a:t>
            </a:r>
            <a:r>
              <a:rPr sz="2081" spc="446" dirty="0">
                <a:latin typeface="Times New Roman"/>
                <a:cs typeface="Times New Roman"/>
              </a:rPr>
              <a:t>=</a:t>
            </a:r>
            <a:r>
              <a:rPr sz="2081" spc="-129" dirty="0">
                <a:latin typeface="Times New Roman"/>
                <a:cs typeface="Times New Roman"/>
              </a:rPr>
              <a:t> </a:t>
            </a:r>
            <a:r>
              <a:rPr sz="2081" i="1" spc="-109" dirty="0">
                <a:latin typeface="Times New Roman"/>
                <a:cs typeface="Times New Roman"/>
              </a:rPr>
              <a:t>β</a:t>
            </a:r>
            <a:r>
              <a:rPr sz="3171" spc="-162" baseline="15151" dirty="0">
                <a:latin typeface="Times New Roman"/>
                <a:cs typeface="Times New Roman"/>
              </a:rPr>
              <a:t>ˆ</a:t>
            </a:r>
            <a:r>
              <a:rPr sz="2180" spc="-162" baseline="-10416" dirty="0">
                <a:latin typeface="Arial"/>
                <a:cs typeface="Arial"/>
              </a:rPr>
              <a:t>0</a:t>
            </a:r>
            <a:r>
              <a:rPr lang="en-US" sz="2180" spc="-162" baseline="-10416" dirty="0">
                <a:latin typeface="Arial"/>
                <a:cs typeface="Arial"/>
              </a:rPr>
              <a:t> </a:t>
            </a:r>
            <a:r>
              <a:rPr sz="2081" spc="-109" dirty="0">
                <a:latin typeface="Times New Roman"/>
                <a:cs typeface="Times New Roman"/>
              </a:rPr>
              <a:t>+</a:t>
            </a:r>
            <a:r>
              <a:rPr lang="en-US" sz="2081" spc="-109" dirty="0">
                <a:latin typeface="Times New Roman"/>
                <a:cs typeface="Times New Roman"/>
              </a:rPr>
              <a:t> </a:t>
            </a:r>
            <a:r>
              <a:rPr sz="2081" i="1" spc="-109" dirty="0">
                <a:latin typeface="Times New Roman"/>
                <a:cs typeface="Times New Roman"/>
              </a:rPr>
              <a:t>β</a:t>
            </a:r>
            <a:r>
              <a:rPr sz="3171" spc="-162" baseline="15151" dirty="0">
                <a:latin typeface="Times New Roman"/>
                <a:cs typeface="Times New Roman"/>
              </a:rPr>
              <a:t>ˆ</a:t>
            </a:r>
            <a:r>
              <a:rPr sz="2180" spc="-162" baseline="-10416" dirty="0">
                <a:latin typeface="Arial"/>
                <a:cs typeface="Arial"/>
              </a:rPr>
              <a:t>1</a:t>
            </a:r>
            <a:r>
              <a:rPr lang="en-US" sz="2180" spc="-162" baseline="-10416" dirty="0">
                <a:latin typeface="Arial"/>
                <a:cs typeface="Arial"/>
              </a:rPr>
              <a:t>  </a:t>
            </a:r>
            <a:r>
              <a:rPr lang="en-US" sz="2081" i="1" spc="-109" dirty="0">
                <a:latin typeface="Menlo"/>
                <a:cs typeface="Menlo"/>
              </a:rPr>
              <a:t>× </a:t>
            </a:r>
            <a:r>
              <a:rPr sz="2081" spc="-109" dirty="0">
                <a:solidFill>
                  <a:srgbClr val="990000"/>
                </a:solidFill>
                <a:latin typeface="Courier New"/>
                <a:cs typeface="Courier New"/>
              </a:rPr>
              <a:t>education</a:t>
            </a:r>
            <a:r>
              <a:rPr lang="en-US" sz="2081" spc="-109" dirty="0">
                <a:solidFill>
                  <a:srgbClr val="990000"/>
                </a:solidFill>
                <a:latin typeface="Courier New"/>
                <a:cs typeface="Courier New"/>
              </a:rPr>
              <a:t> </a:t>
            </a:r>
            <a:r>
              <a:rPr sz="2081" spc="-109" dirty="0">
                <a:latin typeface="Times New Roman"/>
                <a:cs typeface="Times New Roman"/>
              </a:rPr>
              <a:t>+</a:t>
            </a:r>
            <a:r>
              <a:rPr lang="en-US" sz="2081" spc="-109" dirty="0">
                <a:latin typeface="Times New Roman"/>
                <a:cs typeface="Times New Roman"/>
              </a:rPr>
              <a:t> </a:t>
            </a:r>
            <a:r>
              <a:rPr sz="2081" i="1" spc="-109" dirty="0">
                <a:latin typeface="Times New Roman"/>
                <a:cs typeface="Times New Roman"/>
              </a:rPr>
              <a:t>β</a:t>
            </a:r>
            <a:r>
              <a:rPr sz="3171" spc="-162" baseline="15151" dirty="0">
                <a:latin typeface="Times New Roman"/>
                <a:cs typeface="Times New Roman"/>
              </a:rPr>
              <a:t>ˆ</a:t>
            </a:r>
            <a:r>
              <a:rPr sz="2180" spc="-162" baseline="-10416" dirty="0">
                <a:latin typeface="Arial"/>
                <a:cs typeface="Arial"/>
              </a:rPr>
              <a:t>2</a:t>
            </a:r>
            <a:r>
              <a:rPr lang="en-US" sz="2180" spc="-162" baseline="-10416" dirty="0">
                <a:latin typeface="Arial"/>
                <a:cs typeface="Arial"/>
              </a:rPr>
              <a:t>  </a:t>
            </a:r>
            <a:r>
              <a:rPr sz="2081" i="1" spc="-109" dirty="0">
                <a:latin typeface="Menlo"/>
                <a:cs typeface="Menlo"/>
              </a:rPr>
              <a:t>×</a:t>
            </a:r>
            <a:r>
              <a:rPr lang="en-US" sz="2081" i="1" spc="-109" dirty="0">
                <a:latin typeface="Menlo"/>
                <a:cs typeface="Menlo"/>
              </a:rPr>
              <a:t> </a:t>
            </a:r>
            <a:r>
              <a:rPr sz="2081" spc="-109" dirty="0">
                <a:solidFill>
                  <a:srgbClr val="990000"/>
                </a:solidFill>
                <a:latin typeface="Courier New"/>
                <a:cs typeface="Courier New"/>
              </a:rPr>
              <a:t>seniority</a:t>
            </a:r>
            <a:endParaRPr sz="2081" dirty="0">
              <a:latin typeface="Courier New"/>
              <a:cs typeface="Courier New"/>
            </a:endParaRPr>
          </a:p>
        </p:txBody>
      </p:sp>
    </p:spTree>
    <p:extLst>
      <p:ext uri="{BB962C8B-B14F-4D97-AF65-F5344CB8AC3E}">
        <p14:creationId xmlns:p14="http://schemas.microsoft.com/office/powerpoint/2010/main" val="1489678876"/>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83814"/>
            <a:ext cx="5182369"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40" dirty="0"/>
              <a:t>Some</a:t>
            </a:r>
            <a:r>
              <a:rPr spc="149" dirty="0"/>
              <a:t> </a:t>
            </a:r>
            <a:r>
              <a:rPr spc="50" dirty="0"/>
              <a:t>trade-offs</a:t>
            </a:r>
          </a:p>
        </p:txBody>
      </p:sp>
      <p:sp>
        <p:nvSpPr>
          <p:cNvPr id="4" name="object 4"/>
          <p:cNvSpPr txBox="1">
            <a:spLocks noGrp="1"/>
          </p:cNvSpPr>
          <p:nvPr>
            <p:ph type="sldNum" sz="quarter" idx="7"/>
          </p:nvPr>
        </p:nvSpPr>
        <p:spPr>
          <a:xfrm>
            <a:off x="4214228" y="3342078"/>
            <a:ext cx="313689" cy="101600"/>
          </a:xfrm>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rgbClr val="7F7F7F"/>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670"/>
              </a:lnSpc>
            </a:pPr>
            <a:fld id="{81D60167-4931-47E6-BA6A-407CBD079E47}" type="slidenum">
              <a:rPr lang="en-US" spc="65" smtClean="0"/>
              <a:pPr marL="38100">
                <a:lnSpc>
                  <a:spcPts val="670"/>
                </a:lnSpc>
              </a:pPr>
              <a:t>79</a:t>
            </a:fld>
            <a:r>
              <a:rPr lang="en-US" spc="-65"/>
              <a:t> </a:t>
            </a:r>
            <a:r>
              <a:rPr lang="en-US" spc="195"/>
              <a:t>/</a:t>
            </a:r>
            <a:r>
              <a:rPr lang="en-US" spc="-65"/>
              <a:t> </a:t>
            </a:r>
            <a:r>
              <a:rPr lang="en-US" spc="65"/>
              <a:t>30</a:t>
            </a:r>
            <a:endParaRPr spc="129" dirty="0"/>
          </a:p>
        </p:txBody>
      </p:sp>
      <p:sp>
        <p:nvSpPr>
          <p:cNvPr id="3" name="object 3"/>
          <p:cNvSpPr txBox="1"/>
          <p:nvPr/>
        </p:nvSpPr>
        <p:spPr>
          <a:xfrm>
            <a:off x="978886" y="2030039"/>
            <a:ext cx="7137353" cy="2918472"/>
          </a:xfrm>
          <a:prstGeom prst="rect">
            <a:avLst/>
          </a:prstGeom>
        </p:spPr>
        <p:txBody>
          <a:bodyPr vert="horz" wrap="square" lIns="0" tIns="22650" rIns="0" bIns="0" rtlCol="0">
            <a:spAutoFit/>
          </a:bodyPr>
          <a:lstStyle/>
          <a:p>
            <a:pPr marL="286911" indent="-263001">
              <a:spcBef>
                <a:spcPts val="178"/>
              </a:spcBef>
              <a:buClr>
                <a:srgbClr val="3333B2"/>
              </a:buClr>
              <a:buSzPct val="90909"/>
              <a:buFont typeface="Menlo"/>
              <a:buChar char="•"/>
              <a:tabLst>
                <a:tab pos="288169" algn="l"/>
              </a:tabLst>
            </a:pPr>
            <a:r>
              <a:rPr sz="2180" spc="79" dirty="0">
                <a:latin typeface="Times New Roman"/>
                <a:cs typeface="Times New Roman"/>
              </a:rPr>
              <a:t>Prediction </a:t>
            </a:r>
            <a:r>
              <a:rPr sz="2180" spc="59" dirty="0">
                <a:latin typeface="Times New Roman"/>
                <a:cs typeface="Times New Roman"/>
              </a:rPr>
              <a:t>accuracy </a:t>
            </a:r>
            <a:r>
              <a:rPr sz="2180" spc="30" dirty="0">
                <a:latin typeface="Times New Roman"/>
                <a:cs typeface="Times New Roman"/>
              </a:rPr>
              <a:t>versus</a:t>
            </a:r>
            <a:r>
              <a:rPr sz="2180" spc="357" dirty="0">
                <a:latin typeface="Times New Roman"/>
                <a:cs typeface="Times New Roman"/>
              </a:rPr>
              <a:t> </a:t>
            </a:r>
            <a:r>
              <a:rPr sz="2180" spc="59" dirty="0">
                <a:latin typeface="Times New Roman"/>
                <a:cs typeface="Times New Roman"/>
              </a:rPr>
              <a:t>interpretability.</a:t>
            </a:r>
            <a:endParaRPr sz="2180">
              <a:latin typeface="Times New Roman"/>
              <a:cs typeface="Times New Roman"/>
            </a:endParaRPr>
          </a:p>
          <a:p>
            <a:pPr marL="286911" marR="10067" lvl="1">
              <a:lnSpc>
                <a:spcPct val="102600"/>
              </a:lnSpc>
              <a:buChar char="—"/>
              <a:tabLst>
                <a:tab pos="654357" algn="l"/>
              </a:tabLst>
            </a:pPr>
            <a:r>
              <a:rPr sz="2180" spc="50" dirty="0">
                <a:latin typeface="Times New Roman"/>
                <a:cs typeface="Times New Roman"/>
              </a:rPr>
              <a:t>Linear </a:t>
            </a:r>
            <a:r>
              <a:rPr sz="2180" spc="40" dirty="0">
                <a:latin typeface="Times New Roman"/>
                <a:cs typeface="Times New Roman"/>
              </a:rPr>
              <a:t>models </a:t>
            </a:r>
            <a:r>
              <a:rPr sz="2180" spc="69" dirty="0">
                <a:latin typeface="Times New Roman"/>
                <a:cs typeface="Times New Roman"/>
              </a:rPr>
              <a:t>are </a:t>
            </a:r>
            <a:r>
              <a:rPr sz="2180" spc="40" dirty="0">
                <a:latin typeface="Times New Roman"/>
                <a:cs typeface="Times New Roman"/>
              </a:rPr>
              <a:t>easy </a:t>
            </a:r>
            <a:r>
              <a:rPr sz="2180" spc="99" dirty="0">
                <a:latin typeface="Times New Roman"/>
                <a:cs typeface="Times New Roman"/>
              </a:rPr>
              <a:t>to </a:t>
            </a:r>
            <a:r>
              <a:rPr sz="2180" spc="79" dirty="0">
                <a:latin typeface="Times New Roman"/>
                <a:cs typeface="Times New Roman"/>
              </a:rPr>
              <a:t>interpret; thin-plate </a:t>
            </a:r>
            <a:r>
              <a:rPr sz="2180" spc="20" dirty="0">
                <a:latin typeface="Times New Roman"/>
                <a:cs typeface="Times New Roman"/>
              </a:rPr>
              <a:t>splines  </a:t>
            </a:r>
            <a:r>
              <a:rPr sz="2180" spc="69" dirty="0">
                <a:latin typeface="Times New Roman"/>
                <a:cs typeface="Times New Roman"/>
              </a:rPr>
              <a:t>are</a:t>
            </a:r>
            <a:r>
              <a:rPr sz="2180" spc="159" dirty="0">
                <a:latin typeface="Times New Roman"/>
                <a:cs typeface="Times New Roman"/>
              </a:rPr>
              <a:t> </a:t>
            </a:r>
            <a:r>
              <a:rPr sz="2180" spc="89" dirty="0">
                <a:latin typeface="Times New Roman"/>
                <a:cs typeface="Times New Roman"/>
              </a:rPr>
              <a:t>not.</a:t>
            </a:r>
            <a:endParaRPr sz="2180">
              <a:latin typeface="Times New Roman"/>
              <a:cs typeface="Times New Roman"/>
            </a:endParaRPr>
          </a:p>
          <a:p>
            <a:pPr marL="286911" indent="-263001">
              <a:spcBef>
                <a:spcPts val="664"/>
              </a:spcBef>
              <a:buClr>
                <a:srgbClr val="3333B2"/>
              </a:buClr>
              <a:buSzPct val="90909"/>
              <a:buFont typeface="Menlo"/>
              <a:buChar char="•"/>
              <a:tabLst>
                <a:tab pos="288169" algn="l"/>
              </a:tabLst>
            </a:pPr>
            <a:r>
              <a:rPr sz="2180" spc="79" dirty="0">
                <a:latin typeface="Times New Roman"/>
                <a:cs typeface="Times New Roman"/>
              </a:rPr>
              <a:t>Good </a:t>
            </a:r>
            <a:r>
              <a:rPr sz="2180" spc="30" dirty="0">
                <a:latin typeface="Times New Roman"/>
                <a:cs typeface="Times New Roman"/>
              </a:rPr>
              <a:t>fit versus </a:t>
            </a:r>
            <a:r>
              <a:rPr sz="2180" spc="10" dirty="0">
                <a:latin typeface="Times New Roman"/>
                <a:cs typeface="Times New Roman"/>
              </a:rPr>
              <a:t>over-fit </a:t>
            </a:r>
            <a:r>
              <a:rPr sz="2180" spc="50" dirty="0">
                <a:latin typeface="Times New Roman"/>
                <a:cs typeface="Times New Roman"/>
              </a:rPr>
              <a:t>or</a:t>
            </a:r>
            <a:r>
              <a:rPr sz="2180" spc="99" dirty="0">
                <a:latin typeface="Times New Roman"/>
                <a:cs typeface="Times New Roman"/>
              </a:rPr>
              <a:t> </a:t>
            </a:r>
            <a:r>
              <a:rPr sz="2180" spc="50" dirty="0">
                <a:latin typeface="Times New Roman"/>
                <a:cs typeface="Times New Roman"/>
              </a:rPr>
              <a:t>under-fit.</a:t>
            </a:r>
            <a:endParaRPr sz="2180">
              <a:latin typeface="Times New Roman"/>
              <a:cs typeface="Times New Roman"/>
            </a:endParaRPr>
          </a:p>
          <a:p>
            <a:pPr marL="653099" lvl="1" indent="-367447">
              <a:spcBef>
                <a:spcPts val="69"/>
              </a:spcBef>
              <a:buChar char="—"/>
              <a:tabLst>
                <a:tab pos="654357" algn="l"/>
              </a:tabLst>
            </a:pPr>
            <a:r>
              <a:rPr sz="2180" spc="-20" dirty="0">
                <a:latin typeface="Times New Roman"/>
                <a:cs typeface="Times New Roman"/>
              </a:rPr>
              <a:t>How </a:t>
            </a:r>
            <a:r>
              <a:rPr sz="2180" spc="50" dirty="0">
                <a:latin typeface="Times New Roman"/>
                <a:cs typeface="Times New Roman"/>
              </a:rPr>
              <a:t>do </a:t>
            </a:r>
            <a:r>
              <a:rPr sz="2180" spc="-50" dirty="0">
                <a:latin typeface="Times New Roman"/>
                <a:cs typeface="Times New Roman"/>
              </a:rPr>
              <a:t>we </a:t>
            </a:r>
            <a:r>
              <a:rPr sz="2180" spc="10" dirty="0">
                <a:latin typeface="Times New Roman"/>
                <a:cs typeface="Times New Roman"/>
              </a:rPr>
              <a:t>know </a:t>
            </a:r>
            <a:r>
              <a:rPr sz="2180" spc="50" dirty="0">
                <a:latin typeface="Times New Roman"/>
                <a:cs typeface="Times New Roman"/>
              </a:rPr>
              <a:t>when </a:t>
            </a:r>
            <a:r>
              <a:rPr sz="2180" spc="109" dirty="0">
                <a:latin typeface="Times New Roman"/>
                <a:cs typeface="Times New Roman"/>
              </a:rPr>
              <a:t>the </a:t>
            </a:r>
            <a:r>
              <a:rPr sz="2180" spc="30" dirty="0">
                <a:latin typeface="Times New Roman"/>
                <a:cs typeface="Times New Roman"/>
              </a:rPr>
              <a:t>fit </a:t>
            </a:r>
            <a:r>
              <a:rPr sz="2180" spc="-10" dirty="0">
                <a:latin typeface="Times New Roman"/>
                <a:cs typeface="Times New Roman"/>
              </a:rPr>
              <a:t>is </a:t>
            </a:r>
            <a:r>
              <a:rPr sz="2180" spc="89" dirty="0">
                <a:latin typeface="Times New Roman"/>
                <a:cs typeface="Times New Roman"/>
              </a:rPr>
              <a:t>just</a:t>
            </a:r>
            <a:r>
              <a:rPr sz="2180" spc="-218" dirty="0">
                <a:latin typeface="Times New Roman"/>
                <a:cs typeface="Times New Roman"/>
              </a:rPr>
              <a:t> </a:t>
            </a:r>
            <a:r>
              <a:rPr sz="2180" spc="69" dirty="0">
                <a:latin typeface="Times New Roman"/>
                <a:cs typeface="Times New Roman"/>
              </a:rPr>
              <a:t>right?</a:t>
            </a:r>
            <a:endParaRPr sz="2180">
              <a:latin typeface="Times New Roman"/>
              <a:cs typeface="Times New Roman"/>
            </a:endParaRPr>
          </a:p>
          <a:p>
            <a:pPr marL="286911" indent="-263001">
              <a:spcBef>
                <a:spcPts val="662"/>
              </a:spcBef>
              <a:buClr>
                <a:srgbClr val="3333B2"/>
              </a:buClr>
              <a:buSzPct val="90909"/>
              <a:buFont typeface="Menlo"/>
              <a:buChar char="•"/>
              <a:tabLst>
                <a:tab pos="288169" algn="l"/>
              </a:tabLst>
            </a:pPr>
            <a:r>
              <a:rPr sz="2180" spc="59" dirty="0">
                <a:latin typeface="Times New Roman"/>
                <a:cs typeface="Times New Roman"/>
              </a:rPr>
              <a:t>Parsimony </a:t>
            </a:r>
            <a:r>
              <a:rPr sz="2180" spc="30" dirty="0">
                <a:latin typeface="Times New Roman"/>
                <a:cs typeface="Times New Roman"/>
              </a:rPr>
              <a:t>versus</a:t>
            </a:r>
            <a:r>
              <a:rPr sz="2180" spc="287" dirty="0">
                <a:latin typeface="Times New Roman"/>
                <a:cs typeface="Times New Roman"/>
              </a:rPr>
              <a:t> </a:t>
            </a:r>
            <a:r>
              <a:rPr sz="2180" spc="30" dirty="0">
                <a:latin typeface="Times New Roman"/>
                <a:cs typeface="Times New Roman"/>
              </a:rPr>
              <a:t>black-box.</a:t>
            </a:r>
            <a:endParaRPr sz="2180">
              <a:latin typeface="Times New Roman"/>
              <a:cs typeface="Times New Roman"/>
            </a:endParaRPr>
          </a:p>
          <a:p>
            <a:pPr marL="286911" marR="218956" lvl="1">
              <a:lnSpc>
                <a:spcPct val="102600"/>
              </a:lnSpc>
              <a:buChar char="—"/>
              <a:tabLst>
                <a:tab pos="654357" algn="l"/>
              </a:tabLst>
            </a:pPr>
            <a:r>
              <a:rPr sz="2180" spc="-20" dirty="0">
                <a:latin typeface="Times New Roman"/>
                <a:cs typeface="Times New Roman"/>
              </a:rPr>
              <a:t>We </a:t>
            </a:r>
            <a:r>
              <a:rPr sz="2180" spc="50" dirty="0">
                <a:latin typeface="Times New Roman"/>
                <a:cs typeface="Times New Roman"/>
              </a:rPr>
              <a:t>often </a:t>
            </a:r>
            <a:r>
              <a:rPr sz="2180" spc="40" dirty="0">
                <a:latin typeface="Times New Roman"/>
                <a:cs typeface="Times New Roman"/>
              </a:rPr>
              <a:t>prefer </a:t>
            </a:r>
            <a:r>
              <a:rPr sz="2180" spc="109" dirty="0">
                <a:latin typeface="Times New Roman"/>
                <a:cs typeface="Times New Roman"/>
              </a:rPr>
              <a:t>a </a:t>
            </a:r>
            <a:r>
              <a:rPr sz="2180" spc="40" dirty="0">
                <a:latin typeface="Times New Roman"/>
                <a:cs typeface="Times New Roman"/>
              </a:rPr>
              <a:t>simpler model </a:t>
            </a:r>
            <a:r>
              <a:rPr sz="2180" spc="10" dirty="0">
                <a:latin typeface="Times New Roman"/>
                <a:cs typeface="Times New Roman"/>
              </a:rPr>
              <a:t>involving </a:t>
            </a:r>
            <a:r>
              <a:rPr sz="2180" spc="-10" dirty="0">
                <a:latin typeface="Times New Roman"/>
                <a:cs typeface="Times New Roman"/>
              </a:rPr>
              <a:t>fewer  </a:t>
            </a:r>
            <a:r>
              <a:rPr sz="2180" spc="40" dirty="0">
                <a:latin typeface="Times New Roman"/>
                <a:cs typeface="Times New Roman"/>
              </a:rPr>
              <a:t>variables </a:t>
            </a:r>
            <a:r>
              <a:rPr sz="2180" dirty="0">
                <a:latin typeface="Times New Roman"/>
                <a:cs typeface="Times New Roman"/>
              </a:rPr>
              <a:t>over </a:t>
            </a:r>
            <a:r>
              <a:rPr sz="2180" spc="109" dirty="0">
                <a:latin typeface="Times New Roman"/>
                <a:cs typeface="Times New Roman"/>
              </a:rPr>
              <a:t>a </a:t>
            </a:r>
            <a:r>
              <a:rPr sz="2180" spc="30" dirty="0">
                <a:latin typeface="Times New Roman"/>
                <a:cs typeface="Times New Roman"/>
              </a:rPr>
              <a:t>black-box </a:t>
            </a:r>
            <a:r>
              <a:rPr sz="2180" spc="69" dirty="0">
                <a:latin typeface="Times New Roman"/>
                <a:cs typeface="Times New Roman"/>
              </a:rPr>
              <a:t>predictor </a:t>
            </a:r>
            <a:r>
              <a:rPr sz="2180" spc="10" dirty="0">
                <a:latin typeface="Times New Roman"/>
                <a:cs typeface="Times New Roman"/>
              </a:rPr>
              <a:t>involving </a:t>
            </a:r>
            <a:r>
              <a:rPr sz="2180" spc="109" dirty="0">
                <a:latin typeface="Times New Roman"/>
                <a:cs typeface="Times New Roman"/>
              </a:rPr>
              <a:t>them</a:t>
            </a:r>
            <a:r>
              <a:rPr sz="2180" spc="426" dirty="0">
                <a:latin typeface="Times New Roman"/>
                <a:cs typeface="Times New Roman"/>
              </a:rPr>
              <a:t> </a:t>
            </a:r>
            <a:r>
              <a:rPr sz="2180" spc="30" dirty="0">
                <a:latin typeface="Times New Roman"/>
                <a:cs typeface="Times New Roman"/>
              </a:rPr>
              <a:t>all.</a:t>
            </a:r>
            <a:endParaRPr sz="2180">
              <a:latin typeface="Times New Roman"/>
              <a:cs typeface="Times New Roman"/>
            </a:endParaRPr>
          </a:p>
        </p:txBody>
      </p:sp>
    </p:spTree>
    <p:extLst>
      <p:ext uri="{BB962C8B-B14F-4D97-AF65-F5344CB8AC3E}">
        <p14:creationId xmlns:p14="http://schemas.microsoft.com/office/powerpoint/2010/main" val="3346428280"/>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How It All Fits Together</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41960156"/>
              </p:ext>
            </p:extLst>
          </p:nvPr>
        </p:nvGraphicFramePr>
        <p:xfrm>
          <a:off x="159026" y="997226"/>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294967295"/>
          </p:nvPr>
        </p:nvSpPr>
        <p:spPr>
          <a:xfrm>
            <a:off x="8204396" y="6583680"/>
            <a:ext cx="733864" cy="274320"/>
          </a:xfrm>
          <a:prstGeom prst="rect">
            <a:avLst/>
          </a:prstGeom>
        </p:spPr>
        <p:txBody>
          <a:bodyPr/>
          <a:lstStyle/>
          <a:p>
            <a:fld id="{19B12225-5612-419B-A8D5-4B8EEE4C217E}" type="slidenum">
              <a:rPr lang="en-US" smtClean="0"/>
              <a:pPr/>
              <a:t>8</a:t>
            </a:fld>
            <a:endParaRPr lang="en-US"/>
          </a:p>
        </p:txBody>
      </p:sp>
    </p:spTree>
    <p:extLst>
      <p:ext uri="{BB962C8B-B14F-4D97-AF65-F5344CB8AC3E}">
        <p14:creationId xmlns:p14="http://schemas.microsoft.com/office/powerpoint/2010/main" val="1569907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(target is a label)</a:t>
            </a:r>
          </a:p>
        </p:txBody>
      </p:sp>
      <p:sp>
        <p:nvSpPr>
          <p:cNvPr id="3" name="Content Placeholder 2"/>
          <p:cNvSpPr>
            <a:spLocks noGrp="1"/>
          </p:cNvSpPr>
          <p:nvPr>
            <p:ph idx="1"/>
          </p:nvPr>
        </p:nvSpPr>
        <p:spPr/>
        <p:txBody>
          <a:bodyPr/>
          <a:lstStyle/>
          <a:p>
            <a:r>
              <a:rPr lang="en-US" dirty="0"/>
              <a:t>Logistic Regression.  (target is a discrete value)</a:t>
            </a:r>
          </a:p>
          <a:p>
            <a:endParaRPr lang="en-US" dirty="0"/>
          </a:p>
          <a:p>
            <a:endParaRPr lang="en-US" dirty="0"/>
          </a:p>
        </p:txBody>
      </p:sp>
      <p:sp>
        <p:nvSpPr>
          <p:cNvPr id="7" name="TextBox 6"/>
          <p:cNvSpPr txBox="1"/>
          <p:nvPr/>
        </p:nvSpPr>
        <p:spPr>
          <a:xfrm>
            <a:off x="2231394" y="2133600"/>
            <a:ext cx="261610" cy="256673"/>
          </a:xfrm>
          <a:prstGeom prst="rect">
            <a:avLst/>
          </a:prstGeom>
          <a:noFill/>
        </p:spPr>
        <p:txBody>
          <a:bodyPr wrap="none" rtlCol="0">
            <a:spAutoFit/>
          </a:bodyPr>
          <a:lstStyle/>
          <a:p>
            <a:r>
              <a:rPr lang="en-US">
                <a:solidFill>
                  <a:srgbClr val="4D4D4D"/>
                </a:solidFill>
              </a:rPr>
              <a:t>y</a:t>
            </a:r>
            <a:endParaRPr lang="en-US" dirty="0">
              <a:solidFill>
                <a:srgbClr val="4D4D4D"/>
              </a:solidFill>
            </a:endParaRPr>
          </a:p>
        </p:txBody>
      </p:sp>
      <p:pic>
        <p:nvPicPr>
          <p:cNvPr id="9" name="Picture 8"/>
          <p:cNvPicPr>
            <a:picLocks noChangeAspect="1"/>
          </p:cNvPicPr>
          <p:nvPr/>
        </p:nvPicPr>
        <p:blipFill>
          <a:blip r:embed="rId3"/>
          <a:stretch>
            <a:fillRect/>
          </a:stretch>
        </p:blipFill>
        <p:spPr>
          <a:xfrm>
            <a:off x="1600200" y="1645302"/>
            <a:ext cx="5327650" cy="3860891"/>
          </a:xfrm>
          <a:prstGeom prst="rect">
            <a:avLst/>
          </a:prstGeom>
        </p:spPr>
      </p:pic>
      <p:pic>
        <p:nvPicPr>
          <p:cNvPr id="6" name="Picture 5"/>
          <p:cNvPicPr>
            <a:picLocks noChangeAspect="1"/>
          </p:cNvPicPr>
          <p:nvPr/>
        </p:nvPicPr>
        <p:blipFill>
          <a:blip r:embed="rId4"/>
          <a:stretch>
            <a:fillRect/>
          </a:stretch>
        </p:blipFill>
        <p:spPr>
          <a:xfrm>
            <a:off x="1066800" y="5367221"/>
            <a:ext cx="3949700" cy="660400"/>
          </a:xfrm>
          <a:prstGeom prst="rect">
            <a:avLst/>
          </a:prstGeom>
        </p:spPr>
      </p:pic>
      <p:pic>
        <p:nvPicPr>
          <p:cNvPr id="10" name="Picture 9"/>
          <p:cNvPicPr>
            <a:picLocks noChangeAspect="1"/>
          </p:cNvPicPr>
          <p:nvPr/>
        </p:nvPicPr>
        <p:blipFill>
          <a:blip r:embed="rId5"/>
          <a:stretch>
            <a:fillRect/>
          </a:stretch>
        </p:blipFill>
        <p:spPr>
          <a:xfrm>
            <a:off x="5740170" y="5367221"/>
            <a:ext cx="2298700" cy="596900"/>
          </a:xfrm>
          <a:prstGeom prst="rect">
            <a:avLst/>
          </a:prstGeom>
        </p:spPr>
      </p:pic>
      <p:sp>
        <p:nvSpPr>
          <p:cNvPr id="4" name="Slide Number Placeholder 3">
            <a:extLst>
              <a:ext uri="{FF2B5EF4-FFF2-40B4-BE49-F238E27FC236}">
                <a16:creationId xmlns:a16="http://schemas.microsoft.com/office/drawing/2014/main" id="{38510997-B3DE-884B-8D4C-D0A43F7FE4C1}"/>
              </a:ext>
            </a:extLst>
          </p:cNvPr>
          <p:cNvSpPr>
            <a:spLocks noGrp="1"/>
          </p:cNvSpPr>
          <p:nvPr>
            <p:ph type="sldNum" sz="quarter" idx="12"/>
          </p:nvPr>
        </p:nvSpPr>
        <p:spPr/>
        <p:txBody>
          <a:bodyPr/>
          <a:lstStyle/>
          <a:p>
            <a:fld id="{19B12225-5612-419B-A8D5-4B8EEE4C217E}" type="slidenum">
              <a:rPr lang="en-US" smtClean="0"/>
              <a:pPr/>
              <a:t>80</a:t>
            </a:fld>
            <a:endParaRPr lang="en-US"/>
          </a:p>
        </p:txBody>
      </p:sp>
    </p:spTree>
    <p:extLst>
      <p:ext uri="{BB962C8B-B14F-4D97-AF65-F5344CB8AC3E}">
        <p14:creationId xmlns:p14="http://schemas.microsoft.com/office/powerpoint/2010/main" val="16318541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297881"/>
            <a:ext cx="4016456"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59" dirty="0"/>
              <a:t>Classification</a:t>
            </a:r>
          </a:p>
        </p:txBody>
      </p:sp>
      <p:sp>
        <p:nvSpPr>
          <p:cNvPr id="3" name="object 3"/>
          <p:cNvSpPr txBox="1"/>
          <p:nvPr/>
        </p:nvSpPr>
        <p:spPr>
          <a:xfrm>
            <a:off x="978886" y="1319276"/>
            <a:ext cx="7444390" cy="4778358"/>
          </a:xfrm>
          <a:prstGeom prst="rect">
            <a:avLst/>
          </a:prstGeom>
        </p:spPr>
        <p:txBody>
          <a:bodyPr vert="horz" wrap="square" lIns="0" tIns="13842" rIns="0" bIns="0" rtlCol="0">
            <a:spAutoFit/>
          </a:bodyPr>
          <a:lstStyle/>
          <a:p>
            <a:pPr marL="286911" marR="490768" indent="-263001">
              <a:lnSpc>
                <a:spcPct val="102600"/>
              </a:lnSpc>
              <a:spcBef>
                <a:spcPts val="109"/>
              </a:spcBef>
              <a:buClr>
                <a:srgbClr val="3333B2"/>
              </a:buClr>
              <a:buSzPct val="90909"/>
              <a:buFont typeface="Menlo"/>
              <a:buChar char="•"/>
              <a:tabLst>
                <a:tab pos="288169" algn="l"/>
              </a:tabLst>
            </a:pPr>
            <a:r>
              <a:rPr sz="2180" spc="69" dirty="0">
                <a:latin typeface="Times New Roman"/>
                <a:cs typeface="Times New Roman"/>
              </a:rPr>
              <a:t>Qualitative </a:t>
            </a:r>
            <a:r>
              <a:rPr sz="2180" spc="40" dirty="0">
                <a:latin typeface="Times New Roman"/>
                <a:cs typeface="Times New Roman"/>
              </a:rPr>
              <a:t>variables </a:t>
            </a:r>
            <a:r>
              <a:rPr sz="2180" spc="79" dirty="0">
                <a:latin typeface="Times New Roman"/>
                <a:cs typeface="Times New Roman"/>
              </a:rPr>
              <a:t>take </a:t>
            </a:r>
            <a:r>
              <a:rPr sz="2180" spc="20" dirty="0">
                <a:latin typeface="Times New Roman"/>
                <a:cs typeface="Times New Roman"/>
              </a:rPr>
              <a:t>values </a:t>
            </a:r>
            <a:r>
              <a:rPr sz="2180" spc="50" dirty="0">
                <a:latin typeface="Times New Roman"/>
                <a:cs typeface="Times New Roman"/>
              </a:rPr>
              <a:t>in </a:t>
            </a:r>
            <a:r>
              <a:rPr sz="2180" spc="109" dirty="0">
                <a:latin typeface="Times New Roman"/>
                <a:cs typeface="Times New Roman"/>
              </a:rPr>
              <a:t>an </a:t>
            </a:r>
            <a:r>
              <a:rPr sz="2180" spc="69" dirty="0">
                <a:latin typeface="Times New Roman"/>
                <a:cs typeface="Times New Roman"/>
              </a:rPr>
              <a:t>unordered set </a:t>
            </a:r>
            <a:r>
              <a:rPr sz="2180" i="1" spc="-10" dirty="0">
                <a:latin typeface="Menlo"/>
                <a:cs typeface="Menlo"/>
              </a:rPr>
              <a:t>C</a:t>
            </a:r>
            <a:r>
              <a:rPr sz="2180" spc="-10" dirty="0">
                <a:latin typeface="Times New Roman"/>
                <a:cs typeface="Times New Roman"/>
              </a:rPr>
              <a:t>,  </a:t>
            </a:r>
            <a:r>
              <a:rPr sz="2180" spc="30" dirty="0">
                <a:latin typeface="Times New Roman"/>
                <a:cs typeface="Times New Roman"/>
              </a:rPr>
              <a:t>such</a:t>
            </a:r>
            <a:r>
              <a:rPr sz="2180" spc="168" dirty="0">
                <a:latin typeface="Times New Roman"/>
                <a:cs typeface="Times New Roman"/>
              </a:rPr>
              <a:t> </a:t>
            </a:r>
            <a:r>
              <a:rPr sz="2180" spc="30" dirty="0">
                <a:latin typeface="Times New Roman"/>
                <a:cs typeface="Times New Roman"/>
              </a:rPr>
              <a:t>as:</a:t>
            </a:r>
            <a:endParaRPr sz="2180" dirty="0">
              <a:latin typeface="Times New Roman"/>
              <a:cs typeface="Times New Roman"/>
            </a:endParaRPr>
          </a:p>
          <a:p>
            <a:pPr marL="286911">
              <a:spcBef>
                <a:spcPts val="69"/>
              </a:spcBef>
            </a:pPr>
            <a:r>
              <a:rPr sz="2180" spc="-178" dirty="0">
                <a:solidFill>
                  <a:srgbClr val="990000"/>
                </a:solidFill>
                <a:latin typeface="Courier New"/>
                <a:cs typeface="Courier New"/>
              </a:rPr>
              <a:t>eye </a:t>
            </a:r>
            <a:r>
              <a:rPr sz="2180" spc="-129" dirty="0">
                <a:solidFill>
                  <a:srgbClr val="990000"/>
                </a:solidFill>
                <a:latin typeface="Courier New"/>
                <a:cs typeface="Courier New"/>
              </a:rPr>
              <a:t>color</a:t>
            </a:r>
            <a:r>
              <a:rPr lang="en-US" sz="2180" spc="-129" dirty="0">
                <a:solidFill>
                  <a:srgbClr val="990000"/>
                </a:solidFill>
                <a:latin typeface="Courier New"/>
                <a:cs typeface="Courier New"/>
              </a:rPr>
              <a:t> </a:t>
            </a:r>
            <a:r>
              <a:rPr sz="2180" i="1" spc="-129" dirty="0">
                <a:latin typeface="Menlo"/>
                <a:cs typeface="Menlo"/>
              </a:rPr>
              <a:t>∈</a:t>
            </a:r>
            <a:r>
              <a:rPr sz="2180" i="1" spc="-811" dirty="0">
                <a:latin typeface="Menlo"/>
                <a:cs typeface="Menlo"/>
              </a:rPr>
              <a:t> </a:t>
            </a:r>
            <a:r>
              <a:rPr sz="2180" spc="-159" dirty="0">
                <a:latin typeface="Menlo"/>
                <a:cs typeface="Menlo"/>
              </a:rPr>
              <a:t>{</a:t>
            </a:r>
            <a:r>
              <a:rPr sz="2180" spc="-159" dirty="0">
                <a:solidFill>
                  <a:srgbClr val="990000"/>
                </a:solidFill>
                <a:latin typeface="Courier New"/>
                <a:cs typeface="Courier New"/>
              </a:rPr>
              <a:t>brown</a:t>
            </a:r>
            <a:r>
              <a:rPr sz="2180" spc="-159" dirty="0">
                <a:latin typeface="Times New Roman"/>
                <a:cs typeface="Times New Roman"/>
              </a:rPr>
              <a:t>, </a:t>
            </a:r>
            <a:r>
              <a:rPr sz="2180" spc="-129" dirty="0">
                <a:solidFill>
                  <a:srgbClr val="990000"/>
                </a:solidFill>
                <a:latin typeface="Courier New"/>
                <a:cs typeface="Courier New"/>
              </a:rPr>
              <a:t>blue</a:t>
            </a:r>
            <a:r>
              <a:rPr sz="2180" spc="-129" dirty="0">
                <a:latin typeface="Times New Roman"/>
                <a:cs typeface="Times New Roman"/>
              </a:rPr>
              <a:t>, </a:t>
            </a:r>
            <a:r>
              <a:rPr sz="2180" spc="-188" dirty="0">
                <a:solidFill>
                  <a:srgbClr val="990000"/>
                </a:solidFill>
                <a:latin typeface="Courier New"/>
                <a:cs typeface="Courier New"/>
              </a:rPr>
              <a:t>green</a:t>
            </a:r>
            <a:r>
              <a:rPr sz="2180" spc="-188" dirty="0">
                <a:latin typeface="Menlo"/>
                <a:cs typeface="Menlo"/>
              </a:rPr>
              <a:t>}</a:t>
            </a:r>
            <a:endParaRPr sz="2180" dirty="0">
              <a:latin typeface="Menlo"/>
              <a:cs typeface="Menlo"/>
            </a:endParaRPr>
          </a:p>
          <a:p>
            <a:pPr marL="286911">
              <a:spcBef>
                <a:spcPts val="69"/>
              </a:spcBef>
            </a:pPr>
            <a:r>
              <a:rPr lang="en-US" sz="2180" spc="-129" dirty="0">
                <a:solidFill>
                  <a:srgbClr val="990000"/>
                </a:solidFill>
                <a:latin typeface="Courier New"/>
                <a:cs typeface="Courier New"/>
              </a:rPr>
              <a:t>E</a:t>
            </a:r>
            <a:r>
              <a:rPr sz="2180" spc="-129" dirty="0">
                <a:solidFill>
                  <a:srgbClr val="990000"/>
                </a:solidFill>
                <a:latin typeface="Courier New"/>
                <a:cs typeface="Courier New"/>
              </a:rPr>
              <a:t>mail</a:t>
            </a:r>
            <a:r>
              <a:rPr lang="en-US" sz="2180" spc="-129" dirty="0">
                <a:solidFill>
                  <a:srgbClr val="990000"/>
                </a:solidFill>
                <a:latin typeface="Courier New"/>
                <a:cs typeface="Courier New"/>
              </a:rPr>
              <a:t> </a:t>
            </a:r>
            <a:r>
              <a:rPr sz="2180" i="1" spc="-129" dirty="0">
                <a:latin typeface="Menlo"/>
                <a:cs typeface="Menlo"/>
              </a:rPr>
              <a:t>∈</a:t>
            </a:r>
            <a:r>
              <a:rPr sz="2180" i="1" spc="-763" dirty="0">
                <a:latin typeface="Menlo"/>
                <a:cs typeface="Menlo"/>
              </a:rPr>
              <a:t> </a:t>
            </a:r>
            <a:r>
              <a:rPr sz="2180" spc="-149" dirty="0">
                <a:latin typeface="Menlo"/>
                <a:cs typeface="Menlo"/>
              </a:rPr>
              <a:t>{</a:t>
            </a:r>
            <a:r>
              <a:rPr sz="2180" spc="-149" dirty="0">
                <a:solidFill>
                  <a:srgbClr val="990000"/>
                </a:solidFill>
                <a:latin typeface="Courier New"/>
                <a:cs typeface="Courier New"/>
              </a:rPr>
              <a:t>spam</a:t>
            </a:r>
            <a:r>
              <a:rPr sz="2180" spc="-149" dirty="0">
                <a:latin typeface="Times New Roman"/>
                <a:cs typeface="Times New Roman"/>
              </a:rPr>
              <a:t>, </a:t>
            </a:r>
            <a:r>
              <a:rPr sz="2180" spc="-149" dirty="0">
                <a:solidFill>
                  <a:srgbClr val="990000"/>
                </a:solidFill>
                <a:latin typeface="Courier New"/>
                <a:cs typeface="Courier New"/>
              </a:rPr>
              <a:t>ham</a:t>
            </a:r>
            <a:r>
              <a:rPr sz="2180" spc="-149" dirty="0">
                <a:latin typeface="Menlo"/>
                <a:cs typeface="Menlo"/>
              </a:rPr>
              <a:t>}</a:t>
            </a:r>
            <a:r>
              <a:rPr sz="2180" spc="-149" dirty="0">
                <a:latin typeface="Times New Roman"/>
                <a:cs typeface="Times New Roman"/>
              </a:rPr>
              <a:t>.</a:t>
            </a:r>
            <a:endParaRPr sz="2180" dirty="0">
              <a:latin typeface="Times New Roman"/>
              <a:cs typeface="Times New Roman"/>
            </a:endParaRPr>
          </a:p>
          <a:p>
            <a:pPr marL="286911" marR="36493" indent="-263001">
              <a:lnSpc>
                <a:spcPct val="102600"/>
              </a:lnSpc>
              <a:spcBef>
                <a:spcPts val="595"/>
              </a:spcBef>
              <a:buClr>
                <a:srgbClr val="3333B2"/>
              </a:buClr>
              <a:buSzPct val="90909"/>
              <a:buFont typeface="Menlo"/>
              <a:buChar char="•"/>
              <a:tabLst>
                <a:tab pos="288169" algn="l"/>
              </a:tabLst>
            </a:pPr>
            <a:r>
              <a:rPr sz="2180" spc="40" dirty="0">
                <a:latin typeface="Times New Roman"/>
                <a:cs typeface="Times New Roman"/>
              </a:rPr>
              <a:t>Given </a:t>
            </a:r>
            <a:r>
              <a:rPr sz="2180" spc="109" dirty="0">
                <a:latin typeface="Times New Roman"/>
                <a:cs typeface="Times New Roman"/>
              </a:rPr>
              <a:t>a </a:t>
            </a:r>
            <a:r>
              <a:rPr sz="2180" spc="69" dirty="0">
                <a:latin typeface="Times New Roman"/>
                <a:cs typeface="Times New Roman"/>
              </a:rPr>
              <a:t>feature </a:t>
            </a:r>
            <a:r>
              <a:rPr sz="2180" spc="50" dirty="0">
                <a:latin typeface="Times New Roman"/>
                <a:cs typeface="Times New Roman"/>
              </a:rPr>
              <a:t>vector </a:t>
            </a:r>
            <a:r>
              <a:rPr sz="2180" i="1" spc="454" dirty="0">
                <a:latin typeface="Times New Roman"/>
                <a:cs typeface="Times New Roman"/>
              </a:rPr>
              <a:t>X </a:t>
            </a:r>
            <a:r>
              <a:rPr sz="2180" spc="109" dirty="0">
                <a:latin typeface="Times New Roman"/>
                <a:cs typeface="Times New Roman"/>
              </a:rPr>
              <a:t>and a </a:t>
            </a:r>
            <a:r>
              <a:rPr sz="2180" spc="69" dirty="0">
                <a:latin typeface="Times New Roman"/>
                <a:cs typeface="Times New Roman"/>
              </a:rPr>
              <a:t>qualitative </a:t>
            </a:r>
            <a:r>
              <a:rPr sz="2180" spc="40" dirty="0">
                <a:latin typeface="Times New Roman"/>
                <a:cs typeface="Times New Roman"/>
              </a:rPr>
              <a:t>response </a:t>
            </a:r>
            <a:r>
              <a:rPr sz="2180" i="1" spc="40" dirty="0">
                <a:latin typeface="Times New Roman"/>
                <a:cs typeface="Times New Roman"/>
              </a:rPr>
              <a:t>Y  </a:t>
            </a:r>
            <a:r>
              <a:rPr sz="2180" spc="79" dirty="0">
                <a:latin typeface="Times New Roman"/>
                <a:cs typeface="Times New Roman"/>
              </a:rPr>
              <a:t>taking </a:t>
            </a:r>
            <a:r>
              <a:rPr sz="2180" spc="20" dirty="0">
                <a:latin typeface="Times New Roman"/>
                <a:cs typeface="Times New Roman"/>
              </a:rPr>
              <a:t>values </a:t>
            </a:r>
            <a:r>
              <a:rPr sz="2180" spc="50" dirty="0">
                <a:latin typeface="Times New Roman"/>
                <a:cs typeface="Times New Roman"/>
              </a:rPr>
              <a:t>in </a:t>
            </a:r>
            <a:r>
              <a:rPr sz="2180" spc="109" dirty="0">
                <a:latin typeface="Times New Roman"/>
                <a:cs typeface="Times New Roman"/>
              </a:rPr>
              <a:t>the </a:t>
            </a:r>
            <a:r>
              <a:rPr sz="2180" spc="69" dirty="0">
                <a:latin typeface="Times New Roman"/>
                <a:cs typeface="Times New Roman"/>
              </a:rPr>
              <a:t>set </a:t>
            </a:r>
            <a:r>
              <a:rPr sz="2180" i="1" spc="-10" dirty="0">
                <a:latin typeface="Menlo"/>
                <a:cs typeface="Menlo"/>
              </a:rPr>
              <a:t>C</a:t>
            </a:r>
            <a:r>
              <a:rPr sz="2180" spc="-10" dirty="0">
                <a:latin typeface="Times New Roman"/>
                <a:cs typeface="Times New Roman"/>
              </a:rPr>
              <a:t>, </a:t>
            </a:r>
            <a:r>
              <a:rPr sz="2180" spc="109" dirty="0">
                <a:latin typeface="Times New Roman"/>
                <a:cs typeface="Times New Roman"/>
              </a:rPr>
              <a:t>the </a:t>
            </a:r>
            <a:r>
              <a:rPr sz="2180" spc="20" dirty="0">
                <a:latin typeface="Times New Roman"/>
                <a:cs typeface="Times New Roman"/>
              </a:rPr>
              <a:t>classification </a:t>
            </a:r>
            <a:r>
              <a:rPr sz="2180" spc="99" dirty="0">
                <a:latin typeface="Times New Roman"/>
                <a:cs typeface="Times New Roman"/>
              </a:rPr>
              <a:t>task </a:t>
            </a:r>
            <a:r>
              <a:rPr sz="2180" spc="-10" dirty="0">
                <a:latin typeface="Times New Roman"/>
                <a:cs typeface="Times New Roman"/>
              </a:rPr>
              <a:t>is </a:t>
            </a:r>
            <a:r>
              <a:rPr sz="2180" spc="109" dirty="0">
                <a:latin typeface="Times New Roman"/>
                <a:cs typeface="Times New Roman"/>
              </a:rPr>
              <a:t>to </a:t>
            </a:r>
            <a:r>
              <a:rPr sz="2180" spc="59" dirty="0">
                <a:latin typeface="Times New Roman"/>
                <a:cs typeface="Times New Roman"/>
              </a:rPr>
              <a:t>build  </a:t>
            </a:r>
            <a:r>
              <a:rPr sz="2180" spc="109" dirty="0">
                <a:latin typeface="Times New Roman"/>
                <a:cs typeface="Times New Roman"/>
              </a:rPr>
              <a:t>a </a:t>
            </a:r>
            <a:r>
              <a:rPr sz="2180" spc="50" dirty="0">
                <a:latin typeface="Times New Roman"/>
                <a:cs typeface="Times New Roman"/>
              </a:rPr>
              <a:t>function </a:t>
            </a:r>
            <a:r>
              <a:rPr sz="2180" i="1" spc="268" dirty="0">
                <a:latin typeface="Times New Roman"/>
                <a:cs typeface="Times New Roman"/>
              </a:rPr>
              <a:t>C</a:t>
            </a:r>
            <a:r>
              <a:rPr sz="2180" spc="268" dirty="0">
                <a:latin typeface="Times New Roman"/>
                <a:cs typeface="Times New Roman"/>
              </a:rPr>
              <a:t>(</a:t>
            </a:r>
            <a:r>
              <a:rPr sz="2180" i="1" spc="268" dirty="0">
                <a:latin typeface="Times New Roman"/>
                <a:cs typeface="Times New Roman"/>
              </a:rPr>
              <a:t>X</a:t>
            </a:r>
            <a:r>
              <a:rPr sz="2180" spc="268" dirty="0">
                <a:latin typeface="Times New Roman"/>
                <a:cs typeface="Times New Roman"/>
              </a:rPr>
              <a:t>) </a:t>
            </a:r>
            <a:r>
              <a:rPr sz="2180" spc="168" dirty="0">
                <a:latin typeface="Times New Roman"/>
                <a:cs typeface="Times New Roman"/>
              </a:rPr>
              <a:t>that </a:t>
            </a:r>
            <a:r>
              <a:rPr sz="2180" spc="59" dirty="0">
                <a:latin typeface="Times New Roman"/>
                <a:cs typeface="Times New Roman"/>
              </a:rPr>
              <a:t>takes </a:t>
            </a:r>
            <a:r>
              <a:rPr sz="2180" spc="50" dirty="0">
                <a:latin typeface="Times New Roman"/>
                <a:cs typeface="Times New Roman"/>
              </a:rPr>
              <a:t>as </a:t>
            </a:r>
            <a:r>
              <a:rPr sz="2180" spc="109" dirty="0">
                <a:latin typeface="Times New Roman"/>
                <a:cs typeface="Times New Roman"/>
              </a:rPr>
              <a:t>input the </a:t>
            </a:r>
            <a:r>
              <a:rPr sz="2180" spc="69" dirty="0">
                <a:latin typeface="Times New Roman"/>
                <a:cs typeface="Times New Roman"/>
              </a:rPr>
              <a:t>feature </a:t>
            </a:r>
            <a:r>
              <a:rPr sz="2180" spc="50" dirty="0">
                <a:latin typeface="Times New Roman"/>
                <a:cs typeface="Times New Roman"/>
              </a:rPr>
              <a:t>vector </a:t>
            </a:r>
            <a:r>
              <a:rPr sz="2180" i="1" spc="454" dirty="0">
                <a:latin typeface="Times New Roman"/>
                <a:cs typeface="Times New Roman"/>
              </a:rPr>
              <a:t>X  </a:t>
            </a:r>
            <a:r>
              <a:rPr sz="2180" spc="109" dirty="0">
                <a:latin typeface="Times New Roman"/>
                <a:cs typeface="Times New Roman"/>
              </a:rPr>
              <a:t>and </a:t>
            </a:r>
            <a:r>
              <a:rPr sz="2180" spc="59" dirty="0">
                <a:latin typeface="Times New Roman"/>
                <a:cs typeface="Times New Roman"/>
              </a:rPr>
              <a:t>predicts </a:t>
            </a:r>
            <a:r>
              <a:rPr sz="2180" spc="69" dirty="0">
                <a:latin typeface="Times New Roman"/>
                <a:cs typeface="Times New Roman"/>
              </a:rPr>
              <a:t>its </a:t>
            </a:r>
            <a:r>
              <a:rPr sz="2180" spc="20" dirty="0">
                <a:latin typeface="Times New Roman"/>
                <a:cs typeface="Times New Roman"/>
              </a:rPr>
              <a:t>value </a:t>
            </a:r>
            <a:r>
              <a:rPr sz="2180" spc="10" dirty="0">
                <a:latin typeface="Times New Roman"/>
                <a:cs typeface="Times New Roman"/>
              </a:rPr>
              <a:t>for </a:t>
            </a:r>
            <a:r>
              <a:rPr sz="2180" i="1" spc="40" dirty="0">
                <a:latin typeface="Times New Roman"/>
                <a:cs typeface="Times New Roman"/>
              </a:rPr>
              <a:t>Y </a:t>
            </a:r>
            <a:r>
              <a:rPr sz="2180" spc="-10" dirty="0">
                <a:latin typeface="Times New Roman"/>
                <a:cs typeface="Times New Roman"/>
              </a:rPr>
              <a:t>; </a:t>
            </a:r>
            <a:r>
              <a:rPr sz="2180" spc="20" dirty="0">
                <a:latin typeface="Times New Roman"/>
                <a:cs typeface="Times New Roman"/>
              </a:rPr>
              <a:t>i.e. </a:t>
            </a:r>
            <a:r>
              <a:rPr sz="2180" i="1" spc="268" dirty="0">
                <a:latin typeface="Times New Roman"/>
                <a:cs typeface="Times New Roman"/>
              </a:rPr>
              <a:t>C</a:t>
            </a:r>
            <a:r>
              <a:rPr sz="2180" spc="268" dirty="0">
                <a:latin typeface="Times New Roman"/>
                <a:cs typeface="Times New Roman"/>
              </a:rPr>
              <a:t>(</a:t>
            </a:r>
            <a:r>
              <a:rPr sz="2180" i="1" spc="268" dirty="0">
                <a:latin typeface="Times New Roman"/>
                <a:cs typeface="Times New Roman"/>
              </a:rPr>
              <a:t>X</a:t>
            </a:r>
            <a:r>
              <a:rPr sz="2180" spc="268" dirty="0">
                <a:latin typeface="Times New Roman"/>
                <a:cs typeface="Times New Roman"/>
              </a:rPr>
              <a:t>) </a:t>
            </a:r>
            <a:r>
              <a:rPr sz="2180" i="1" spc="119" dirty="0">
                <a:latin typeface="Menlo"/>
                <a:cs typeface="Menlo"/>
              </a:rPr>
              <a:t>∈</a:t>
            </a:r>
            <a:r>
              <a:rPr sz="2180" i="1" spc="-436" dirty="0">
                <a:latin typeface="Menlo"/>
                <a:cs typeface="Menlo"/>
              </a:rPr>
              <a:t> </a:t>
            </a:r>
            <a:r>
              <a:rPr sz="2180" i="1" spc="-10" dirty="0">
                <a:latin typeface="Menlo"/>
                <a:cs typeface="Menlo"/>
              </a:rPr>
              <a:t>C</a:t>
            </a:r>
            <a:r>
              <a:rPr sz="2180" spc="-10" dirty="0">
                <a:latin typeface="Times New Roman"/>
                <a:cs typeface="Times New Roman"/>
              </a:rPr>
              <a:t>.</a:t>
            </a:r>
            <a:endParaRPr sz="2180" dirty="0">
              <a:latin typeface="Times New Roman"/>
              <a:cs typeface="Times New Roman"/>
            </a:endParaRPr>
          </a:p>
          <a:p>
            <a:pPr marL="286911" indent="-263001">
              <a:spcBef>
                <a:spcPts val="662"/>
              </a:spcBef>
              <a:buClr>
                <a:srgbClr val="3333B2"/>
              </a:buClr>
              <a:buSzPct val="90909"/>
              <a:buFont typeface="Menlo"/>
              <a:buChar char="•"/>
              <a:tabLst>
                <a:tab pos="288169" algn="l"/>
              </a:tabLst>
            </a:pPr>
            <a:r>
              <a:rPr sz="2180" spc="69" dirty="0">
                <a:latin typeface="Times New Roman"/>
                <a:cs typeface="Times New Roman"/>
              </a:rPr>
              <a:t>Often </a:t>
            </a:r>
            <a:r>
              <a:rPr sz="2180" spc="-50" dirty="0">
                <a:latin typeface="Times New Roman"/>
                <a:cs typeface="Times New Roman"/>
              </a:rPr>
              <a:t>we </a:t>
            </a:r>
            <a:r>
              <a:rPr sz="2180" spc="69" dirty="0">
                <a:latin typeface="Times New Roman"/>
                <a:cs typeface="Times New Roman"/>
              </a:rPr>
              <a:t>are </a:t>
            </a:r>
            <a:r>
              <a:rPr sz="2180" spc="50" dirty="0">
                <a:latin typeface="Times New Roman"/>
                <a:cs typeface="Times New Roman"/>
              </a:rPr>
              <a:t>more </a:t>
            </a:r>
            <a:r>
              <a:rPr sz="2180" spc="69" dirty="0">
                <a:latin typeface="Times New Roman"/>
                <a:cs typeface="Times New Roman"/>
              </a:rPr>
              <a:t>interested </a:t>
            </a:r>
            <a:r>
              <a:rPr sz="2180" spc="50" dirty="0">
                <a:latin typeface="Times New Roman"/>
                <a:cs typeface="Times New Roman"/>
              </a:rPr>
              <a:t>in </a:t>
            </a:r>
            <a:r>
              <a:rPr sz="2180" spc="69" dirty="0">
                <a:latin typeface="Times New Roman"/>
                <a:cs typeface="Times New Roman"/>
              </a:rPr>
              <a:t>estimating </a:t>
            </a:r>
            <a:r>
              <a:rPr sz="2180" spc="109" dirty="0">
                <a:latin typeface="Times New Roman"/>
                <a:cs typeface="Times New Roman"/>
              </a:rPr>
              <a:t>the</a:t>
            </a:r>
            <a:r>
              <a:rPr sz="2180" spc="575" dirty="0">
                <a:latin typeface="Times New Roman"/>
                <a:cs typeface="Times New Roman"/>
              </a:rPr>
              <a:t> </a:t>
            </a:r>
            <a:r>
              <a:rPr sz="2180" i="1" spc="-10" dirty="0">
                <a:solidFill>
                  <a:srgbClr val="009900"/>
                </a:solidFill>
                <a:latin typeface="Times New Roman"/>
                <a:cs typeface="Times New Roman"/>
              </a:rPr>
              <a:t>probabilities</a:t>
            </a:r>
            <a:endParaRPr sz="2180" dirty="0">
              <a:latin typeface="Times New Roman"/>
              <a:cs typeface="Times New Roman"/>
            </a:endParaRPr>
          </a:p>
          <a:p>
            <a:pPr marL="286911">
              <a:spcBef>
                <a:spcPts val="69"/>
              </a:spcBef>
            </a:pPr>
            <a:r>
              <a:rPr sz="2180" spc="168" dirty="0">
                <a:latin typeface="Times New Roman"/>
                <a:cs typeface="Times New Roman"/>
              </a:rPr>
              <a:t>that </a:t>
            </a:r>
            <a:r>
              <a:rPr sz="2180" i="1" spc="454" dirty="0">
                <a:latin typeface="Times New Roman"/>
                <a:cs typeface="Times New Roman"/>
              </a:rPr>
              <a:t>X </a:t>
            </a:r>
            <a:r>
              <a:rPr sz="2180" spc="30" dirty="0">
                <a:latin typeface="Times New Roman"/>
                <a:cs typeface="Times New Roman"/>
              </a:rPr>
              <a:t>belongs </a:t>
            </a:r>
            <a:r>
              <a:rPr sz="2180" spc="109" dirty="0">
                <a:latin typeface="Times New Roman"/>
                <a:cs typeface="Times New Roman"/>
              </a:rPr>
              <a:t>to </a:t>
            </a:r>
            <a:r>
              <a:rPr sz="2180" spc="30" dirty="0">
                <a:latin typeface="Times New Roman"/>
                <a:cs typeface="Times New Roman"/>
              </a:rPr>
              <a:t>each </a:t>
            </a:r>
            <a:r>
              <a:rPr sz="2180" spc="59" dirty="0">
                <a:latin typeface="Times New Roman"/>
                <a:cs typeface="Times New Roman"/>
              </a:rPr>
              <a:t>category </a:t>
            </a:r>
            <a:r>
              <a:rPr sz="2180" spc="50" dirty="0">
                <a:latin typeface="Times New Roman"/>
                <a:cs typeface="Times New Roman"/>
              </a:rPr>
              <a:t>in</a:t>
            </a:r>
            <a:r>
              <a:rPr sz="2180" spc="476" dirty="0">
                <a:latin typeface="Times New Roman"/>
                <a:cs typeface="Times New Roman"/>
              </a:rPr>
              <a:t> </a:t>
            </a:r>
            <a:r>
              <a:rPr sz="2180" i="1" spc="-10" dirty="0">
                <a:latin typeface="Menlo"/>
                <a:cs typeface="Menlo"/>
              </a:rPr>
              <a:t>C</a:t>
            </a:r>
            <a:r>
              <a:rPr sz="2180" spc="-10" dirty="0">
                <a:latin typeface="Times New Roman"/>
                <a:cs typeface="Times New Roman"/>
              </a:rPr>
              <a:t>.</a:t>
            </a:r>
            <a:endParaRPr sz="2180" dirty="0">
              <a:latin typeface="Times New Roman"/>
              <a:cs typeface="Times New Roman"/>
            </a:endParaRPr>
          </a:p>
          <a:p>
            <a:pPr marL="286911" marR="40268">
              <a:lnSpc>
                <a:spcPct val="102600"/>
              </a:lnSpc>
              <a:spcBef>
                <a:spcPts val="981"/>
              </a:spcBef>
            </a:pPr>
            <a:r>
              <a:rPr sz="2180" spc="40" dirty="0">
                <a:latin typeface="Times New Roman"/>
                <a:cs typeface="Times New Roman"/>
              </a:rPr>
              <a:t>For </a:t>
            </a:r>
            <a:r>
              <a:rPr sz="2180" spc="50" dirty="0">
                <a:latin typeface="Times New Roman"/>
                <a:cs typeface="Times New Roman"/>
              </a:rPr>
              <a:t>example, </a:t>
            </a:r>
            <a:r>
              <a:rPr sz="2180" spc="109" dirty="0">
                <a:latin typeface="Times New Roman"/>
                <a:cs typeface="Times New Roman"/>
              </a:rPr>
              <a:t>it </a:t>
            </a:r>
            <a:r>
              <a:rPr sz="2180" spc="-10" dirty="0">
                <a:latin typeface="Times New Roman"/>
                <a:cs typeface="Times New Roman"/>
              </a:rPr>
              <a:t>is </a:t>
            </a:r>
            <a:r>
              <a:rPr sz="2180" spc="50" dirty="0">
                <a:latin typeface="Times New Roman"/>
                <a:cs typeface="Times New Roman"/>
              </a:rPr>
              <a:t>more </a:t>
            </a:r>
            <a:r>
              <a:rPr sz="2180" spc="40" dirty="0">
                <a:latin typeface="Times New Roman"/>
                <a:cs typeface="Times New Roman"/>
              </a:rPr>
              <a:t>valuable </a:t>
            </a:r>
            <a:r>
              <a:rPr sz="2180" spc="109" dirty="0">
                <a:latin typeface="Times New Roman"/>
                <a:cs typeface="Times New Roman"/>
              </a:rPr>
              <a:t>to </a:t>
            </a:r>
            <a:r>
              <a:rPr sz="2180" spc="30" dirty="0">
                <a:latin typeface="Times New Roman"/>
                <a:cs typeface="Times New Roman"/>
              </a:rPr>
              <a:t>have </a:t>
            </a:r>
            <a:r>
              <a:rPr sz="2180" spc="109" dirty="0">
                <a:latin typeface="Times New Roman"/>
                <a:cs typeface="Times New Roman"/>
              </a:rPr>
              <a:t>an </a:t>
            </a:r>
            <a:r>
              <a:rPr sz="2180" spc="79" dirty="0">
                <a:latin typeface="Times New Roman"/>
                <a:cs typeface="Times New Roman"/>
              </a:rPr>
              <a:t>estimate </a:t>
            </a:r>
            <a:r>
              <a:rPr sz="2180" spc="-40" dirty="0">
                <a:latin typeface="Times New Roman"/>
                <a:cs typeface="Times New Roman"/>
              </a:rPr>
              <a:t>of </a:t>
            </a:r>
            <a:r>
              <a:rPr sz="2180" spc="109" dirty="0">
                <a:latin typeface="Times New Roman"/>
                <a:cs typeface="Times New Roman"/>
              </a:rPr>
              <a:t>the  </a:t>
            </a:r>
            <a:r>
              <a:rPr sz="2180" spc="59" dirty="0">
                <a:latin typeface="Times New Roman"/>
                <a:cs typeface="Times New Roman"/>
              </a:rPr>
              <a:t>probability </a:t>
            </a:r>
            <a:r>
              <a:rPr sz="2180" spc="168" dirty="0">
                <a:latin typeface="Times New Roman"/>
                <a:cs typeface="Times New Roman"/>
              </a:rPr>
              <a:t>that </a:t>
            </a:r>
            <a:r>
              <a:rPr sz="2180" spc="109" dirty="0">
                <a:latin typeface="Times New Roman"/>
                <a:cs typeface="Times New Roman"/>
              </a:rPr>
              <a:t>an </a:t>
            </a:r>
            <a:r>
              <a:rPr sz="2180" spc="59" dirty="0">
                <a:latin typeface="Times New Roman"/>
                <a:cs typeface="Times New Roman"/>
              </a:rPr>
              <a:t>insurance </a:t>
            </a:r>
            <a:r>
              <a:rPr sz="2180" spc="30" dirty="0">
                <a:latin typeface="Times New Roman"/>
                <a:cs typeface="Times New Roman"/>
              </a:rPr>
              <a:t>claim </a:t>
            </a:r>
            <a:r>
              <a:rPr sz="2180" spc="-10" dirty="0">
                <a:latin typeface="Times New Roman"/>
                <a:cs typeface="Times New Roman"/>
              </a:rPr>
              <a:t>is </a:t>
            </a:r>
            <a:r>
              <a:rPr sz="2180" spc="69" dirty="0">
                <a:latin typeface="Times New Roman"/>
                <a:cs typeface="Times New Roman"/>
              </a:rPr>
              <a:t>fraudulent, </a:t>
            </a:r>
            <a:r>
              <a:rPr sz="2180" spc="139" dirty="0">
                <a:latin typeface="Times New Roman"/>
                <a:cs typeface="Times New Roman"/>
              </a:rPr>
              <a:t>than </a:t>
            </a:r>
            <a:r>
              <a:rPr sz="2180" spc="109" dirty="0">
                <a:latin typeface="Times New Roman"/>
                <a:cs typeface="Times New Roman"/>
              </a:rPr>
              <a:t>a  </a:t>
            </a:r>
            <a:r>
              <a:rPr sz="2180" spc="20" dirty="0">
                <a:latin typeface="Times New Roman"/>
                <a:cs typeface="Times New Roman"/>
              </a:rPr>
              <a:t>classification </a:t>
            </a:r>
            <a:r>
              <a:rPr sz="2180" spc="69" dirty="0">
                <a:latin typeface="Times New Roman"/>
                <a:cs typeface="Times New Roman"/>
              </a:rPr>
              <a:t>fraudulent </a:t>
            </a:r>
            <a:r>
              <a:rPr sz="2180" spc="50" dirty="0">
                <a:latin typeface="Times New Roman"/>
                <a:cs typeface="Times New Roman"/>
              </a:rPr>
              <a:t>or</a:t>
            </a:r>
            <a:r>
              <a:rPr sz="2180" spc="426" dirty="0">
                <a:latin typeface="Times New Roman"/>
                <a:cs typeface="Times New Roman"/>
              </a:rPr>
              <a:t> </a:t>
            </a:r>
            <a:r>
              <a:rPr sz="2180" spc="89" dirty="0">
                <a:latin typeface="Times New Roman"/>
                <a:cs typeface="Times New Roman"/>
              </a:rPr>
              <a:t>not.</a:t>
            </a:r>
            <a:endParaRPr sz="2180" dirty="0">
              <a:latin typeface="Times New Roman"/>
              <a:cs typeface="Times New Roman"/>
            </a:endParaRPr>
          </a:p>
        </p:txBody>
      </p:sp>
      <p:sp>
        <p:nvSpPr>
          <p:cNvPr id="4" name="Slide Number Placeholder 3">
            <a:extLst>
              <a:ext uri="{FF2B5EF4-FFF2-40B4-BE49-F238E27FC236}">
                <a16:creationId xmlns:a16="http://schemas.microsoft.com/office/drawing/2014/main" id="{04515CFE-8B82-084B-A575-3D40C1EAFDD3}"/>
              </a:ext>
            </a:extLst>
          </p:cNvPr>
          <p:cNvSpPr>
            <a:spLocks noGrp="1"/>
          </p:cNvSpPr>
          <p:nvPr>
            <p:ph type="sldNum" sz="quarter" idx="12"/>
          </p:nvPr>
        </p:nvSpPr>
        <p:spPr/>
        <p:txBody>
          <a:bodyPr/>
          <a:lstStyle/>
          <a:p>
            <a:fld id="{19B12225-5612-419B-A8D5-4B8EEE4C217E}" type="slidenum">
              <a:rPr lang="en-US" smtClean="0"/>
              <a:pPr/>
              <a:t>81</a:t>
            </a:fld>
            <a:endParaRPr lang="en-US"/>
          </a:p>
        </p:txBody>
      </p:sp>
    </p:spTree>
    <p:extLst>
      <p:ext uri="{BB962C8B-B14F-4D97-AF65-F5344CB8AC3E}">
        <p14:creationId xmlns:p14="http://schemas.microsoft.com/office/powerpoint/2010/main" val="1172410403"/>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8167" y="419050"/>
            <a:ext cx="4781725" cy="461219"/>
          </a:xfrm>
          <a:prstGeom prst="rect">
            <a:avLst/>
          </a:prstGeom>
        </p:spPr>
        <p:txBody>
          <a:bodyPr vert="horz" wrap="square" lIns="0" tIns="33975" rIns="0" bIns="0" rtlCol="0">
            <a:spAutoFit/>
          </a:bodyPr>
          <a:lstStyle/>
          <a:p>
            <a:pPr marL="25168">
              <a:spcBef>
                <a:spcPts val="268"/>
              </a:spcBef>
            </a:pPr>
            <a:r>
              <a:rPr sz="2774" spc="89" dirty="0">
                <a:solidFill>
                  <a:srgbClr val="3333B2"/>
                </a:solidFill>
                <a:latin typeface="Times New Roman"/>
                <a:cs typeface="Times New Roman"/>
              </a:rPr>
              <a:t>Example: </a:t>
            </a:r>
            <a:r>
              <a:rPr sz="2774" spc="129" dirty="0">
                <a:solidFill>
                  <a:srgbClr val="3333B2"/>
                </a:solidFill>
                <a:latin typeface="Times New Roman"/>
                <a:cs typeface="Times New Roman"/>
              </a:rPr>
              <a:t>Credit </a:t>
            </a:r>
            <a:r>
              <a:rPr sz="2774" spc="149" dirty="0">
                <a:solidFill>
                  <a:srgbClr val="3333B2"/>
                </a:solidFill>
                <a:latin typeface="Times New Roman"/>
                <a:cs typeface="Times New Roman"/>
              </a:rPr>
              <a:t>Card</a:t>
            </a:r>
            <a:r>
              <a:rPr sz="2774" spc="-69" dirty="0">
                <a:solidFill>
                  <a:srgbClr val="3333B2"/>
                </a:solidFill>
                <a:latin typeface="Times New Roman"/>
                <a:cs typeface="Times New Roman"/>
              </a:rPr>
              <a:t> </a:t>
            </a:r>
            <a:r>
              <a:rPr sz="2774" spc="89" dirty="0">
                <a:solidFill>
                  <a:srgbClr val="3333B2"/>
                </a:solidFill>
                <a:latin typeface="Times New Roman"/>
                <a:cs typeface="Times New Roman"/>
              </a:rPr>
              <a:t>Default</a:t>
            </a:r>
            <a:endParaRPr sz="2774">
              <a:latin typeface="Times New Roman"/>
              <a:cs typeface="Times New Roman"/>
            </a:endParaRPr>
          </a:p>
        </p:txBody>
      </p:sp>
      <p:sp>
        <p:nvSpPr>
          <p:cNvPr id="3" name="object 3"/>
          <p:cNvSpPr txBox="1"/>
          <p:nvPr/>
        </p:nvSpPr>
        <p:spPr>
          <a:xfrm>
            <a:off x="1468150" y="5071755"/>
            <a:ext cx="114510" cy="162694"/>
          </a:xfrm>
          <a:prstGeom prst="rect">
            <a:avLst/>
          </a:prstGeom>
        </p:spPr>
        <p:txBody>
          <a:bodyPr vert="horz" wrap="square" lIns="0" tIns="25167" rIns="0" bIns="0" rtlCol="0">
            <a:spAutoFit/>
          </a:bodyPr>
          <a:lstStyle/>
          <a:p>
            <a:pPr marL="25168">
              <a:spcBef>
                <a:spcPts val="198"/>
              </a:spcBef>
            </a:pPr>
            <a:r>
              <a:rPr sz="892" dirty="0">
                <a:latin typeface="Helvetica"/>
                <a:cs typeface="Helvetica"/>
              </a:rPr>
              <a:t>0</a:t>
            </a:r>
            <a:endParaRPr sz="892">
              <a:latin typeface="Helvetica"/>
              <a:cs typeface="Helvetica"/>
            </a:endParaRPr>
          </a:p>
        </p:txBody>
      </p:sp>
      <p:sp>
        <p:nvSpPr>
          <p:cNvPr id="4" name="object 4"/>
          <p:cNvSpPr txBox="1"/>
          <p:nvPr/>
        </p:nvSpPr>
        <p:spPr>
          <a:xfrm>
            <a:off x="1118277" y="4831110"/>
            <a:ext cx="137282" cy="114510"/>
          </a:xfrm>
          <a:prstGeom prst="rect">
            <a:avLst/>
          </a:prstGeom>
        </p:spPr>
        <p:txBody>
          <a:bodyPr vert="vert270" wrap="square" lIns="0" tIns="21392" rIns="0" bIns="0" rtlCol="0">
            <a:spAutoFit/>
          </a:bodyPr>
          <a:lstStyle/>
          <a:p>
            <a:pPr marL="25168">
              <a:spcBef>
                <a:spcPts val="168"/>
              </a:spcBef>
            </a:pPr>
            <a:r>
              <a:rPr sz="892" dirty="0">
                <a:latin typeface="Helvetica"/>
                <a:cs typeface="Helvetica"/>
              </a:rPr>
              <a:t>0</a:t>
            </a:r>
            <a:endParaRPr sz="892">
              <a:latin typeface="Helvetica"/>
              <a:cs typeface="Helvetica"/>
            </a:endParaRPr>
          </a:p>
        </p:txBody>
      </p:sp>
      <p:sp>
        <p:nvSpPr>
          <p:cNvPr id="5" name="object 5"/>
          <p:cNvSpPr txBox="1"/>
          <p:nvPr/>
        </p:nvSpPr>
        <p:spPr>
          <a:xfrm>
            <a:off x="1118277" y="3982840"/>
            <a:ext cx="137282" cy="367438"/>
          </a:xfrm>
          <a:prstGeom prst="rect">
            <a:avLst/>
          </a:prstGeom>
        </p:spPr>
        <p:txBody>
          <a:bodyPr vert="vert270" wrap="square" lIns="0" tIns="21392" rIns="0" bIns="0" rtlCol="0">
            <a:spAutoFit/>
          </a:bodyPr>
          <a:lstStyle/>
          <a:p>
            <a:pPr marL="25168">
              <a:spcBef>
                <a:spcPts val="168"/>
              </a:spcBef>
            </a:pPr>
            <a:r>
              <a:rPr sz="892" dirty="0">
                <a:latin typeface="Helvetica"/>
                <a:cs typeface="Helvetica"/>
              </a:rPr>
              <a:t>20000</a:t>
            </a:r>
            <a:endParaRPr sz="892">
              <a:latin typeface="Helvetica"/>
              <a:cs typeface="Helvetica"/>
            </a:endParaRPr>
          </a:p>
        </p:txBody>
      </p:sp>
      <p:sp>
        <p:nvSpPr>
          <p:cNvPr id="6" name="object 6"/>
          <p:cNvSpPr txBox="1"/>
          <p:nvPr/>
        </p:nvSpPr>
        <p:spPr>
          <a:xfrm>
            <a:off x="1911711" y="5027486"/>
            <a:ext cx="2299003" cy="497566"/>
          </a:xfrm>
          <a:prstGeom prst="rect">
            <a:avLst/>
          </a:prstGeom>
        </p:spPr>
        <p:txBody>
          <a:bodyPr vert="horz" wrap="square" lIns="0" tIns="69209" rIns="0" bIns="0" rtlCol="0">
            <a:spAutoFit/>
          </a:bodyPr>
          <a:lstStyle/>
          <a:p>
            <a:pPr marL="25168">
              <a:spcBef>
                <a:spcPts val="545"/>
              </a:spcBef>
              <a:tabLst>
                <a:tab pos="499577" algn="l"/>
                <a:tab pos="1006704" algn="l"/>
                <a:tab pos="1512572" algn="l"/>
                <a:tab pos="2019699" algn="l"/>
              </a:tabLst>
            </a:pPr>
            <a:r>
              <a:rPr sz="892" dirty="0">
                <a:latin typeface="Helvetica"/>
                <a:cs typeface="Helvetica"/>
              </a:rPr>
              <a:t>500	1000	1500	2000	2500</a:t>
            </a:r>
            <a:endParaRPr sz="892">
              <a:latin typeface="Helvetica"/>
              <a:cs typeface="Helvetica"/>
            </a:endParaRPr>
          </a:p>
          <a:p>
            <a:pPr marL="632965">
              <a:spcBef>
                <a:spcPts val="585"/>
              </a:spcBef>
            </a:pPr>
            <a:r>
              <a:rPr sz="1387" spc="10" dirty="0">
                <a:latin typeface="Helvetica"/>
                <a:cs typeface="Helvetica"/>
              </a:rPr>
              <a:t>Balance</a:t>
            </a:r>
            <a:endParaRPr sz="1387">
              <a:latin typeface="Helvetica"/>
              <a:cs typeface="Helvetica"/>
            </a:endParaRPr>
          </a:p>
        </p:txBody>
      </p:sp>
      <p:sp>
        <p:nvSpPr>
          <p:cNvPr id="7" name="object 7"/>
          <p:cNvSpPr txBox="1"/>
          <p:nvPr/>
        </p:nvSpPr>
        <p:spPr>
          <a:xfrm>
            <a:off x="781202" y="2539098"/>
            <a:ext cx="478977" cy="1328816"/>
          </a:xfrm>
          <a:prstGeom prst="rect">
            <a:avLst/>
          </a:prstGeom>
        </p:spPr>
        <p:txBody>
          <a:bodyPr vert="vert270" wrap="square" lIns="0" tIns="22650" rIns="0" bIns="0" rtlCol="0">
            <a:spAutoFit/>
          </a:bodyPr>
          <a:lstStyle/>
          <a:p>
            <a:pPr marL="25168">
              <a:spcBef>
                <a:spcPts val="178"/>
              </a:spcBef>
            </a:pPr>
            <a:r>
              <a:rPr sz="1387" spc="10" dirty="0">
                <a:latin typeface="Helvetica"/>
                <a:cs typeface="Helvetica"/>
              </a:rPr>
              <a:t>Income</a:t>
            </a:r>
            <a:endParaRPr sz="1387">
              <a:latin typeface="Helvetica"/>
              <a:cs typeface="Helvetica"/>
            </a:endParaRPr>
          </a:p>
          <a:p>
            <a:pPr marL="264260">
              <a:spcBef>
                <a:spcPts val="981"/>
              </a:spcBef>
              <a:tabLst>
                <a:tab pos="985311" algn="l"/>
              </a:tabLst>
            </a:pPr>
            <a:r>
              <a:rPr sz="892" dirty="0">
                <a:latin typeface="Helvetica"/>
                <a:cs typeface="Helvetica"/>
              </a:rPr>
              <a:t>40000	60000</a:t>
            </a:r>
            <a:endParaRPr sz="892">
              <a:latin typeface="Helvetica"/>
              <a:cs typeface="Helvetica"/>
            </a:endParaRPr>
          </a:p>
        </p:txBody>
      </p:sp>
      <p:sp>
        <p:nvSpPr>
          <p:cNvPr id="8" name="object 8"/>
          <p:cNvSpPr/>
          <p:nvPr/>
        </p:nvSpPr>
        <p:spPr>
          <a:xfrm>
            <a:off x="1349113" y="2124427"/>
            <a:ext cx="2977047" cy="2908844"/>
          </a:xfrm>
          <a:prstGeom prst="rect">
            <a:avLst/>
          </a:prstGeom>
          <a:blipFill>
            <a:blip r:embed="rId2" cstate="print"/>
            <a:stretch>
              <a:fillRect/>
            </a:stretch>
          </a:blipFill>
        </p:spPr>
        <p:txBody>
          <a:bodyPr wrap="square" lIns="0" tIns="0" rIns="0" bIns="0" rtlCol="0"/>
          <a:lstStyle/>
          <a:p>
            <a:endParaRPr sz="3567"/>
          </a:p>
        </p:txBody>
      </p:sp>
      <p:sp>
        <p:nvSpPr>
          <p:cNvPr id="9" name="object 9"/>
          <p:cNvSpPr/>
          <p:nvPr/>
        </p:nvSpPr>
        <p:spPr>
          <a:xfrm>
            <a:off x="5405375" y="3517034"/>
            <a:ext cx="402672" cy="776401"/>
          </a:xfrm>
          <a:custGeom>
            <a:avLst/>
            <a:gdLst/>
            <a:ahLst/>
            <a:cxnLst/>
            <a:rect l="l" t="t" r="r" b="b"/>
            <a:pathLst>
              <a:path w="203200" h="391794">
                <a:moveTo>
                  <a:pt x="0" y="391489"/>
                </a:moveTo>
                <a:lnTo>
                  <a:pt x="202583" y="391489"/>
                </a:lnTo>
                <a:lnTo>
                  <a:pt x="202583" y="0"/>
                </a:lnTo>
                <a:lnTo>
                  <a:pt x="0" y="0"/>
                </a:lnTo>
                <a:lnTo>
                  <a:pt x="0" y="391489"/>
                </a:lnTo>
                <a:close/>
              </a:path>
            </a:pathLst>
          </a:custGeom>
          <a:solidFill>
            <a:srgbClr val="31B5FF"/>
          </a:solidFill>
        </p:spPr>
        <p:txBody>
          <a:bodyPr wrap="square" lIns="0" tIns="0" rIns="0" bIns="0" rtlCol="0"/>
          <a:lstStyle/>
          <a:p>
            <a:endParaRPr sz="3567"/>
          </a:p>
        </p:txBody>
      </p:sp>
      <p:sp>
        <p:nvSpPr>
          <p:cNvPr id="10" name="object 10"/>
          <p:cNvSpPr/>
          <p:nvPr/>
        </p:nvSpPr>
        <p:spPr>
          <a:xfrm>
            <a:off x="5405375" y="3887152"/>
            <a:ext cx="402672" cy="22650"/>
          </a:xfrm>
          <a:custGeom>
            <a:avLst/>
            <a:gdLst/>
            <a:ahLst/>
            <a:cxnLst/>
            <a:rect l="l" t="t" r="r" b="b"/>
            <a:pathLst>
              <a:path w="203200" h="11430">
                <a:moveTo>
                  <a:pt x="0" y="11028"/>
                </a:moveTo>
                <a:lnTo>
                  <a:pt x="202583" y="11028"/>
                </a:lnTo>
                <a:lnTo>
                  <a:pt x="202583" y="0"/>
                </a:lnTo>
                <a:lnTo>
                  <a:pt x="0" y="0"/>
                </a:lnTo>
                <a:lnTo>
                  <a:pt x="0" y="11028"/>
                </a:lnTo>
                <a:close/>
              </a:path>
            </a:pathLst>
          </a:custGeom>
          <a:solidFill>
            <a:srgbClr val="000000"/>
          </a:solidFill>
        </p:spPr>
        <p:txBody>
          <a:bodyPr wrap="square" lIns="0" tIns="0" rIns="0" bIns="0" rtlCol="0"/>
          <a:lstStyle/>
          <a:p>
            <a:endParaRPr sz="3567"/>
          </a:p>
        </p:txBody>
      </p:sp>
      <p:sp>
        <p:nvSpPr>
          <p:cNvPr id="11" name="object 11"/>
          <p:cNvSpPr/>
          <p:nvPr/>
        </p:nvSpPr>
        <p:spPr>
          <a:xfrm>
            <a:off x="5606151" y="4292828"/>
            <a:ext cx="0" cy="546123"/>
          </a:xfrm>
          <a:custGeom>
            <a:avLst/>
            <a:gdLst/>
            <a:ahLst/>
            <a:cxnLst/>
            <a:rect l="l" t="t" r="r" b="b"/>
            <a:pathLst>
              <a:path h="275589">
                <a:moveTo>
                  <a:pt x="0" y="275222"/>
                </a:moveTo>
                <a:lnTo>
                  <a:pt x="0" y="0"/>
                </a:lnTo>
              </a:path>
            </a:pathLst>
          </a:custGeom>
          <a:ln w="3676">
            <a:solidFill>
              <a:srgbClr val="000000"/>
            </a:solidFill>
            <a:prstDash val="lgDash"/>
          </a:ln>
        </p:spPr>
        <p:txBody>
          <a:bodyPr wrap="square" lIns="0" tIns="0" rIns="0" bIns="0" rtlCol="0"/>
          <a:lstStyle/>
          <a:p>
            <a:endParaRPr sz="3567"/>
          </a:p>
        </p:txBody>
      </p:sp>
      <p:sp>
        <p:nvSpPr>
          <p:cNvPr id="12" name="object 12"/>
          <p:cNvSpPr/>
          <p:nvPr/>
        </p:nvSpPr>
        <p:spPr>
          <a:xfrm>
            <a:off x="5606151" y="2357071"/>
            <a:ext cx="0" cy="1160197"/>
          </a:xfrm>
          <a:custGeom>
            <a:avLst/>
            <a:gdLst/>
            <a:ahLst/>
            <a:cxnLst/>
            <a:rect l="l" t="t" r="r" b="b"/>
            <a:pathLst>
              <a:path h="585469">
                <a:moveTo>
                  <a:pt x="0" y="0"/>
                </a:moveTo>
                <a:lnTo>
                  <a:pt x="0" y="585347"/>
                </a:lnTo>
              </a:path>
            </a:pathLst>
          </a:custGeom>
          <a:ln w="3676">
            <a:solidFill>
              <a:srgbClr val="000000"/>
            </a:solidFill>
            <a:prstDash val="lgDash"/>
          </a:ln>
        </p:spPr>
        <p:txBody>
          <a:bodyPr wrap="square" lIns="0" tIns="0" rIns="0" bIns="0" rtlCol="0"/>
          <a:lstStyle/>
          <a:p>
            <a:endParaRPr sz="3567"/>
          </a:p>
        </p:txBody>
      </p:sp>
      <p:sp>
        <p:nvSpPr>
          <p:cNvPr id="13" name="object 13"/>
          <p:cNvSpPr/>
          <p:nvPr/>
        </p:nvSpPr>
        <p:spPr>
          <a:xfrm>
            <a:off x="5505714" y="4838224"/>
            <a:ext cx="201336" cy="0"/>
          </a:xfrm>
          <a:custGeom>
            <a:avLst/>
            <a:gdLst/>
            <a:ahLst/>
            <a:cxnLst/>
            <a:rect l="l" t="t" r="r" b="b"/>
            <a:pathLst>
              <a:path w="101600">
                <a:moveTo>
                  <a:pt x="0" y="0"/>
                </a:moveTo>
                <a:lnTo>
                  <a:pt x="101317" y="0"/>
                </a:lnTo>
              </a:path>
            </a:pathLst>
          </a:custGeom>
          <a:ln w="3676">
            <a:solidFill>
              <a:srgbClr val="000000"/>
            </a:solidFill>
          </a:ln>
        </p:spPr>
        <p:txBody>
          <a:bodyPr wrap="square" lIns="0" tIns="0" rIns="0" bIns="0" rtlCol="0"/>
          <a:lstStyle/>
          <a:p>
            <a:endParaRPr sz="3567"/>
          </a:p>
        </p:txBody>
      </p:sp>
      <p:sp>
        <p:nvSpPr>
          <p:cNvPr id="14" name="object 14"/>
          <p:cNvSpPr/>
          <p:nvPr/>
        </p:nvSpPr>
        <p:spPr>
          <a:xfrm>
            <a:off x="5505714" y="2357071"/>
            <a:ext cx="201336" cy="0"/>
          </a:xfrm>
          <a:custGeom>
            <a:avLst/>
            <a:gdLst/>
            <a:ahLst/>
            <a:cxnLst/>
            <a:rect l="l" t="t" r="r" b="b"/>
            <a:pathLst>
              <a:path w="101600">
                <a:moveTo>
                  <a:pt x="0" y="0"/>
                </a:moveTo>
                <a:lnTo>
                  <a:pt x="101317" y="0"/>
                </a:lnTo>
              </a:path>
            </a:pathLst>
          </a:custGeom>
          <a:ln w="3676">
            <a:solidFill>
              <a:srgbClr val="000000"/>
            </a:solidFill>
          </a:ln>
        </p:spPr>
        <p:txBody>
          <a:bodyPr wrap="square" lIns="0" tIns="0" rIns="0" bIns="0" rtlCol="0"/>
          <a:lstStyle/>
          <a:p>
            <a:endParaRPr sz="3567"/>
          </a:p>
        </p:txBody>
      </p:sp>
      <p:sp>
        <p:nvSpPr>
          <p:cNvPr id="15" name="object 15"/>
          <p:cNvSpPr/>
          <p:nvPr/>
        </p:nvSpPr>
        <p:spPr>
          <a:xfrm>
            <a:off x="5405375" y="3517028"/>
            <a:ext cx="402672" cy="776401"/>
          </a:xfrm>
          <a:custGeom>
            <a:avLst/>
            <a:gdLst/>
            <a:ahLst/>
            <a:cxnLst/>
            <a:rect l="l" t="t" r="r" b="b"/>
            <a:pathLst>
              <a:path w="203200" h="391794">
                <a:moveTo>
                  <a:pt x="0" y="391492"/>
                </a:moveTo>
                <a:lnTo>
                  <a:pt x="202583" y="391492"/>
                </a:lnTo>
                <a:lnTo>
                  <a:pt x="202583" y="0"/>
                </a:lnTo>
                <a:lnTo>
                  <a:pt x="0" y="0"/>
                </a:lnTo>
                <a:lnTo>
                  <a:pt x="0" y="391492"/>
                </a:lnTo>
              </a:path>
            </a:pathLst>
          </a:custGeom>
          <a:ln w="3676">
            <a:solidFill>
              <a:srgbClr val="000000"/>
            </a:solidFill>
          </a:ln>
        </p:spPr>
        <p:txBody>
          <a:bodyPr wrap="square" lIns="0" tIns="0" rIns="0" bIns="0" rtlCol="0"/>
          <a:lstStyle/>
          <a:p>
            <a:endParaRPr sz="3567"/>
          </a:p>
        </p:txBody>
      </p:sp>
      <p:sp>
        <p:nvSpPr>
          <p:cNvPr id="16" name="object 16"/>
          <p:cNvSpPr/>
          <p:nvPr/>
        </p:nvSpPr>
        <p:spPr>
          <a:xfrm>
            <a:off x="5579925" y="2108215"/>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17" name="object 17"/>
          <p:cNvSpPr/>
          <p:nvPr/>
        </p:nvSpPr>
        <p:spPr>
          <a:xfrm>
            <a:off x="5579925" y="2313069"/>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18" name="object 18"/>
          <p:cNvSpPr/>
          <p:nvPr/>
        </p:nvSpPr>
        <p:spPr>
          <a:xfrm>
            <a:off x="5579925" y="2036143"/>
            <a:ext cx="52851" cy="52851"/>
          </a:xfrm>
          <a:custGeom>
            <a:avLst/>
            <a:gdLst/>
            <a:ahLst/>
            <a:cxnLst/>
            <a:rect l="l" t="t" r="r" b="b"/>
            <a:pathLst>
              <a:path w="26669" h="26669">
                <a:moveTo>
                  <a:pt x="26467" y="13233"/>
                </a:moveTo>
                <a:lnTo>
                  <a:pt x="26467" y="5927"/>
                </a:lnTo>
                <a:lnTo>
                  <a:pt x="20542" y="0"/>
                </a:lnTo>
                <a:lnTo>
                  <a:pt x="13233" y="0"/>
                </a:lnTo>
                <a:lnTo>
                  <a:pt x="5924" y="0"/>
                </a:lnTo>
                <a:lnTo>
                  <a:pt x="0" y="5927"/>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19" name="object 19"/>
          <p:cNvSpPr/>
          <p:nvPr/>
        </p:nvSpPr>
        <p:spPr>
          <a:xfrm>
            <a:off x="5579925" y="2015456"/>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20" name="object 20"/>
          <p:cNvSpPr/>
          <p:nvPr/>
        </p:nvSpPr>
        <p:spPr>
          <a:xfrm>
            <a:off x="5579925" y="2319574"/>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70"/>
                </a:lnTo>
                <a:lnTo>
                  <a:pt x="13233" y="26470"/>
                </a:lnTo>
                <a:lnTo>
                  <a:pt x="20542" y="26470"/>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21" name="object 21"/>
          <p:cNvSpPr/>
          <p:nvPr/>
        </p:nvSpPr>
        <p:spPr>
          <a:xfrm>
            <a:off x="5579925" y="2216618"/>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22" name="object 22"/>
          <p:cNvSpPr/>
          <p:nvPr/>
        </p:nvSpPr>
        <p:spPr>
          <a:xfrm>
            <a:off x="5579925" y="2313360"/>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23" name="object 23"/>
          <p:cNvSpPr/>
          <p:nvPr/>
        </p:nvSpPr>
        <p:spPr>
          <a:xfrm>
            <a:off x="5579925" y="2295095"/>
            <a:ext cx="52851" cy="52851"/>
          </a:xfrm>
          <a:custGeom>
            <a:avLst/>
            <a:gdLst/>
            <a:ahLst/>
            <a:cxnLst/>
            <a:rect l="l" t="t" r="r" b="b"/>
            <a:pathLst>
              <a:path w="26669" h="26669">
                <a:moveTo>
                  <a:pt x="26467" y="13236"/>
                </a:moveTo>
                <a:lnTo>
                  <a:pt x="26467" y="5927"/>
                </a:lnTo>
                <a:lnTo>
                  <a:pt x="20542" y="0"/>
                </a:lnTo>
                <a:lnTo>
                  <a:pt x="13233" y="0"/>
                </a:lnTo>
                <a:lnTo>
                  <a:pt x="5924" y="0"/>
                </a:lnTo>
                <a:lnTo>
                  <a:pt x="0" y="5927"/>
                </a:lnTo>
                <a:lnTo>
                  <a:pt x="0" y="13236"/>
                </a:lnTo>
                <a:lnTo>
                  <a:pt x="0" y="20545"/>
                </a:lnTo>
                <a:lnTo>
                  <a:pt x="5924" y="26470"/>
                </a:lnTo>
                <a:lnTo>
                  <a:pt x="13233" y="26470"/>
                </a:lnTo>
                <a:lnTo>
                  <a:pt x="20542" y="26470"/>
                </a:lnTo>
                <a:lnTo>
                  <a:pt x="26467" y="20545"/>
                </a:lnTo>
                <a:lnTo>
                  <a:pt x="26467" y="13236"/>
                </a:lnTo>
              </a:path>
            </a:pathLst>
          </a:custGeom>
          <a:ln w="3676">
            <a:solidFill>
              <a:srgbClr val="000000"/>
            </a:solidFill>
          </a:ln>
        </p:spPr>
        <p:txBody>
          <a:bodyPr wrap="square" lIns="0" tIns="0" rIns="0" bIns="0" rtlCol="0"/>
          <a:lstStyle/>
          <a:p>
            <a:endParaRPr sz="3567"/>
          </a:p>
        </p:txBody>
      </p:sp>
      <p:sp>
        <p:nvSpPr>
          <p:cNvPr id="24" name="object 24"/>
          <p:cNvSpPr/>
          <p:nvPr/>
        </p:nvSpPr>
        <p:spPr>
          <a:xfrm>
            <a:off x="5579925" y="2012054"/>
            <a:ext cx="52851" cy="52851"/>
          </a:xfrm>
          <a:custGeom>
            <a:avLst/>
            <a:gdLst/>
            <a:ahLst/>
            <a:cxnLst/>
            <a:rect l="l" t="t" r="r" b="b"/>
            <a:pathLst>
              <a:path w="26669" h="26669">
                <a:moveTo>
                  <a:pt x="26467" y="13233"/>
                </a:moveTo>
                <a:lnTo>
                  <a:pt x="26467" y="5924"/>
                </a:lnTo>
                <a:lnTo>
                  <a:pt x="20542" y="0"/>
                </a:lnTo>
                <a:lnTo>
                  <a:pt x="13233" y="0"/>
                </a:lnTo>
                <a:lnTo>
                  <a:pt x="5924" y="0"/>
                </a:lnTo>
                <a:lnTo>
                  <a:pt x="0" y="5924"/>
                </a:lnTo>
                <a:lnTo>
                  <a:pt x="0" y="13233"/>
                </a:lnTo>
                <a:lnTo>
                  <a:pt x="0" y="20542"/>
                </a:lnTo>
                <a:lnTo>
                  <a:pt x="5924" y="26467"/>
                </a:lnTo>
                <a:lnTo>
                  <a:pt x="13233" y="26467"/>
                </a:lnTo>
                <a:lnTo>
                  <a:pt x="20542"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25" name="object 25"/>
          <p:cNvSpPr/>
          <p:nvPr/>
        </p:nvSpPr>
        <p:spPr>
          <a:xfrm>
            <a:off x="5907258" y="2509275"/>
            <a:ext cx="402672" cy="559965"/>
          </a:xfrm>
          <a:custGeom>
            <a:avLst/>
            <a:gdLst/>
            <a:ahLst/>
            <a:cxnLst/>
            <a:rect l="l" t="t" r="r" b="b"/>
            <a:pathLst>
              <a:path w="203200" h="282575">
                <a:moveTo>
                  <a:pt x="0" y="281988"/>
                </a:moveTo>
                <a:lnTo>
                  <a:pt x="202583" y="281988"/>
                </a:lnTo>
                <a:lnTo>
                  <a:pt x="202583" y="0"/>
                </a:lnTo>
                <a:lnTo>
                  <a:pt x="0" y="0"/>
                </a:lnTo>
                <a:lnTo>
                  <a:pt x="0" y="281988"/>
                </a:lnTo>
                <a:close/>
              </a:path>
            </a:pathLst>
          </a:custGeom>
          <a:solidFill>
            <a:srgbClr val="CE6017"/>
          </a:solidFill>
        </p:spPr>
        <p:txBody>
          <a:bodyPr wrap="square" lIns="0" tIns="0" rIns="0" bIns="0" rtlCol="0"/>
          <a:lstStyle/>
          <a:p>
            <a:endParaRPr sz="3567"/>
          </a:p>
        </p:txBody>
      </p:sp>
      <p:sp>
        <p:nvSpPr>
          <p:cNvPr id="26" name="object 26"/>
          <p:cNvSpPr/>
          <p:nvPr/>
        </p:nvSpPr>
        <p:spPr>
          <a:xfrm>
            <a:off x="5907260" y="2732244"/>
            <a:ext cx="402672" cy="22650"/>
          </a:xfrm>
          <a:custGeom>
            <a:avLst/>
            <a:gdLst/>
            <a:ahLst/>
            <a:cxnLst/>
            <a:rect l="l" t="t" r="r" b="b"/>
            <a:pathLst>
              <a:path w="203200" h="11430">
                <a:moveTo>
                  <a:pt x="0" y="11028"/>
                </a:moveTo>
                <a:lnTo>
                  <a:pt x="202583" y="11028"/>
                </a:lnTo>
                <a:lnTo>
                  <a:pt x="202583" y="0"/>
                </a:lnTo>
                <a:lnTo>
                  <a:pt x="0" y="0"/>
                </a:lnTo>
                <a:lnTo>
                  <a:pt x="0" y="11028"/>
                </a:lnTo>
                <a:close/>
              </a:path>
            </a:pathLst>
          </a:custGeom>
          <a:solidFill>
            <a:srgbClr val="000000"/>
          </a:solidFill>
        </p:spPr>
        <p:txBody>
          <a:bodyPr wrap="square" lIns="0" tIns="0" rIns="0" bIns="0" rtlCol="0"/>
          <a:lstStyle/>
          <a:p>
            <a:endParaRPr sz="3567"/>
          </a:p>
        </p:txBody>
      </p:sp>
      <p:sp>
        <p:nvSpPr>
          <p:cNvPr id="27" name="object 27"/>
          <p:cNvSpPr/>
          <p:nvPr/>
        </p:nvSpPr>
        <p:spPr>
          <a:xfrm>
            <a:off x="6107940" y="3068079"/>
            <a:ext cx="0" cy="648050"/>
          </a:xfrm>
          <a:custGeom>
            <a:avLst/>
            <a:gdLst/>
            <a:ahLst/>
            <a:cxnLst/>
            <a:rect l="l" t="t" r="r" b="b"/>
            <a:pathLst>
              <a:path h="327025">
                <a:moveTo>
                  <a:pt x="0" y="326497"/>
                </a:moveTo>
                <a:lnTo>
                  <a:pt x="0" y="0"/>
                </a:lnTo>
              </a:path>
            </a:pathLst>
          </a:custGeom>
          <a:ln w="3676">
            <a:solidFill>
              <a:srgbClr val="000000"/>
            </a:solidFill>
            <a:prstDash val="lgDash"/>
          </a:ln>
        </p:spPr>
        <p:txBody>
          <a:bodyPr wrap="square" lIns="0" tIns="0" rIns="0" bIns="0" rtlCol="0"/>
          <a:lstStyle/>
          <a:p>
            <a:endParaRPr sz="3567"/>
          </a:p>
        </p:txBody>
      </p:sp>
      <p:sp>
        <p:nvSpPr>
          <p:cNvPr id="28" name="object 28"/>
          <p:cNvSpPr/>
          <p:nvPr/>
        </p:nvSpPr>
        <p:spPr>
          <a:xfrm>
            <a:off x="6107940" y="1729982"/>
            <a:ext cx="0" cy="780176"/>
          </a:xfrm>
          <a:custGeom>
            <a:avLst/>
            <a:gdLst/>
            <a:ahLst/>
            <a:cxnLst/>
            <a:rect l="l" t="t" r="r" b="b"/>
            <a:pathLst>
              <a:path h="393700">
                <a:moveTo>
                  <a:pt x="0" y="0"/>
                </a:moveTo>
                <a:lnTo>
                  <a:pt x="0" y="393253"/>
                </a:lnTo>
              </a:path>
            </a:pathLst>
          </a:custGeom>
          <a:ln w="3676">
            <a:solidFill>
              <a:srgbClr val="000000"/>
            </a:solidFill>
            <a:prstDash val="lgDash"/>
          </a:ln>
        </p:spPr>
        <p:txBody>
          <a:bodyPr wrap="square" lIns="0" tIns="0" rIns="0" bIns="0" rtlCol="0"/>
          <a:lstStyle/>
          <a:p>
            <a:endParaRPr sz="3567"/>
          </a:p>
        </p:txBody>
      </p:sp>
      <p:sp>
        <p:nvSpPr>
          <p:cNvPr id="29" name="object 29"/>
          <p:cNvSpPr/>
          <p:nvPr/>
        </p:nvSpPr>
        <p:spPr>
          <a:xfrm>
            <a:off x="6007599" y="3715083"/>
            <a:ext cx="201336" cy="0"/>
          </a:xfrm>
          <a:custGeom>
            <a:avLst/>
            <a:gdLst/>
            <a:ahLst/>
            <a:cxnLst/>
            <a:rect l="l" t="t" r="r" b="b"/>
            <a:pathLst>
              <a:path w="101600">
                <a:moveTo>
                  <a:pt x="0" y="0"/>
                </a:moveTo>
                <a:lnTo>
                  <a:pt x="101314" y="0"/>
                </a:lnTo>
              </a:path>
            </a:pathLst>
          </a:custGeom>
          <a:ln w="3676">
            <a:solidFill>
              <a:srgbClr val="000000"/>
            </a:solidFill>
          </a:ln>
        </p:spPr>
        <p:txBody>
          <a:bodyPr wrap="square" lIns="0" tIns="0" rIns="0" bIns="0" rtlCol="0"/>
          <a:lstStyle/>
          <a:p>
            <a:endParaRPr sz="3567"/>
          </a:p>
        </p:txBody>
      </p:sp>
      <p:sp>
        <p:nvSpPr>
          <p:cNvPr id="30" name="object 30"/>
          <p:cNvSpPr/>
          <p:nvPr/>
        </p:nvSpPr>
        <p:spPr>
          <a:xfrm>
            <a:off x="6007599" y="1729982"/>
            <a:ext cx="201336" cy="0"/>
          </a:xfrm>
          <a:custGeom>
            <a:avLst/>
            <a:gdLst/>
            <a:ahLst/>
            <a:cxnLst/>
            <a:rect l="l" t="t" r="r" b="b"/>
            <a:pathLst>
              <a:path w="101600">
                <a:moveTo>
                  <a:pt x="0" y="0"/>
                </a:moveTo>
                <a:lnTo>
                  <a:pt x="101314" y="0"/>
                </a:lnTo>
              </a:path>
            </a:pathLst>
          </a:custGeom>
          <a:ln w="3676">
            <a:solidFill>
              <a:srgbClr val="000000"/>
            </a:solidFill>
          </a:ln>
        </p:spPr>
        <p:txBody>
          <a:bodyPr wrap="square" lIns="0" tIns="0" rIns="0" bIns="0" rtlCol="0"/>
          <a:lstStyle/>
          <a:p>
            <a:endParaRPr sz="3567"/>
          </a:p>
        </p:txBody>
      </p:sp>
      <p:sp>
        <p:nvSpPr>
          <p:cNvPr id="31" name="object 31"/>
          <p:cNvSpPr/>
          <p:nvPr/>
        </p:nvSpPr>
        <p:spPr>
          <a:xfrm>
            <a:off x="5907260" y="2509275"/>
            <a:ext cx="402672" cy="559965"/>
          </a:xfrm>
          <a:custGeom>
            <a:avLst/>
            <a:gdLst/>
            <a:ahLst/>
            <a:cxnLst/>
            <a:rect l="l" t="t" r="r" b="b"/>
            <a:pathLst>
              <a:path w="203200" h="282575">
                <a:moveTo>
                  <a:pt x="0" y="281989"/>
                </a:moveTo>
                <a:lnTo>
                  <a:pt x="202583" y="281989"/>
                </a:lnTo>
                <a:lnTo>
                  <a:pt x="202583" y="0"/>
                </a:lnTo>
                <a:lnTo>
                  <a:pt x="0" y="0"/>
                </a:lnTo>
                <a:lnTo>
                  <a:pt x="0" y="281989"/>
                </a:lnTo>
              </a:path>
            </a:pathLst>
          </a:custGeom>
          <a:ln w="3676">
            <a:solidFill>
              <a:srgbClr val="000000"/>
            </a:solidFill>
          </a:ln>
        </p:spPr>
        <p:txBody>
          <a:bodyPr wrap="square" lIns="0" tIns="0" rIns="0" bIns="0" rtlCol="0"/>
          <a:lstStyle/>
          <a:p>
            <a:endParaRPr sz="3567"/>
          </a:p>
        </p:txBody>
      </p:sp>
      <p:sp>
        <p:nvSpPr>
          <p:cNvPr id="32" name="object 32"/>
          <p:cNvSpPr/>
          <p:nvPr/>
        </p:nvSpPr>
        <p:spPr>
          <a:xfrm>
            <a:off x="6081715" y="3898370"/>
            <a:ext cx="52851" cy="52851"/>
          </a:xfrm>
          <a:custGeom>
            <a:avLst/>
            <a:gdLst/>
            <a:ahLst/>
            <a:cxnLst/>
            <a:rect l="l" t="t" r="r" b="b"/>
            <a:pathLst>
              <a:path w="26669" h="26669">
                <a:moveTo>
                  <a:pt x="26467" y="13233"/>
                </a:moveTo>
                <a:lnTo>
                  <a:pt x="26467" y="5924"/>
                </a:lnTo>
                <a:lnTo>
                  <a:pt x="20539" y="0"/>
                </a:lnTo>
                <a:lnTo>
                  <a:pt x="13233" y="0"/>
                </a:lnTo>
                <a:lnTo>
                  <a:pt x="5924" y="0"/>
                </a:lnTo>
                <a:lnTo>
                  <a:pt x="0" y="5924"/>
                </a:lnTo>
                <a:lnTo>
                  <a:pt x="0" y="13233"/>
                </a:lnTo>
                <a:lnTo>
                  <a:pt x="0" y="20542"/>
                </a:lnTo>
                <a:lnTo>
                  <a:pt x="5924" y="26467"/>
                </a:lnTo>
                <a:lnTo>
                  <a:pt x="13233" y="26467"/>
                </a:lnTo>
                <a:lnTo>
                  <a:pt x="20539" y="26467"/>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33" name="object 33"/>
          <p:cNvSpPr/>
          <p:nvPr/>
        </p:nvSpPr>
        <p:spPr>
          <a:xfrm>
            <a:off x="6081715" y="3993945"/>
            <a:ext cx="52851" cy="52851"/>
          </a:xfrm>
          <a:custGeom>
            <a:avLst/>
            <a:gdLst/>
            <a:ahLst/>
            <a:cxnLst/>
            <a:rect l="l" t="t" r="r" b="b"/>
            <a:pathLst>
              <a:path w="26669" h="26669">
                <a:moveTo>
                  <a:pt x="26467" y="13236"/>
                </a:moveTo>
                <a:lnTo>
                  <a:pt x="26467" y="5927"/>
                </a:lnTo>
                <a:lnTo>
                  <a:pt x="20539" y="0"/>
                </a:lnTo>
                <a:lnTo>
                  <a:pt x="13233" y="0"/>
                </a:lnTo>
                <a:lnTo>
                  <a:pt x="5924" y="0"/>
                </a:lnTo>
                <a:lnTo>
                  <a:pt x="0" y="5927"/>
                </a:lnTo>
                <a:lnTo>
                  <a:pt x="0" y="13236"/>
                </a:lnTo>
                <a:lnTo>
                  <a:pt x="0" y="20545"/>
                </a:lnTo>
                <a:lnTo>
                  <a:pt x="5924" y="26470"/>
                </a:lnTo>
                <a:lnTo>
                  <a:pt x="13233" y="26470"/>
                </a:lnTo>
                <a:lnTo>
                  <a:pt x="20539" y="26470"/>
                </a:lnTo>
                <a:lnTo>
                  <a:pt x="26467" y="20545"/>
                </a:lnTo>
                <a:lnTo>
                  <a:pt x="26467" y="13236"/>
                </a:lnTo>
              </a:path>
            </a:pathLst>
          </a:custGeom>
          <a:ln w="3676">
            <a:solidFill>
              <a:srgbClr val="000000"/>
            </a:solidFill>
          </a:ln>
        </p:spPr>
        <p:txBody>
          <a:bodyPr wrap="square" lIns="0" tIns="0" rIns="0" bIns="0" rtlCol="0"/>
          <a:lstStyle/>
          <a:p>
            <a:endParaRPr sz="3567"/>
          </a:p>
        </p:txBody>
      </p:sp>
      <p:sp>
        <p:nvSpPr>
          <p:cNvPr id="34" name="object 34"/>
          <p:cNvSpPr/>
          <p:nvPr/>
        </p:nvSpPr>
        <p:spPr>
          <a:xfrm>
            <a:off x="6081715" y="4048050"/>
            <a:ext cx="52851" cy="52851"/>
          </a:xfrm>
          <a:custGeom>
            <a:avLst/>
            <a:gdLst/>
            <a:ahLst/>
            <a:cxnLst/>
            <a:rect l="l" t="t" r="r" b="b"/>
            <a:pathLst>
              <a:path w="26669" h="26669">
                <a:moveTo>
                  <a:pt x="26467" y="13233"/>
                </a:moveTo>
                <a:lnTo>
                  <a:pt x="26467" y="5924"/>
                </a:lnTo>
                <a:lnTo>
                  <a:pt x="20539" y="0"/>
                </a:lnTo>
                <a:lnTo>
                  <a:pt x="13233" y="0"/>
                </a:lnTo>
                <a:lnTo>
                  <a:pt x="5924" y="0"/>
                </a:lnTo>
                <a:lnTo>
                  <a:pt x="0" y="5924"/>
                </a:lnTo>
                <a:lnTo>
                  <a:pt x="0" y="13233"/>
                </a:lnTo>
                <a:lnTo>
                  <a:pt x="0" y="20542"/>
                </a:lnTo>
                <a:lnTo>
                  <a:pt x="5924" y="26470"/>
                </a:lnTo>
                <a:lnTo>
                  <a:pt x="13233" y="26470"/>
                </a:lnTo>
                <a:lnTo>
                  <a:pt x="20539" y="26470"/>
                </a:lnTo>
                <a:lnTo>
                  <a:pt x="26467" y="20542"/>
                </a:lnTo>
                <a:lnTo>
                  <a:pt x="26467" y="13233"/>
                </a:lnTo>
              </a:path>
            </a:pathLst>
          </a:custGeom>
          <a:ln w="3676">
            <a:solidFill>
              <a:srgbClr val="000000"/>
            </a:solidFill>
          </a:ln>
        </p:spPr>
        <p:txBody>
          <a:bodyPr wrap="square" lIns="0" tIns="0" rIns="0" bIns="0" rtlCol="0"/>
          <a:lstStyle/>
          <a:p>
            <a:endParaRPr sz="3567"/>
          </a:p>
        </p:txBody>
      </p:sp>
      <p:sp>
        <p:nvSpPr>
          <p:cNvPr id="35" name="object 35"/>
          <p:cNvSpPr/>
          <p:nvPr/>
        </p:nvSpPr>
        <p:spPr>
          <a:xfrm>
            <a:off x="5606152" y="4962556"/>
            <a:ext cx="502081" cy="0"/>
          </a:xfrm>
          <a:custGeom>
            <a:avLst/>
            <a:gdLst/>
            <a:ahLst/>
            <a:cxnLst/>
            <a:rect l="l" t="t" r="r" b="b"/>
            <a:pathLst>
              <a:path w="253364">
                <a:moveTo>
                  <a:pt x="0" y="0"/>
                </a:moveTo>
                <a:lnTo>
                  <a:pt x="253217" y="0"/>
                </a:lnTo>
              </a:path>
            </a:pathLst>
          </a:custGeom>
          <a:ln w="3676">
            <a:solidFill>
              <a:srgbClr val="000000"/>
            </a:solidFill>
          </a:ln>
        </p:spPr>
        <p:txBody>
          <a:bodyPr wrap="square" lIns="0" tIns="0" rIns="0" bIns="0" rtlCol="0"/>
          <a:lstStyle/>
          <a:p>
            <a:endParaRPr sz="3567"/>
          </a:p>
        </p:txBody>
      </p:sp>
      <p:sp>
        <p:nvSpPr>
          <p:cNvPr id="36" name="object 36"/>
          <p:cNvSpPr/>
          <p:nvPr/>
        </p:nvSpPr>
        <p:spPr>
          <a:xfrm>
            <a:off x="5606151" y="4962556"/>
            <a:ext cx="0" cy="70468"/>
          </a:xfrm>
          <a:custGeom>
            <a:avLst/>
            <a:gdLst/>
            <a:ahLst/>
            <a:cxnLst/>
            <a:rect l="l" t="t" r="r" b="b"/>
            <a:pathLst>
              <a:path h="35560">
                <a:moveTo>
                  <a:pt x="0" y="0"/>
                </a:moveTo>
                <a:lnTo>
                  <a:pt x="0" y="35292"/>
                </a:lnTo>
              </a:path>
            </a:pathLst>
          </a:custGeom>
          <a:ln w="3676">
            <a:solidFill>
              <a:srgbClr val="000000"/>
            </a:solidFill>
          </a:ln>
        </p:spPr>
        <p:txBody>
          <a:bodyPr wrap="square" lIns="0" tIns="0" rIns="0" bIns="0" rtlCol="0"/>
          <a:lstStyle/>
          <a:p>
            <a:endParaRPr sz="3567"/>
          </a:p>
        </p:txBody>
      </p:sp>
      <p:sp>
        <p:nvSpPr>
          <p:cNvPr id="37" name="object 37"/>
          <p:cNvSpPr/>
          <p:nvPr/>
        </p:nvSpPr>
        <p:spPr>
          <a:xfrm>
            <a:off x="6107940" y="4962556"/>
            <a:ext cx="0" cy="70468"/>
          </a:xfrm>
          <a:custGeom>
            <a:avLst/>
            <a:gdLst/>
            <a:ahLst/>
            <a:cxnLst/>
            <a:rect l="l" t="t" r="r" b="b"/>
            <a:pathLst>
              <a:path h="35560">
                <a:moveTo>
                  <a:pt x="0" y="0"/>
                </a:moveTo>
                <a:lnTo>
                  <a:pt x="0" y="35292"/>
                </a:lnTo>
              </a:path>
            </a:pathLst>
          </a:custGeom>
          <a:ln w="3676">
            <a:solidFill>
              <a:srgbClr val="000000"/>
            </a:solidFill>
          </a:ln>
        </p:spPr>
        <p:txBody>
          <a:bodyPr wrap="square" lIns="0" tIns="0" rIns="0" bIns="0" rtlCol="0"/>
          <a:lstStyle/>
          <a:p>
            <a:endParaRPr sz="3567"/>
          </a:p>
        </p:txBody>
      </p:sp>
      <p:sp>
        <p:nvSpPr>
          <p:cNvPr id="38" name="object 38"/>
          <p:cNvSpPr/>
          <p:nvPr/>
        </p:nvSpPr>
        <p:spPr>
          <a:xfrm>
            <a:off x="5315042" y="1910648"/>
            <a:ext cx="0" cy="2928177"/>
          </a:xfrm>
          <a:custGeom>
            <a:avLst/>
            <a:gdLst/>
            <a:ahLst/>
            <a:cxnLst/>
            <a:rect l="l" t="t" r="r" b="b"/>
            <a:pathLst>
              <a:path h="1477645">
                <a:moveTo>
                  <a:pt x="0" y="1477342"/>
                </a:moveTo>
                <a:lnTo>
                  <a:pt x="0" y="0"/>
                </a:lnTo>
              </a:path>
            </a:pathLst>
          </a:custGeom>
          <a:ln w="3676">
            <a:solidFill>
              <a:srgbClr val="000000"/>
            </a:solidFill>
          </a:ln>
        </p:spPr>
        <p:txBody>
          <a:bodyPr wrap="square" lIns="0" tIns="0" rIns="0" bIns="0" rtlCol="0"/>
          <a:lstStyle/>
          <a:p>
            <a:endParaRPr sz="3567"/>
          </a:p>
        </p:txBody>
      </p:sp>
      <p:sp>
        <p:nvSpPr>
          <p:cNvPr id="39" name="object 39"/>
          <p:cNvSpPr/>
          <p:nvPr/>
        </p:nvSpPr>
        <p:spPr>
          <a:xfrm>
            <a:off x="5245105" y="4838224"/>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0" name="object 40"/>
          <p:cNvSpPr/>
          <p:nvPr/>
        </p:nvSpPr>
        <p:spPr>
          <a:xfrm>
            <a:off x="5245105" y="4252707"/>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1" name="object 41"/>
          <p:cNvSpPr/>
          <p:nvPr/>
        </p:nvSpPr>
        <p:spPr>
          <a:xfrm>
            <a:off x="5245105" y="3667193"/>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2" name="object 42"/>
          <p:cNvSpPr/>
          <p:nvPr/>
        </p:nvSpPr>
        <p:spPr>
          <a:xfrm>
            <a:off x="5245105" y="3081676"/>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3" name="object 43"/>
          <p:cNvSpPr/>
          <p:nvPr/>
        </p:nvSpPr>
        <p:spPr>
          <a:xfrm>
            <a:off x="5245105" y="2496161"/>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4" name="object 44"/>
          <p:cNvSpPr/>
          <p:nvPr/>
        </p:nvSpPr>
        <p:spPr>
          <a:xfrm>
            <a:off x="5245105" y="1910647"/>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45" name="object 45"/>
          <p:cNvSpPr txBox="1"/>
          <p:nvPr/>
        </p:nvSpPr>
        <p:spPr>
          <a:xfrm>
            <a:off x="5009024" y="4780654"/>
            <a:ext cx="137282" cy="115766"/>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0</a:t>
            </a:r>
            <a:endParaRPr sz="892">
              <a:latin typeface="Helvetica"/>
              <a:cs typeface="Helvetica"/>
            </a:endParaRPr>
          </a:p>
        </p:txBody>
      </p:sp>
      <p:sp>
        <p:nvSpPr>
          <p:cNvPr id="46" name="object 46"/>
          <p:cNvSpPr txBox="1"/>
          <p:nvPr/>
        </p:nvSpPr>
        <p:spPr>
          <a:xfrm>
            <a:off x="5009024" y="4130327"/>
            <a:ext cx="137282" cy="245378"/>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500</a:t>
            </a:r>
            <a:endParaRPr sz="892">
              <a:latin typeface="Helvetica"/>
              <a:cs typeface="Helvetica"/>
            </a:endParaRPr>
          </a:p>
        </p:txBody>
      </p:sp>
      <p:sp>
        <p:nvSpPr>
          <p:cNvPr id="47" name="object 47"/>
          <p:cNvSpPr txBox="1"/>
          <p:nvPr/>
        </p:nvSpPr>
        <p:spPr>
          <a:xfrm>
            <a:off x="5009025" y="3512406"/>
            <a:ext cx="137282" cy="309554"/>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1000</a:t>
            </a:r>
            <a:endParaRPr sz="892">
              <a:latin typeface="Helvetica"/>
              <a:cs typeface="Helvetica"/>
            </a:endParaRPr>
          </a:p>
        </p:txBody>
      </p:sp>
      <p:sp>
        <p:nvSpPr>
          <p:cNvPr id="48" name="object 48"/>
          <p:cNvSpPr txBox="1"/>
          <p:nvPr/>
        </p:nvSpPr>
        <p:spPr>
          <a:xfrm>
            <a:off x="5009025" y="2926889"/>
            <a:ext cx="137282" cy="309554"/>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1500</a:t>
            </a:r>
            <a:endParaRPr sz="892">
              <a:latin typeface="Helvetica"/>
              <a:cs typeface="Helvetica"/>
            </a:endParaRPr>
          </a:p>
        </p:txBody>
      </p:sp>
      <p:sp>
        <p:nvSpPr>
          <p:cNvPr id="49" name="object 49"/>
          <p:cNvSpPr txBox="1"/>
          <p:nvPr/>
        </p:nvSpPr>
        <p:spPr>
          <a:xfrm>
            <a:off x="5009025" y="2341374"/>
            <a:ext cx="137282" cy="309554"/>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2000</a:t>
            </a:r>
            <a:endParaRPr sz="892">
              <a:latin typeface="Helvetica"/>
              <a:cs typeface="Helvetica"/>
            </a:endParaRPr>
          </a:p>
        </p:txBody>
      </p:sp>
      <p:sp>
        <p:nvSpPr>
          <p:cNvPr id="50" name="object 50"/>
          <p:cNvSpPr txBox="1"/>
          <p:nvPr/>
        </p:nvSpPr>
        <p:spPr>
          <a:xfrm>
            <a:off x="5009025" y="1755858"/>
            <a:ext cx="137282" cy="309554"/>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2500</a:t>
            </a:r>
            <a:endParaRPr sz="892">
              <a:latin typeface="Helvetica"/>
              <a:cs typeface="Helvetica"/>
            </a:endParaRPr>
          </a:p>
        </p:txBody>
      </p:sp>
      <p:sp>
        <p:nvSpPr>
          <p:cNvPr id="51" name="object 51"/>
          <p:cNvSpPr txBox="1"/>
          <p:nvPr/>
        </p:nvSpPr>
        <p:spPr>
          <a:xfrm>
            <a:off x="5506500" y="5027200"/>
            <a:ext cx="710967" cy="501378"/>
          </a:xfrm>
          <a:prstGeom prst="rect">
            <a:avLst/>
          </a:prstGeom>
        </p:spPr>
        <p:txBody>
          <a:bodyPr vert="horz" wrap="square" lIns="0" tIns="72984" rIns="0" bIns="0" rtlCol="0">
            <a:spAutoFit/>
          </a:bodyPr>
          <a:lstStyle/>
          <a:p>
            <a:pPr marL="25168">
              <a:spcBef>
                <a:spcPts val="575"/>
              </a:spcBef>
              <a:tabLst>
                <a:tab pos="500833" algn="l"/>
              </a:tabLst>
            </a:pPr>
            <a:r>
              <a:rPr sz="892" spc="10" dirty="0">
                <a:latin typeface="Helvetica"/>
                <a:cs typeface="Helvetica"/>
              </a:rPr>
              <a:t>No	</a:t>
            </a:r>
            <a:r>
              <a:rPr sz="892" spc="-119" dirty="0">
                <a:latin typeface="Helvetica"/>
                <a:cs typeface="Helvetica"/>
              </a:rPr>
              <a:t>Y</a:t>
            </a:r>
            <a:r>
              <a:rPr sz="892" spc="10" dirty="0">
                <a:latin typeface="Helvetica"/>
                <a:cs typeface="Helvetica"/>
              </a:rPr>
              <a:t>es</a:t>
            </a:r>
            <a:endParaRPr sz="892">
              <a:latin typeface="Helvetica"/>
              <a:cs typeface="Helvetica"/>
            </a:endParaRPr>
          </a:p>
          <a:p>
            <a:pPr marL="57883">
              <a:spcBef>
                <a:spcPts val="644"/>
              </a:spcBef>
            </a:pPr>
            <a:r>
              <a:rPr sz="1387" spc="20" dirty="0">
                <a:latin typeface="Helvetica"/>
                <a:cs typeface="Helvetica"/>
              </a:rPr>
              <a:t>Default</a:t>
            </a:r>
            <a:endParaRPr sz="1387">
              <a:latin typeface="Helvetica"/>
              <a:cs typeface="Helvetica"/>
            </a:endParaRPr>
          </a:p>
        </p:txBody>
      </p:sp>
      <p:sp>
        <p:nvSpPr>
          <p:cNvPr id="52" name="object 52"/>
          <p:cNvSpPr txBox="1"/>
          <p:nvPr/>
        </p:nvSpPr>
        <p:spPr>
          <a:xfrm>
            <a:off x="4663361" y="2925538"/>
            <a:ext cx="205184" cy="717259"/>
          </a:xfrm>
          <a:prstGeom prst="rect">
            <a:avLst/>
          </a:prstGeom>
        </p:spPr>
        <p:txBody>
          <a:bodyPr vert="vert270" wrap="square" lIns="0" tIns="27684" rIns="0" bIns="0" rtlCol="0">
            <a:spAutoFit/>
          </a:bodyPr>
          <a:lstStyle/>
          <a:p>
            <a:pPr marL="25168">
              <a:lnSpc>
                <a:spcPts val="1623"/>
              </a:lnSpc>
              <a:spcBef>
                <a:spcPts val="218"/>
              </a:spcBef>
            </a:pPr>
            <a:r>
              <a:rPr sz="1387" dirty="0">
                <a:latin typeface="Helvetica"/>
                <a:cs typeface="Helvetica"/>
              </a:rPr>
              <a:t>Balance</a:t>
            </a:r>
            <a:endParaRPr sz="1387">
              <a:latin typeface="Helvetica"/>
              <a:cs typeface="Helvetica"/>
            </a:endParaRPr>
          </a:p>
        </p:txBody>
      </p:sp>
      <p:sp>
        <p:nvSpPr>
          <p:cNvPr id="53" name="object 53"/>
          <p:cNvSpPr/>
          <p:nvPr/>
        </p:nvSpPr>
        <p:spPr>
          <a:xfrm>
            <a:off x="5315042" y="1605655"/>
            <a:ext cx="1084697" cy="3357274"/>
          </a:xfrm>
          <a:custGeom>
            <a:avLst/>
            <a:gdLst/>
            <a:ahLst/>
            <a:cxnLst/>
            <a:rect l="l" t="t" r="r" b="b"/>
            <a:pathLst>
              <a:path w="547369" h="1694180">
                <a:moveTo>
                  <a:pt x="0" y="1693991"/>
                </a:moveTo>
                <a:lnTo>
                  <a:pt x="547017" y="1693991"/>
                </a:lnTo>
                <a:lnTo>
                  <a:pt x="547017" y="0"/>
                </a:lnTo>
                <a:lnTo>
                  <a:pt x="0" y="0"/>
                </a:lnTo>
                <a:lnTo>
                  <a:pt x="0" y="1693991"/>
                </a:lnTo>
              </a:path>
            </a:pathLst>
          </a:custGeom>
          <a:ln w="3676">
            <a:solidFill>
              <a:srgbClr val="000000"/>
            </a:solidFill>
          </a:ln>
        </p:spPr>
        <p:txBody>
          <a:bodyPr wrap="square" lIns="0" tIns="0" rIns="0" bIns="0" rtlCol="0"/>
          <a:lstStyle/>
          <a:p>
            <a:endParaRPr sz="3567"/>
          </a:p>
        </p:txBody>
      </p:sp>
      <p:sp>
        <p:nvSpPr>
          <p:cNvPr id="54" name="object 54"/>
          <p:cNvSpPr/>
          <p:nvPr/>
        </p:nvSpPr>
        <p:spPr>
          <a:xfrm>
            <a:off x="7328600" y="2999697"/>
            <a:ext cx="402672" cy="957601"/>
          </a:xfrm>
          <a:custGeom>
            <a:avLst/>
            <a:gdLst/>
            <a:ahLst/>
            <a:cxnLst/>
            <a:rect l="l" t="t" r="r" b="b"/>
            <a:pathLst>
              <a:path w="203200" h="483235">
                <a:moveTo>
                  <a:pt x="0" y="483101"/>
                </a:moveTo>
                <a:lnTo>
                  <a:pt x="202583" y="483101"/>
                </a:lnTo>
                <a:lnTo>
                  <a:pt x="202583" y="0"/>
                </a:lnTo>
                <a:lnTo>
                  <a:pt x="0" y="0"/>
                </a:lnTo>
                <a:lnTo>
                  <a:pt x="0" y="483101"/>
                </a:lnTo>
                <a:close/>
              </a:path>
            </a:pathLst>
          </a:custGeom>
          <a:solidFill>
            <a:srgbClr val="31B5FF"/>
          </a:solidFill>
        </p:spPr>
        <p:txBody>
          <a:bodyPr wrap="square" lIns="0" tIns="0" rIns="0" bIns="0" rtlCol="0"/>
          <a:lstStyle/>
          <a:p>
            <a:endParaRPr sz="3567"/>
          </a:p>
        </p:txBody>
      </p:sp>
      <p:sp>
        <p:nvSpPr>
          <p:cNvPr id="55" name="object 55"/>
          <p:cNvSpPr/>
          <p:nvPr/>
        </p:nvSpPr>
        <p:spPr>
          <a:xfrm>
            <a:off x="7328600" y="3383131"/>
            <a:ext cx="402672" cy="22650"/>
          </a:xfrm>
          <a:custGeom>
            <a:avLst/>
            <a:gdLst/>
            <a:ahLst/>
            <a:cxnLst/>
            <a:rect l="l" t="t" r="r" b="b"/>
            <a:pathLst>
              <a:path w="203200" h="11430">
                <a:moveTo>
                  <a:pt x="0" y="11028"/>
                </a:moveTo>
                <a:lnTo>
                  <a:pt x="202583" y="11028"/>
                </a:lnTo>
                <a:lnTo>
                  <a:pt x="202583" y="0"/>
                </a:lnTo>
                <a:lnTo>
                  <a:pt x="0" y="0"/>
                </a:lnTo>
                <a:lnTo>
                  <a:pt x="0" y="11028"/>
                </a:lnTo>
                <a:close/>
              </a:path>
            </a:pathLst>
          </a:custGeom>
          <a:solidFill>
            <a:srgbClr val="000000"/>
          </a:solidFill>
        </p:spPr>
        <p:txBody>
          <a:bodyPr wrap="square" lIns="0" tIns="0" rIns="0" bIns="0" rtlCol="0"/>
          <a:lstStyle/>
          <a:p>
            <a:endParaRPr sz="3567"/>
          </a:p>
        </p:txBody>
      </p:sp>
      <p:sp>
        <p:nvSpPr>
          <p:cNvPr id="56" name="object 56"/>
          <p:cNvSpPr/>
          <p:nvPr/>
        </p:nvSpPr>
        <p:spPr>
          <a:xfrm>
            <a:off x="7529375" y="3957035"/>
            <a:ext cx="0" cy="882100"/>
          </a:xfrm>
          <a:custGeom>
            <a:avLst/>
            <a:gdLst/>
            <a:ahLst/>
            <a:cxnLst/>
            <a:rect l="l" t="t" r="r" b="b"/>
            <a:pathLst>
              <a:path h="445135">
                <a:moveTo>
                  <a:pt x="0" y="444673"/>
                </a:moveTo>
                <a:lnTo>
                  <a:pt x="0" y="0"/>
                </a:lnTo>
              </a:path>
            </a:pathLst>
          </a:custGeom>
          <a:ln w="3676">
            <a:solidFill>
              <a:srgbClr val="000000"/>
            </a:solidFill>
            <a:prstDash val="lgDash"/>
          </a:ln>
        </p:spPr>
        <p:txBody>
          <a:bodyPr wrap="square" lIns="0" tIns="0" rIns="0" bIns="0" rtlCol="0"/>
          <a:lstStyle/>
          <a:p>
            <a:endParaRPr sz="3567"/>
          </a:p>
        </p:txBody>
      </p:sp>
      <p:sp>
        <p:nvSpPr>
          <p:cNvPr id="57" name="object 57"/>
          <p:cNvSpPr/>
          <p:nvPr/>
        </p:nvSpPr>
        <p:spPr>
          <a:xfrm>
            <a:off x="7529375" y="1729982"/>
            <a:ext cx="0" cy="1270932"/>
          </a:xfrm>
          <a:custGeom>
            <a:avLst/>
            <a:gdLst/>
            <a:ahLst/>
            <a:cxnLst/>
            <a:rect l="l" t="t" r="r" b="b"/>
            <a:pathLst>
              <a:path h="641350">
                <a:moveTo>
                  <a:pt x="0" y="0"/>
                </a:moveTo>
                <a:lnTo>
                  <a:pt x="0" y="640735"/>
                </a:lnTo>
              </a:path>
            </a:pathLst>
          </a:custGeom>
          <a:ln w="3676">
            <a:solidFill>
              <a:srgbClr val="000000"/>
            </a:solidFill>
            <a:prstDash val="lgDash"/>
          </a:ln>
        </p:spPr>
        <p:txBody>
          <a:bodyPr wrap="square" lIns="0" tIns="0" rIns="0" bIns="0" rtlCol="0"/>
          <a:lstStyle/>
          <a:p>
            <a:endParaRPr sz="3567"/>
          </a:p>
        </p:txBody>
      </p:sp>
      <p:sp>
        <p:nvSpPr>
          <p:cNvPr id="58" name="object 58"/>
          <p:cNvSpPr/>
          <p:nvPr/>
        </p:nvSpPr>
        <p:spPr>
          <a:xfrm>
            <a:off x="7428941" y="4838224"/>
            <a:ext cx="201336" cy="0"/>
          </a:xfrm>
          <a:custGeom>
            <a:avLst/>
            <a:gdLst/>
            <a:ahLst/>
            <a:cxnLst/>
            <a:rect l="l" t="t" r="r" b="b"/>
            <a:pathLst>
              <a:path w="101600">
                <a:moveTo>
                  <a:pt x="0" y="0"/>
                </a:moveTo>
                <a:lnTo>
                  <a:pt x="101317" y="0"/>
                </a:lnTo>
              </a:path>
            </a:pathLst>
          </a:custGeom>
          <a:ln w="3676">
            <a:solidFill>
              <a:srgbClr val="000000"/>
            </a:solidFill>
          </a:ln>
        </p:spPr>
        <p:txBody>
          <a:bodyPr wrap="square" lIns="0" tIns="0" rIns="0" bIns="0" rtlCol="0"/>
          <a:lstStyle/>
          <a:p>
            <a:endParaRPr sz="3567"/>
          </a:p>
        </p:txBody>
      </p:sp>
      <p:sp>
        <p:nvSpPr>
          <p:cNvPr id="59" name="object 59"/>
          <p:cNvSpPr/>
          <p:nvPr/>
        </p:nvSpPr>
        <p:spPr>
          <a:xfrm>
            <a:off x="7428941" y="1729982"/>
            <a:ext cx="201336" cy="0"/>
          </a:xfrm>
          <a:custGeom>
            <a:avLst/>
            <a:gdLst/>
            <a:ahLst/>
            <a:cxnLst/>
            <a:rect l="l" t="t" r="r" b="b"/>
            <a:pathLst>
              <a:path w="101600">
                <a:moveTo>
                  <a:pt x="0" y="0"/>
                </a:moveTo>
                <a:lnTo>
                  <a:pt x="101317" y="0"/>
                </a:lnTo>
              </a:path>
            </a:pathLst>
          </a:custGeom>
          <a:ln w="3676">
            <a:solidFill>
              <a:srgbClr val="000000"/>
            </a:solidFill>
          </a:ln>
        </p:spPr>
        <p:txBody>
          <a:bodyPr wrap="square" lIns="0" tIns="0" rIns="0" bIns="0" rtlCol="0"/>
          <a:lstStyle/>
          <a:p>
            <a:endParaRPr sz="3567"/>
          </a:p>
        </p:txBody>
      </p:sp>
      <p:sp>
        <p:nvSpPr>
          <p:cNvPr id="60" name="object 60"/>
          <p:cNvSpPr/>
          <p:nvPr/>
        </p:nvSpPr>
        <p:spPr>
          <a:xfrm>
            <a:off x="7328600" y="2999697"/>
            <a:ext cx="402672" cy="957601"/>
          </a:xfrm>
          <a:custGeom>
            <a:avLst/>
            <a:gdLst/>
            <a:ahLst/>
            <a:cxnLst/>
            <a:rect l="l" t="t" r="r" b="b"/>
            <a:pathLst>
              <a:path w="203200" h="483235">
                <a:moveTo>
                  <a:pt x="0" y="483101"/>
                </a:moveTo>
                <a:lnTo>
                  <a:pt x="202583" y="483101"/>
                </a:lnTo>
                <a:lnTo>
                  <a:pt x="202583" y="0"/>
                </a:lnTo>
                <a:lnTo>
                  <a:pt x="0" y="0"/>
                </a:lnTo>
                <a:lnTo>
                  <a:pt x="0" y="483101"/>
                </a:lnTo>
              </a:path>
            </a:pathLst>
          </a:custGeom>
          <a:ln w="3676">
            <a:solidFill>
              <a:srgbClr val="000000"/>
            </a:solidFill>
          </a:ln>
        </p:spPr>
        <p:txBody>
          <a:bodyPr wrap="square" lIns="0" tIns="0" rIns="0" bIns="0" rtlCol="0"/>
          <a:lstStyle/>
          <a:p>
            <a:endParaRPr sz="3567"/>
          </a:p>
        </p:txBody>
      </p:sp>
      <p:sp>
        <p:nvSpPr>
          <p:cNvPr id="61" name="object 61"/>
          <p:cNvSpPr/>
          <p:nvPr/>
        </p:nvSpPr>
        <p:spPr>
          <a:xfrm>
            <a:off x="7830485" y="3031948"/>
            <a:ext cx="402672" cy="1026810"/>
          </a:xfrm>
          <a:custGeom>
            <a:avLst/>
            <a:gdLst/>
            <a:ahLst/>
            <a:cxnLst/>
            <a:rect l="l" t="t" r="r" b="b"/>
            <a:pathLst>
              <a:path w="203200" h="518160">
                <a:moveTo>
                  <a:pt x="0" y="518100"/>
                </a:moveTo>
                <a:lnTo>
                  <a:pt x="202583" y="518100"/>
                </a:lnTo>
                <a:lnTo>
                  <a:pt x="202583" y="0"/>
                </a:lnTo>
                <a:lnTo>
                  <a:pt x="0" y="0"/>
                </a:lnTo>
                <a:lnTo>
                  <a:pt x="0" y="518100"/>
                </a:lnTo>
                <a:close/>
              </a:path>
            </a:pathLst>
          </a:custGeom>
          <a:solidFill>
            <a:srgbClr val="CE6017"/>
          </a:solidFill>
        </p:spPr>
        <p:txBody>
          <a:bodyPr wrap="square" lIns="0" tIns="0" rIns="0" bIns="0" rtlCol="0"/>
          <a:lstStyle/>
          <a:p>
            <a:endParaRPr sz="3567"/>
          </a:p>
        </p:txBody>
      </p:sp>
      <p:sp>
        <p:nvSpPr>
          <p:cNvPr id="62" name="object 62"/>
          <p:cNvSpPr/>
          <p:nvPr/>
        </p:nvSpPr>
        <p:spPr>
          <a:xfrm>
            <a:off x="7830485" y="3514356"/>
            <a:ext cx="402672" cy="22650"/>
          </a:xfrm>
          <a:custGeom>
            <a:avLst/>
            <a:gdLst/>
            <a:ahLst/>
            <a:cxnLst/>
            <a:rect l="l" t="t" r="r" b="b"/>
            <a:pathLst>
              <a:path w="203200" h="11430">
                <a:moveTo>
                  <a:pt x="0" y="11028"/>
                </a:moveTo>
                <a:lnTo>
                  <a:pt x="202583" y="11028"/>
                </a:lnTo>
                <a:lnTo>
                  <a:pt x="202583" y="0"/>
                </a:lnTo>
                <a:lnTo>
                  <a:pt x="0" y="0"/>
                </a:lnTo>
                <a:lnTo>
                  <a:pt x="0" y="11028"/>
                </a:lnTo>
                <a:close/>
              </a:path>
            </a:pathLst>
          </a:custGeom>
          <a:solidFill>
            <a:srgbClr val="000000"/>
          </a:solidFill>
        </p:spPr>
        <p:txBody>
          <a:bodyPr wrap="square" lIns="0" tIns="0" rIns="0" bIns="0" rtlCol="0"/>
          <a:lstStyle/>
          <a:p>
            <a:endParaRPr sz="3567"/>
          </a:p>
        </p:txBody>
      </p:sp>
      <p:sp>
        <p:nvSpPr>
          <p:cNvPr id="63" name="object 63"/>
          <p:cNvSpPr/>
          <p:nvPr/>
        </p:nvSpPr>
        <p:spPr>
          <a:xfrm>
            <a:off x="8031167" y="4058640"/>
            <a:ext cx="0" cy="400155"/>
          </a:xfrm>
          <a:custGeom>
            <a:avLst/>
            <a:gdLst/>
            <a:ahLst/>
            <a:cxnLst/>
            <a:rect l="l" t="t" r="r" b="b"/>
            <a:pathLst>
              <a:path h="201930">
                <a:moveTo>
                  <a:pt x="0" y="201798"/>
                </a:moveTo>
                <a:lnTo>
                  <a:pt x="0" y="0"/>
                </a:lnTo>
              </a:path>
            </a:pathLst>
          </a:custGeom>
          <a:ln w="3676">
            <a:solidFill>
              <a:srgbClr val="000000"/>
            </a:solidFill>
            <a:prstDash val="lgDash"/>
          </a:ln>
        </p:spPr>
        <p:txBody>
          <a:bodyPr wrap="square" lIns="0" tIns="0" rIns="0" bIns="0" rtlCol="0"/>
          <a:lstStyle/>
          <a:p>
            <a:endParaRPr sz="3567"/>
          </a:p>
        </p:txBody>
      </p:sp>
      <p:sp>
        <p:nvSpPr>
          <p:cNvPr id="64" name="object 64"/>
          <p:cNvSpPr/>
          <p:nvPr/>
        </p:nvSpPr>
        <p:spPr>
          <a:xfrm>
            <a:off x="8031167" y="2032646"/>
            <a:ext cx="0" cy="1000387"/>
          </a:xfrm>
          <a:custGeom>
            <a:avLst/>
            <a:gdLst/>
            <a:ahLst/>
            <a:cxnLst/>
            <a:rect l="l" t="t" r="r" b="b"/>
            <a:pathLst>
              <a:path h="504825">
                <a:moveTo>
                  <a:pt x="0" y="0"/>
                </a:moveTo>
                <a:lnTo>
                  <a:pt x="0" y="504276"/>
                </a:lnTo>
              </a:path>
            </a:pathLst>
          </a:custGeom>
          <a:ln w="3676">
            <a:solidFill>
              <a:srgbClr val="000000"/>
            </a:solidFill>
            <a:prstDash val="lgDash"/>
          </a:ln>
        </p:spPr>
        <p:txBody>
          <a:bodyPr wrap="square" lIns="0" tIns="0" rIns="0" bIns="0" rtlCol="0"/>
          <a:lstStyle/>
          <a:p>
            <a:endParaRPr sz="3567"/>
          </a:p>
        </p:txBody>
      </p:sp>
      <p:sp>
        <p:nvSpPr>
          <p:cNvPr id="65" name="object 65"/>
          <p:cNvSpPr/>
          <p:nvPr/>
        </p:nvSpPr>
        <p:spPr>
          <a:xfrm>
            <a:off x="7930826" y="4458533"/>
            <a:ext cx="201336" cy="0"/>
          </a:xfrm>
          <a:custGeom>
            <a:avLst/>
            <a:gdLst/>
            <a:ahLst/>
            <a:cxnLst/>
            <a:rect l="l" t="t" r="r" b="b"/>
            <a:pathLst>
              <a:path w="101600">
                <a:moveTo>
                  <a:pt x="0" y="0"/>
                </a:moveTo>
                <a:lnTo>
                  <a:pt x="101314" y="0"/>
                </a:lnTo>
              </a:path>
            </a:pathLst>
          </a:custGeom>
          <a:ln w="3676">
            <a:solidFill>
              <a:srgbClr val="000000"/>
            </a:solidFill>
          </a:ln>
        </p:spPr>
        <p:txBody>
          <a:bodyPr wrap="square" lIns="0" tIns="0" rIns="0" bIns="0" rtlCol="0"/>
          <a:lstStyle/>
          <a:p>
            <a:endParaRPr sz="3567"/>
          </a:p>
        </p:txBody>
      </p:sp>
      <p:sp>
        <p:nvSpPr>
          <p:cNvPr id="66" name="object 66"/>
          <p:cNvSpPr/>
          <p:nvPr/>
        </p:nvSpPr>
        <p:spPr>
          <a:xfrm>
            <a:off x="7930826" y="2032645"/>
            <a:ext cx="201336" cy="0"/>
          </a:xfrm>
          <a:custGeom>
            <a:avLst/>
            <a:gdLst/>
            <a:ahLst/>
            <a:cxnLst/>
            <a:rect l="l" t="t" r="r" b="b"/>
            <a:pathLst>
              <a:path w="101600">
                <a:moveTo>
                  <a:pt x="0" y="0"/>
                </a:moveTo>
                <a:lnTo>
                  <a:pt x="101314" y="0"/>
                </a:lnTo>
              </a:path>
            </a:pathLst>
          </a:custGeom>
          <a:ln w="3676">
            <a:solidFill>
              <a:srgbClr val="000000"/>
            </a:solidFill>
          </a:ln>
        </p:spPr>
        <p:txBody>
          <a:bodyPr wrap="square" lIns="0" tIns="0" rIns="0" bIns="0" rtlCol="0"/>
          <a:lstStyle/>
          <a:p>
            <a:endParaRPr sz="3567"/>
          </a:p>
        </p:txBody>
      </p:sp>
      <p:sp>
        <p:nvSpPr>
          <p:cNvPr id="67" name="object 67"/>
          <p:cNvSpPr/>
          <p:nvPr/>
        </p:nvSpPr>
        <p:spPr>
          <a:xfrm>
            <a:off x="7830485" y="3031948"/>
            <a:ext cx="402672" cy="1026810"/>
          </a:xfrm>
          <a:custGeom>
            <a:avLst/>
            <a:gdLst/>
            <a:ahLst/>
            <a:cxnLst/>
            <a:rect l="l" t="t" r="r" b="b"/>
            <a:pathLst>
              <a:path w="203200" h="518160">
                <a:moveTo>
                  <a:pt x="0" y="518100"/>
                </a:moveTo>
                <a:lnTo>
                  <a:pt x="202583" y="518100"/>
                </a:lnTo>
                <a:lnTo>
                  <a:pt x="202583" y="0"/>
                </a:lnTo>
                <a:lnTo>
                  <a:pt x="0" y="0"/>
                </a:lnTo>
                <a:lnTo>
                  <a:pt x="0" y="518100"/>
                </a:lnTo>
              </a:path>
            </a:pathLst>
          </a:custGeom>
          <a:ln w="3676">
            <a:solidFill>
              <a:srgbClr val="000000"/>
            </a:solidFill>
          </a:ln>
        </p:spPr>
        <p:txBody>
          <a:bodyPr wrap="square" lIns="0" tIns="0" rIns="0" bIns="0" rtlCol="0"/>
          <a:lstStyle/>
          <a:p>
            <a:endParaRPr sz="3567"/>
          </a:p>
        </p:txBody>
      </p:sp>
      <p:sp>
        <p:nvSpPr>
          <p:cNvPr id="68" name="object 68"/>
          <p:cNvSpPr/>
          <p:nvPr/>
        </p:nvSpPr>
        <p:spPr>
          <a:xfrm>
            <a:off x="7529376" y="4962556"/>
            <a:ext cx="502081" cy="0"/>
          </a:xfrm>
          <a:custGeom>
            <a:avLst/>
            <a:gdLst/>
            <a:ahLst/>
            <a:cxnLst/>
            <a:rect l="l" t="t" r="r" b="b"/>
            <a:pathLst>
              <a:path w="253364">
                <a:moveTo>
                  <a:pt x="0" y="0"/>
                </a:moveTo>
                <a:lnTo>
                  <a:pt x="253217" y="0"/>
                </a:lnTo>
              </a:path>
            </a:pathLst>
          </a:custGeom>
          <a:ln w="3676">
            <a:solidFill>
              <a:srgbClr val="000000"/>
            </a:solidFill>
          </a:ln>
        </p:spPr>
        <p:txBody>
          <a:bodyPr wrap="square" lIns="0" tIns="0" rIns="0" bIns="0" rtlCol="0"/>
          <a:lstStyle/>
          <a:p>
            <a:endParaRPr sz="3567"/>
          </a:p>
        </p:txBody>
      </p:sp>
      <p:sp>
        <p:nvSpPr>
          <p:cNvPr id="69" name="object 69"/>
          <p:cNvSpPr/>
          <p:nvPr/>
        </p:nvSpPr>
        <p:spPr>
          <a:xfrm>
            <a:off x="7529375" y="4962556"/>
            <a:ext cx="0" cy="70468"/>
          </a:xfrm>
          <a:custGeom>
            <a:avLst/>
            <a:gdLst/>
            <a:ahLst/>
            <a:cxnLst/>
            <a:rect l="l" t="t" r="r" b="b"/>
            <a:pathLst>
              <a:path h="35560">
                <a:moveTo>
                  <a:pt x="0" y="0"/>
                </a:moveTo>
                <a:lnTo>
                  <a:pt x="0" y="35292"/>
                </a:lnTo>
              </a:path>
            </a:pathLst>
          </a:custGeom>
          <a:ln w="3676">
            <a:solidFill>
              <a:srgbClr val="000000"/>
            </a:solidFill>
          </a:ln>
        </p:spPr>
        <p:txBody>
          <a:bodyPr wrap="square" lIns="0" tIns="0" rIns="0" bIns="0" rtlCol="0"/>
          <a:lstStyle/>
          <a:p>
            <a:endParaRPr sz="3567"/>
          </a:p>
        </p:txBody>
      </p:sp>
      <p:sp>
        <p:nvSpPr>
          <p:cNvPr id="70" name="object 70"/>
          <p:cNvSpPr/>
          <p:nvPr/>
        </p:nvSpPr>
        <p:spPr>
          <a:xfrm>
            <a:off x="8031167" y="4962556"/>
            <a:ext cx="0" cy="70468"/>
          </a:xfrm>
          <a:custGeom>
            <a:avLst/>
            <a:gdLst/>
            <a:ahLst/>
            <a:cxnLst/>
            <a:rect l="l" t="t" r="r" b="b"/>
            <a:pathLst>
              <a:path h="35560">
                <a:moveTo>
                  <a:pt x="0" y="0"/>
                </a:moveTo>
                <a:lnTo>
                  <a:pt x="0" y="35292"/>
                </a:lnTo>
              </a:path>
            </a:pathLst>
          </a:custGeom>
          <a:ln w="3676">
            <a:solidFill>
              <a:srgbClr val="000000"/>
            </a:solidFill>
          </a:ln>
        </p:spPr>
        <p:txBody>
          <a:bodyPr wrap="square" lIns="0" tIns="0" rIns="0" bIns="0" rtlCol="0"/>
          <a:lstStyle/>
          <a:p>
            <a:endParaRPr sz="3567"/>
          </a:p>
        </p:txBody>
      </p:sp>
      <p:sp>
        <p:nvSpPr>
          <p:cNvPr id="71" name="object 71"/>
          <p:cNvSpPr/>
          <p:nvPr/>
        </p:nvSpPr>
        <p:spPr>
          <a:xfrm>
            <a:off x="7238268" y="2308795"/>
            <a:ext cx="0" cy="2563256"/>
          </a:xfrm>
          <a:custGeom>
            <a:avLst/>
            <a:gdLst/>
            <a:ahLst/>
            <a:cxnLst/>
            <a:rect l="l" t="t" r="r" b="b"/>
            <a:pathLst>
              <a:path h="1293495">
                <a:moveTo>
                  <a:pt x="0" y="1293042"/>
                </a:moveTo>
                <a:lnTo>
                  <a:pt x="0" y="0"/>
                </a:lnTo>
              </a:path>
            </a:pathLst>
          </a:custGeom>
          <a:ln w="3676">
            <a:solidFill>
              <a:srgbClr val="000000"/>
            </a:solidFill>
          </a:ln>
        </p:spPr>
        <p:txBody>
          <a:bodyPr wrap="square" lIns="0" tIns="0" rIns="0" bIns="0" rtlCol="0"/>
          <a:lstStyle/>
          <a:p>
            <a:endParaRPr sz="3567"/>
          </a:p>
        </p:txBody>
      </p:sp>
      <p:sp>
        <p:nvSpPr>
          <p:cNvPr id="72" name="object 72"/>
          <p:cNvSpPr/>
          <p:nvPr/>
        </p:nvSpPr>
        <p:spPr>
          <a:xfrm>
            <a:off x="7168332" y="4871155"/>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73" name="object 73"/>
          <p:cNvSpPr/>
          <p:nvPr/>
        </p:nvSpPr>
        <p:spPr>
          <a:xfrm>
            <a:off x="7168332" y="4017065"/>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74" name="object 74"/>
          <p:cNvSpPr/>
          <p:nvPr/>
        </p:nvSpPr>
        <p:spPr>
          <a:xfrm>
            <a:off x="7168332" y="3162981"/>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75" name="object 75"/>
          <p:cNvSpPr/>
          <p:nvPr/>
        </p:nvSpPr>
        <p:spPr>
          <a:xfrm>
            <a:off x="7168332" y="2308794"/>
            <a:ext cx="70468" cy="0"/>
          </a:xfrm>
          <a:custGeom>
            <a:avLst/>
            <a:gdLst/>
            <a:ahLst/>
            <a:cxnLst/>
            <a:rect l="l" t="t" r="r" b="b"/>
            <a:pathLst>
              <a:path w="35560">
                <a:moveTo>
                  <a:pt x="35292" y="0"/>
                </a:moveTo>
                <a:lnTo>
                  <a:pt x="0" y="0"/>
                </a:lnTo>
              </a:path>
            </a:pathLst>
          </a:custGeom>
          <a:ln w="3676">
            <a:solidFill>
              <a:srgbClr val="000000"/>
            </a:solidFill>
          </a:ln>
        </p:spPr>
        <p:txBody>
          <a:bodyPr wrap="square" lIns="0" tIns="0" rIns="0" bIns="0" rtlCol="0"/>
          <a:lstStyle/>
          <a:p>
            <a:endParaRPr sz="3567"/>
          </a:p>
        </p:txBody>
      </p:sp>
      <p:sp>
        <p:nvSpPr>
          <p:cNvPr id="76" name="object 76"/>
          <p:cNvSpPr txBox="1"/>
          <p:nvPr/>
        </p:nvSpPr>
        <p:spPr>
          <a:xfrm>
            <a:off x="6932250" y="4813587"/>
            <a:ext cx="137282" cy="115766"/>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0</a:t>
            </a:r>
            <a:endParaRPr sz="892">
              <a:latin typeface="Helvetica"/>
              <a:cs typeface="Helvetica"/>
            </a:endParaRPr>
          </a:p>
        </p:txBody>
      </p:sp>
      <p:sp>
        <p:nvSpPr>
          <p:cNvPr id="77" name="object 77"/>
          <p:cNvSpPr txBox="1"/>
          <p:nvPr/>
        </p:nvSpPr>
        <p:spPr>
          <a:xfrm>
            <a:off x="6932250" y="3829878"/>
            <a:ext cx="137282" cy="374988"/>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20000</a:t>
            </a:r>
            <a:endParaRPr sz="892">
              <a:latin typeface="Helvetica"/>
              <a:cs typeface="Helvetica"/>
            </a:endParaRPr>
          </a:p>
        </p:txBody>
      </p:sp>
      <p:sp>
        <p:nvSpPr>
          <p:cNvPr id="78" name="object 78"/>
          <p:cNvSpPr txBox="1"/>
          <p:nvPr/>
        </p:nvSpPr>
        <p:spPr>
          <a:xfrm>
            <a:off x="6932250" y="2121605"/>
            <a:ext cx="137282" cy="374988"/>
          </a:xfrm>
          <a:prstGeom prst="rect">
            <a:avLst/>
          </a:prstGeom>
        </p:spPr>
        <p:txBody>
          <a:bodyPr vert="vert270" wrap="square" lIns="0" tIns="25167" rIns="0" bIns="0" rtlCol="0">
            <a:spAutoFit/>
          </a:bodyPr>
          <a:lstStyle/>
          <a:p>
            <a:pPr marL="25168">
              <a:spcBef>
                <a:spcPts val="198"/>
              </a:spcBef>
            </a:pPr>
            <a:r>
              <a:rPr sz="892" dirty="0">
                <a:latin typeface="Helvetica"/>
                <a:cs typeface="Helvetica"/>
              </a:rPr>
              <a:t>60000</a:t>
            </a:r>
            <a:endParaRPr sz="892">
              <a:latin typeface="Helvetica"/>
              <a:cs typeface="Helvetica"/>
            </a:endParaRPr>
          </a:p>
        </p:txBody>
      </p:sp>
      <p:sp>
        <p:nvSpPr>
          <p:cNvPr id="79" name="object 79"/>
          <p:cNvSpPr txBox="1"/>
          <p:nvPr/>
        </p:nvSpPr>
        <p:spPr>
          <a:xfrm>
            <a:off x="7429727" y="5027200"/>
            <a:ext cx="710967" cy="501378"/>
          </a:xfrm>
          <a:prstGeom prst="rect">
            <a:avLst/>
          </a:prstGeom>
        </p:spPr>
        <p:txBody>
          <a:bodyPr vert="horz" wrap="square" lIns="0" tIns="72984" rIns="0" bIns="0" rtlCol="0">
            <a:spAutoFit/>
          </a:bodyPr>
          <a:lstStyle/>
          <a:p>
            <a:pPr marL="25168">
              <a:spcBef>
                <a:spcPts val="575"/>
              </a:spcBef>
              <a:tabLst>
                <a:tab pos="500833" algn="l"/>
              </a:tabLst>
            </a:pPr>
            <a:r>
              <a:rPr sz="892" spc="10" dirty="0">
                <a:latin typeface="Helvetica"/>
                <a:cs typeface="Helvetica"/>
              </a:rPr>
              <a:t>No	</a:t>
            </a:r>
            <a:r>
              <a:rPr sz="892" spc="-119" dirty="0">
                <a:latin typeface="Helvetica"/>
                <a:cs typeface="Helvetica"/>
              </a:rPr>
              <a:t>Y</a:t>
            </a:r>
            <a:r>
              <a:rPr sz="892" spc="10" dirty="0">
                <a:latin typeface="Helvetica"/>
                <a:cs typeface="Helvetica"/>
              </a:rPr>
              <a:t>es</a:t>
            </a:r>
            <a:endParaRPr sz="892">
              <a:latin typeface="Helvetica"/>
              <a:cs typeface="Helvetica"/>
            </a:endParaRPr>
          </a:p>
          <a:p>
            <a:pPr marL="57883">
              <a:spcBef>
                <a:spcPts val="644"/>
              </a:spcBef>
            </a:pPr>
            <a:r>
              <a:rPr sz="1387" spc="20" dirty="0">
                <a:latin typeface="Helvetica"/>
                <a:cs typeface="Helvetica"/>
              </a:rPr>
              <a:t>Default</a:t>
            </a:r>
            <a:endParaRPr sz="1387">
              <a:latin typeface="Helvetica"/>
              <a:cs typeface="Helvetica"/>
            </a:endParaRPr>
          </a:p>
        </p:txBody>
      </p:sp>
      <p:sp>
        <p:nvSpPr>
          <p:cNvPr id="80" name="object 80"/>
          <p:cNvSpPr txBox="1"/>
          <p:nvPr/>
        </p:nvSpPr>
        <p:spPr>
          <a:xfrm>
            <a:off x="6586583" y="2956359"/>
            <a:ext cx="478977" cy="655600"/>
          </a:xfrm>
          <a:prstGeom prst="rect">
            <a:avLst/>
          </a:prstGeom>
        </p:spPr>
        <p:txBody>
          <a:bodyPr vert="vert270" wrap="square" lIns="0" tIns="27684" rIns="0" bIns="0" rtlCol="0">
            <a:spAutoFit/>
          </a:bodyPr>
          <a:lstStyle/>
          <a:p>
            <a:pPr marL="25168">
              <a:spcBef>
                <a:spcPts val="218"/>
              </a:spcBef>
            </a:pPr>
            <a:r>
              <a:rPr sz="1387" dirty="0">
                <a:latin typeface="Helvetica"/>
                <a:cs typeface="Helvetica"/>
              </a:rPr>
              <a:t>Income</a:t>
            </a:r>
            <a:endParaRPr sz="1387">
              <a:latin typeface="Helvetica"/>
              <a:cs typeface="Helvetica"/>
            </a:endParaRPr>
          </a:p>
          <a:p>
            <a:pPr marL="285652">
              <a:spcBef>
                <a:spcPts val="1030"/>
              </a:spcBef>
            </a:pPr>
            <a:r>
              <a:rPr sz="892" spc="10" dirty="0">
                <a:latin typeface="Helvetica"/>
                <a:cs typeface="Helvetica"/>
              </a:rPr>
              <a:t>40000</a:t>
            </a:r>
            <a:endParaRPr sz="892">
              <a:latin typeface="Helvetica"/>
              <a:cs typeface="Helvetica"/>
            </a:endParaRPr>
          </a:p>
        </p:txBody>
      </p:sp>
      <p:sp>
        <p:nvSpPr>
          <p:cNvPr id="81" name="object 81"/>
          <p:cNvSpPr/>
          <p:nvPr/>
        </p:nvSpPr>
        <p:spPr>
          <a:xfrm>
            <a:off x="7238268" y="1605655"/>
            <a:ext cx="1084697" cy="3357274"/>
          </a:xfrm>
          <a:custGeom>
            <a:avLst/>
            <a:gdLst/>
            <a:ahLst/>
            <a:cxnLst/>
            <a:rect l="l" t="t" r="r" b="b"/>
            <a:pathLst>
              <a:path w="547370" h="1694180">
                <a:moveTo>
                  <a:pt x="0" y="1693991"/>
                </a:moveTo>
                <a:lnTo>
                  <a:pt x="547017" y="1693991"/>
                </a:lnTo>
                <a:lnTo>
                  <a:pt x="547017" y="0"/>
                </a:lnTo>
                <a:lnTo>
                  <a:pt x="0" y="0"/>
                </a:lnTo>
                <a:lnTo>
                  <a:pt x="0" y="1693991"/>
                </a:lnTo>
              </a:path>
            </a:pathLst>
          </a:custGeom>
          <a:ln w="3676">
            <a:solidFill>
              <a:srgbClr val="000000"/>
            </a:solidFill>
          </a:ln>
        </p:spPr>
        <p:txBody>
          <a:bodyPr wrap="square" lIns="0" tIns="0" rIns="0" bIns="0" rtlCol="0"/>
          <a:lstStyle/>
          <a:p>
            <a:endParaRPr sz="3567"/>
          </a:p>
        </p:txBody>
      </p:sp>
    </p:spTree>
    <p:extLst>
      <p:ext uri="{BB962C8B-B14F-4D97-AF65-F5344CB8AC3E}">
        <p14:creationId xmlns:p14="http://schemas.microsoft.com/office/powerpoint/2010/main" val="1749918638"/>
      </p:ext>
    </p:extLst>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297880"/>
            <a:ext cx="7746393"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79" dirty="0"/>
              <a:t>Linear </a:t>
            </a:r>
            <a:r>
              <a:rPr spc="50" dirty="0"/>
              <a:t>Regression</a:t>
            </a:r>
            <a:r>
              <a:rPr spc="367" dirty="0"/>
              <a:t> </a:t>
            </a:r>
            <a:r>
              <a:rPr spc="79" dirty="0"/>
              <a:t>continued</a:t>
            </a:r>
          </a:p>
        </p:txBody>
      </p:sp>
      <mc:AlternateContent xmlns:mc="http://schemas.openxmlformats.org/markup-compatibility/2006" xmlns:a14="http://schemas.microsoft.com/office/drawing/2010/main">
        <mc:Choice Requires="a14">
          <p:sp>
            <p:nvSpPr>
              <p:cNvPr id="3" name="object 3"/>
              <p:cNvSpPr txBox="1"/>
              <p:nvPr/>
            </p:nvSpPr>
            <p:spPr>
              <a:xfrm>
                <a:off x="692410" y="1180655"/>
                <a:ext cx="7746394" cy="2849690"/>
              </a:xfrm>
              <a:prstGeom prst="rect">
                <a:avLst/>
              </a:prstGeom>
            </p:spPr>
            <p:txBody>
              <a:bodyPr vert="horz" wrap="square" lIns="0" tIns="13842" rIns="0" bIns="0" rtlCol="0">
                <a:spAutoFit/>
              </a:bodyPr>
              <a:lstStyle/>
              <a:p>
                <a:pPr marL="25168" marR="10067">
                  <a:lnSpc>
                    <a:spcPct val="102600"/>
                  </a:lnSpc>
                  <a:spcBef>
                    <a:spcPts val="109"/>
                  </a:spcBef>
                </a:pPr>
                <a:r>
                  <a:rPr sz="2180" spc="-20" dirty="0">
                    <a:latin typeface="Times New Roman"/>
                    <a:cs typeface="Times New Roman"/>
                  </a:rPr>
                  <a:t>Now </a:t>
                </a:r>
                <a:r>
                  <a:rPr sz="2180" spc="50" dirty="0">
                    <a:latin typeface="Times New Roman"/>
                    <a:cs typeface="Times New Roman"/>
                  </a:rPr>
                  <a:t>suppose </a:t>
                </a:r>
                <a:r>
                  <a:rPr sz="2180" spc="-50" dirty="0">
                    <a:latin typeface="Times New Roman"/>
                    <a:cs typeface="Times New Roman"/>
                  </a:rPr>
                  <a:t>we </a:t>
                </a:r>
                <a:r>
                  <a:rPr sz="2180" spc="30" dirty="0">
                    <a:latin typeface="Times New Roman"/>
                    <a:cs typeface="Times New Roman"/>
                  </a:rPr>
                  <a:t>have </a:t>
                </a:r>
                <a:r>
                  <a:rPr sz="2180" spc="109" dirty="0">
                    <a:latin typeface="Times New Roman"/>
                    <a:cs typeface="Times New Roman"/>
                  </a:rPr>
                  <a:t>a </a:t>
                </a:r>
                <a:r>
                  <a:rPr sz="2180" spc="40" dirty="0">
                    <a:latin typeface="Times New Roman"/>
                    <a:cs typeface="Times New Roman"/>
                  </a:rPr>
                  <a:t>response variable </a:t>
                </a:r>
                <a:r>
                  <a:rPr sz="2180" spc="79" dirty="0">
                    <a:latin typeface="Times New Roman"/>
                    <a:cs typeface="Times New Roman"/>
                  </a:rPr>
                  <a:t>with three </a:t>
                </a:r>
                <a:r>
                  <a:rPr sz="2180" spc="30" dirty="0">
                    <a:latin typeface="Times New Roman"/>
                    <a:cs typeface="Times New Roman"/>
                  </a:rPr>
                  <a:t>possible  </a:t>
                </a:r>
                <a:r>
                  <a:rPr sz="2180" spc="20" dirty="0">
                    <a:latin typeface="Times New Roman"/>
                    <a:cs typeface="Times New Roman"/>
                  </a:rPr>
                  <a:t>values. </a:t>
                </a:r>
                <a:r>
                  <a:rPr sz="2180" spc="40" dirty="0">
                    <a:latin typeface="Times New Roman"/>
                    <a:cs typeface="Times New Roman"/>
                  </a:rPr>
                  <a:t>A </a:t>
                </a:r>
                <a:r>
                  <a:rPr sz="2180" spc="99" dirty="0">
                    <a:latin typeface="Times New Roman"/>
                    <a:cs typeface="Times New Roman"/>
                  </a:rPr>
                  <a:t>patient </a:t>
                </a:r>
                <a:r>
                  <a:rPr sz="2180" spc="59" dirty="0">
                    <a:latin typeface="Times New Roman"/>
                    <a:cs typeface="Times New Roman"/>
                  </a:rPr>
                  <a:t>presents </a:t>
                </a:r>
                <a:r>
                  <a:rPr sz="2180" spc="168" dirty="0">
                    <a:latin typeface="Times New Roman"/>
                    <a:cs typeface="Times New Roman"/>
                  </a:rPr>
                  <a:t>at </a:t>
                </a:r>
                <a:r>
                  <a:rPr sz="2180" spc="109" dirty="0">
                    <a:latin typeface="Times New Roman"/>
                    <a:cs typeface="Times New Roman"/>
                  </a:rPr>
                  <a:t>the </a:t>
                </a:r>
                <a:r>
                  <a:rPr sz="2180" spc="30" dirty="0">
                    <a:latin typeface="Times New Roman"/>
                    <a:cs typeface="Times New Roman"/>
                  </a:rPr>
                  <a:t>emergency </a:t>
                </a:r>
                <a:r>
                  <a:rPr sz="2180" spc="59" dirty="0">
                    <a:latin typeface="Times New Roman"/>
                    <a:cs typeface="Times New Roman"/>
                  </a:rPr>
                  <a:t>room, </a:t>
                </a:r>
                <a:r>
                  <a:rPr sz="2180" spc="99" dirty="0">
                    <a:latin typeface="Times New Roman"/>
                    <a:cs typeface="Times New Roman"/>
                  </a:rPr>
                  <a:t>and </a:t>
                </a:r>
                <a:r>
                  <a:rPr sz="2180" spc="-50" dirty="0">
                    <a:latin typeface="Times New Roman"/>
                    <a:cs typeface="Times New Roman"/>
                  </a:rPr>
                  <a:t>we </a:t>
                </a:r>
                <a:r>
                  <a:rPr sz="2180" spc="89" dirty="0">
                    <a:latin typeface="Times New Roman"/>
                    <a:cs typeface="Times New Roman"/>
                  </a:rPr>
                  <a:t>must  </a:t>
                </a:r>
                <a:r>
                  <a:rPr sz="2180" spc="10" dirty="0">
                    <a:latin typeface="Times New Roman"/>
                    <a:cs typeface="Times New Roman"/>
                  </a:rPr>
                  <a:t>classify </a:t>
                </a:r>
                <a:r>
                  <a:rPr sz="2180" spc="109" dirty="0">
                    <a:latin typeface="Times New Roman"/>
                    <a:cs typeface="Times New Roman"/>
                  </a:rPr>
                  <a:t>them </a:t>
                </a:r>
                <a:r>
                  <a:rPr sz="2180" spc="40" dirty="0">
                    <a:latin typeface="Times New Roman"/>
                    <a:cs typeface="Times New Roman"/>
                  </a:rPr>
                  <a:t>according </a:t>
                </a:r>
                <a:r>
                  <a:rPr sz="2180" spc="109" dirty="0">
                    <a:latin typeface="Times New Roman"/>
                    <a:cs typeface="Times New Roman"/>
                  </a:rPr>
                  <a:t>to </a:t>
                </a:r>
                <a:r>
                  <a:rPr sz="2180" spc="89" dirty="0">
                    <a:latin typeface="Times New Roman"/>
                    <a:cs typeface="Times New Roman"/>
                  </a:rPr>
                  <a:t>their</a:t>
                </a:r>
                <a:r>
                  <a:rPr sz="2180" spc="575" dirty="0">
                    <a:latin typeface="Times New Roman"/>
                    <a:cs typeface="Times New Roman"/>
                  </a:rPr>
                  <a:t> </a:t>
                </a:r>
                <a:r>
                  <a:rPr sz="2180" spc="69" dirty="0">
                    <a:latin typeface="Times New Roman"/>
                    <a:cs typeface="Times New Roman"/>
                  </a:rPr>
                  <a:t>symptoms.</a:t>
                </a:r>
                <a:r>
                  <a:rPr lang="en-US" sz="2180" dirty="0"/>
                  <a:t> </a:t>
                </a:r>
              </a:p>
              <a:p>
                <a:pPr marL="25168" marR="10067">
                  <a:lnSpc>
                    <a:spcPct val="102600"/>
                  </a:lnSpc>
                  <a:spcBef>
                    <a:spcPts val="109"/>
                  </a:spcBef>
                </a:pPr>
                <a:endParaRPr lang="en-US" sz="2180" i="1" dirty="0">
                  <a:latin typeface="Cambria Math" panose="02040503050406030204" pitchFamily="18" charset="0"/>
                </a:endParaRPr>
              </a:p>
              <a:p>
                <a:pPr marL="25168" marR="10067">
                  <a:lnSpc>
                    <a:spcPct val="102600"/>
                  </a:lnSpc>
                  <a:spcBef>
                    <a:spcPts val="109"/>
                  </a:spcBef>
                </a:pPr>
                <a14:m>
                  <m:oMathPara xmlns:m="http://schemas.openxmlformats.org/officeDocument/2006/math">
                    <m:oMathParaPr>
                      <m:jc m:val="centerGroup"/>
                    </m:oMathParaPr>
                    <m:oMath xmlns:m="http://schemas.openxmlformats.org/officeDocument/2006/math">
                      <m:r>
                        <a:rPr lang="en-US" sz="2180" i="1">
                          <a:latin typeface="Cambria Math" panose="02040503050406030204" pitchFamily="18" charset="0"/>
                        </a:rPr>
                        <m:t>𝑌</m:t>
                      </m:r>
                      <m:r>
                        <a:rPr lang="en-US" sz="2180" i="1">
                          <a:latin typeface="Cambria Math" panose="02040503050406030204" pitchFamily="18" charset="0"/>
                        </a:rPr>
                        <m:t>= </m:t>
                      </m:r>
                      <m:d>
                        <m:dPr>
                          <m:begChr m:val="{"/>
                          <m:endChr m:val=""/>
                          <m:ctrlPr>
                            <a:rPr lang="en-US" sz="2180" i="1">
                              <a:latin typeface="Cambria Math" panose="02040503050406030204" pitchFamily="18" charset="0"/>
                            </a:rPr>
                          </m:ctrlPr>
                        </m:dPr>
                        <m:e>
                          <m:eqArr>
                            <m:eqArrPr>
                              <m:ctrlPr>
                                <a:rPr lang="en-US" sz="2180" i="1">
                                  <a:latin typeface="Cambria Math" panose="02040503050406030204" pitchFamily="18" charset="0"/>
                                </a:rPr>
                              </m:ctrlPr>
                            </m:eqArrPr>
                            <m:e>
                              <m:r>
                                <a:rPr lang="en-US" sz="2180" i="1">
                                  <a:latin typeface="Cambria Math" panose="02040503050406030204" pitchFamily="18" charset="0"/>
                                </a:rPr>
                                <m:t>1   </m:t>
                              </m:r>
                              <m:r>
                                <m:rPr>
                                  <m:nor/>
                                </m:rPr>
                                <a:rPr lang="en-US" sz="2180" spc="-40" dirty="0">
                                  <a:latin typeface="Times New Roman"/>
                                  <a:cs typeface="Times New Roman"/>
                                </a:rPr>
                                <m:t>if</m:t>
                              </m:r>
                              <m:r>
                                <m:rPr>
                                  <m:nor/>
                                </m:rPr>
                                <a:rPr lang="en-US" sz="2180" spc="159" dirty="0">
                                  <a:latin typeface="Times New Roman"/>
                                  <a:cs typeface="Times New Roman"/>
                                </a:rPr>
                                <m:t> </m:t>
                              </m:r>
                              <m:r>
                                <m:rPr>
                                  <m:nor/>
                                </m:rPr>
                                <a:rPr lang="en-US" sz="2180" spc="-159" dirty="0">
                                  <a:solidFill>
                                    <a:srgbClr val="990000"/>
                                  </a:solidFill>
                                  <a:latin typeface="Courier New"/>
                                  <a:cs typeface="Courier New"/>
                                </a:rPr>
                                <m:t>stroke</m:t>
                              </m:r>
                              <m:r>
                                <m:rPr>
                                  <m:nor/>
                                </m:rPr>
                                <a:rPr lang="en-US" sz="2180" spc="-159" dirty="0">
                                  <a:latin typeface="Times New Roman"/>
                                  <a:cs typeface="Times New Roman"/>
                                </a:rPr>
                                <m:t>;</m:t>
                              </m:r>
                              <m:r>
                                <m:rPr>
                                  <m:nor/>
                                </m:rPr>
                                <a:rPr lang="en-US" sz="2180" dirty="0">
                                  <a:latin typeface="Times New Roman"/>
                                  <a:cs typeface="Times New Roman"/>
                                </a:rPr>
                                <m:t> </m:t>
                              </m:r>
                            </m:e>
                            <m:e>
                              <m:r>
                                <m:rPr>
                                  <m:nor/>
                                </m:rPr>
                                <a:rPr lang="en-US" sz="2180">
                                  <a:latin typeface="Cambria Math" panose="02040503050406030204" pitchFamily="18" charset="0"/>
                                </a:rPr>
                                <m:t>2   </m:t>
                              </m:r>
                              <m:r>
                                <m:rPr>
                                  <m:nor/>
                                </m:rPr>
                                <a:rPr lang="en-US" sz="2180" spc="-40" dirty="0">
                                  <a:latin typeface="Times New Roman"/>
                                  <a:cs typeface="Times New Roman"/>
                                </a:rPr>
                                <m:t>if</m:t>
                              </m:r>
                              <m:r>
                                <m:rPr>
                                  <m:nor/>
                                </m:rPr>
                                <a:rPr lang="en-US" sz="2180" spc="-40" dirty="0">
                                  <a:latin typeface="Times New Roman"/>
                                  <a:cs typeface="Times New Roman"/>
                                </a:rPr>
                                <m:t> </m:t>
                              </m:r>
                              <m:r>
                                <m:rPr>
                                  <m:nor/>
                                </m:rPr>
                                <a:rPr lang="en-US" sz="2180" spc="-178" dirty="0">
                                  <a:solidFill>
                                    <a:srgbClr val="990000"/>
                                  </a:solidFill>
                                  <a:latin typeface="Courier New"/>
                                  <a:cs typeface="Courier New"/>
                                </a:rPr>
                                <m:t>drug</m:t>
                              </m:r>
                              <m:r>
                                <m:rPr>
                                  <m:nor/>
                                </m:rPr>
                                <a:rPr lang="en-US" sz="2180" spc="-525" dirty="0">
                                  <a:solidFill>
                                    <a:srgbClr val="990000"/>
                                  </a:solidFill>
                                  <a:latin typeface="Courier New"/>
                                  <a:cs typeface="Courier New"/>
                                </a:rPr>
                                <m:t> </m:t>
                              </m:r>
                              <m:r>
                                <m:rPr>
                                  <m:nor/>
                                </m:rPr>
                                <a:rPr lang="en-US" sz="2180" spc="-159" dirty="0">
                                  <a:solidFill>
                                    <a:srgbClr val="990000"/>
                                  </a:solidFill>
                                  <a:latin typeface="Courier New"/>
                                  <a:cs typeface="Courier New"/>
                                </a:rPr>
                                <m:t>overdose</m:t>
                              </m:r>
                              <m:r>
                                <a:rPr lang="en-US" sz="2180" i="1" spc="-159" dirty="0">
                                  <a:solidFill>
                                    <a:srgbClr val="990000"/>
                                  </a:solidFill>
                                  <a:latin typeface="Cambria Math" panose="02040503050406030204" pitchFamily="18" charset="0"/>
                                  <a:cs typeface="Courier New"/>
                                </a:rPr>
                                <m:t>;</m:t>
                              </m:r>
                            </m:e>
                            <m:e>
                              <m:r>
                                <a:rPr lang="en-US" sz="2180" i="1">
                                  <a:latin typeface="Cambria Math" panose="02040503050406030204" pitchFamily="18" charset="0"/>
                                </a:rPr>
                                <m:t>3</m:t>
                              </m:r>
                              <m:r>
                                <m:rPr>
                                  <m:nor/>
                                </m:rPr>
                                <a:rPr lang="en-US" sz="2180">
                                  <a:latin typeface="Cambria Math" panose="02040503050406030204" pitchFamily="18" charset="0"/>
                                </a:rPr>
                                <m:t>   </m:t>
                              </m:r>
                              <m:r>
                                <m:rPr>
                                  <m:nor/>
                                </m:rPr>
                                <a:rPr lang="en-US" sz="2180" spc="-40" dirty="0">
                                  <a:latin typeface="Times New Roman"/>
                                  <a:cs typeface="Times New Roman"/>
                                </a:rPr>
                                <m:t>if</m:t>
                              </m:r>
                              <m:r>
                                <m:rPr>
                                  <m:nor/>
                                </m:rPr>
                                <a:rPr lang="en-US" sz="2180" spc="-40" dirty="0">
                                  <a:latin typeface="Times New Roman"/>
                                  <a:cs typeface="Times New Roman"/>
                                </a:rPr>
                                <m:t> </m:t>
                              </m:r>
                              <m:r>
                                <m:rPr>
                                  <m:nor/>
                                </m:rPr>
                                <a:rPr lang="en-US" sz="2180" spc="-178" dirty="0">
                                  <a:solidFill>
                                    <a:srgbClr val="990000"/>
                                  </a:solidFill>
                                  <a:latin typeface="Courier New"/>
                                  <a:cs typeface="Courier New"/>
                                </a:rPr>
                                <m:t>epileptic</m:t>
                              </m:r>
                              <m:r>
                                <m:rPr>
                                  <m:nor/>
                                </m:rPr>
                                <a:rPr lang="en-US" sz="2180" spc="-595" dirty="0">
                                  <a:solidFill>
                                    <a:srgbClr val="990000"/>
                                  </a:solidFill>
                                  <a:latin typeface="Courier New"/>
                                  <a:cs typeface="Courier New"/>
                                </a:rPr>
                                <m:t> </m:t>
                              </m:r>
                              <m:r>
                                <m:rPr>
                                  <m:nor/>
                                </m:rPr>
                                <a:rPr lang="en-US" sz="2180" spc="-149" dirty="0">
                                  <a:solidFill>
                                    <a:srgbClr val="990000"/>
                                  </a:solidFill>
                                  <a:latin typeface="Courier New"/>
                                  <a:cs typeface="Courier New"/>
                                </a:rPr>
                                <m:t>seizure</m:t>
                              </m:r>
                              <m:r>
                                <m:rPr>
                                  <m:nor/>
                                </m:rPr>
                                <a:rPr lang="en-US" sz="2180" i="1" spc="-149" dirty="0">
                                  <a:latin typeface="Times New Roman"/>
                                  <a:cs typeface="Times New Roman"/>
                                </a:rPr>
                                <m:t>.</m:t>
                              </m:r>
                            </m:e>
                          </m:eqArr>
                        </m:e>
                      </m:d>
                    </m:oMath>
                  </m:oMathPara>
                </a14:m>
                <a:endParaRPr lang="en-US" sz="2180" dirty="0"/>
              </a:p>
              <a:p>
                <a:pPr marL="25168" marR="10067">
                  <a:lnSpc>
                    <a:spcPct val="102600"/>
                  </a:lnSpc>
                  <a:spcBef>
                    <a:spcPts val="109"/>
                  </a:spcBef>
                </a:pPr>
                <a:endParaRPr sz="2180" dirty="0">
                  <a:latin typeface="Times New Roman"/>
                  <a:cs typeface="Times New Roman"/>
                </a:endParaRPr>
              </a:p>
            </p:txBody>
          </p:sp>
        </mc:Choice>
        <mc:Fallback xmlns="">
          <p:sp>
            <p:nvSpPr>
              <p:cNvPr id="3" name="object 3"/>
              <p:cNvSpPr txBox="1">
                <a:spLocks noRot="1" noChangeAspect="1" noMove="1" noResize="1" noEditPoints="1" noAdjustHandles="1" noChangeArrowheads="1" noChangeShapeType="1" noTextEdit="1"/>
              </p:cNvSpPr>
              <p:nvPr/>
            </p:nvSpPr>
            <p:spPr>
              <a:xfrm>
                <a:off x="692410" y="1180655"/>
                <a:ext cx="7746394" cy="2849690"/>
              </a:xfrm>
              <a:prstGeom prst="rect">
                <a:avLst/>
              </a:prstGeom>
              <a:blipFill>
                <a:blip r:embed="rId2"/>
                <a:stretch>
                  <a:fillRect l="-1803" t="-38667" r="-492" b="-113778"/>
                </a:stretch>
              </a:blipFill>
            </p:spPr>
            <p:txBody>
              <a:bodyPr/>
              <a:lstStyle/>
              <a:p>
                <a:r>
                  <a:rPr lang="en-US">
                    <a:noFill/>
                  </a:rPr>
                  <a:t> </a:t>
                </a:r>
              </a:p>
            </p:txBody>
          </p:sp>
        </mc:Fallback>
      </mc:AlternateContent>
      <p:sp>
        <p:nvSpPr>
          <p:cNvPr id="11" name="object 11"/>
          <p:cNvSpPr txBox="1"/>
          <p:nvPr/>
        </p:nvSpPr>
        <p:spPr>
          <a:xfrm>
            <a:off x="692410" y="3810000"/>
            <a:ext cx="7478364" cy="2197395"/>
          </a:xfrm>
          <a:prstGeom prst="rect">
            <a:avLst/>
          </a:prstGeom>
        </p:spPr>
        <p:txBody>
          <a:bodyPr vert="horz" wrap="square" lIns="0" tIns="13842" rIns="0" bIns="0" rtlCol="0">
            <a:spAutoFit/>
          </a:bodyPr>
          <a:lstStyle/>
          <a:p>
            <a:pPr marL="25168" marR="10067" algn="just">
              <a:lnSpc>
                <a:spcPct val="102600"/>
              </a:lnSpc>
              <a:spcBef>
                <a:spcPts val="109"/>
              </a:spcBef>
            </a:pPr>
            <a:r>
              <a:rPr sz="2180" spc="79" dirty="0">
                <a:latin typeface="Times New Roman"/>
                <a:cs typeface="Times New Roman"/>
              </a:rPr>
              <a:t>This </a:t>
            </a:r>
            <a:r>
              <a:rPr sz="2180" spc="40" dirty="0">
                <a:latin typeface="Times New Roman"/>
                <a:cs typeface="Times New Roman"/>
              </a:rPr>
              <a:t>coding suggests </a:t>
            </a:r>
            <a:r>
              <a:rPr sz="2180" spc="109" dirty="0">
                <a:latin typeface="Times New Roman"/>
                <a:cs typeface="Times New Roman"/>
              </a:rPr>
              <a:t>an </a:t>
            </a:r>
            <a:r>
              <a:rPr sz="2180" spc="50" dirty="0">
                <a:latin typeface="Times New Roman"/>
                <a:cs typeface="Times New Roman"/>
              </a:rPr>
              <a:t>ordering, </a:t>
            </a:r>
            <a:r>
              <a:rPr sz="2180" spc="109" dirty="0">
                <a:latin typeface="Times New Roman"/>
                <a:cs typeface="Times New Roman"/>
              </a:rPr>
              <a:t>and </a:t>
            </a:r>
            <a:r>
              <a:rPr sz="2180" spc="50" dirty="0">
                <a:latin typeface="Times New Roman"/>
                <a:cs typeface="Times New Roman"/>
              </a:rPr>
              <a:t>in </a:t>
            </a:r>
            <a:r>
              <a:rPr sz="2180" spc="59" dirty="0">
                <a:latin typeface="Times New Roman"/>
                <a:cs typeface="Times New Roman"/>
              </a:rPr>
              <a:t>fact </a:t>
            </a:r>
            <a:r>
              <a:rPr sz="2180" spc="20" dirty="0">
                <a:latin typeface="Times New Roman"/>
                <a:cs typeface="Times New Roman"/>
              </a:rPr>
              <a:t>implies </a:t>
            </a:r>
            <a:r>
              <a:rPr sz="2180" spc="168" dirty="0">
                <a:latin typeface="Times New Roman"/>
                <a:cs typeface="Times New Roman"/>
              </a:rPr>
              <a:t>that </a:t>
            </a:r>
            <a:r>
              <a:rPr sz="2180" spc="109" dirty="0">
                <a:latin typeface="Times New Roman"/>
                <a:cs typeface="Times New Roman"/>
              </a:rPr>
              <a:t>the  </a:t>
            </a:r>
            <a:r>
              <a:rPr sz="2180" spc="10" dirty="0">
                <a:latin typeface="Times New Roman"/>
                <a:cs typeface="Times New Roman"/>
              </a:rPr>
              <a:t>difference </a:t>
            </a:r>
            <a:r>
              <a:rPr sz="2180" spc="50" dirty="0">
                <a:latin typeface="Times New Roman"/>
                <a:cs typeface="Times New Roman"/>
              </a:rPr>
              <a:t>between </a:t>
            </a:r>
            <a:r>
              <a:rPr sz="2180" spc="-178" dirty="0">
                <a:solidFill>
                  <a:srgbClr val="990000"/>
                </a:solidFill>
                <a:latin typeface="Courier New"/>
                <a:cs typeface="Courier New"/>
              </a:rPr>
              <a:t>stroke </a:t>
            </a:r>
            <a:r>
              <a:rPr sz="2180" spc="109" dirty="0">
                <a:latin typeface="Times New Roman"/>
                <a:cs typeface="Times New Roman"/>
              </a:rPr>
              <a:t>and </a:t>
            </a:r>
            <a:r>
              <a:rPr sz="2180" spc="-178" dirty="0">
                <a:solidFill>
                  <a:srgbClr val="990000"/>
                </a:solidFill>
                <a:latin typeface="Courier New"/>
                <a:cs typeface="Courier New"/>
              </a:rPr>
              <a:t>drug overdose </a:t>
            </a:r>
            <a:r>
              <a:rPr sz="2180" spc="-10" dirty="0">
                <a:latin typeface="Times New Roman"/>
                <a:cs typeface="Times New Roman"/>
              </a:rPr>
              <a:t>is </a:t>
            </a:r>
            <a:r>
              <a:rPr sz="2180" spc="109" dirty="0">
                <a:latin typeface="Times New Roman"/>
                <a:cs typeface="Times New Roman"/>
              </a:rPr>
              <a:t>the </a:t>
            </a:r>
            <a:r>
              <a:rPr sz="2180" spc="50" dirty="0">
                <a:latin typeface="Times New Roman"/>
                <a:cs typeface="Times New Roman"/>
              </a:rPr>
              <a:t>same</a:t>
            </a:r>
            <a:r>
              <a:rPr sz="2180" spc="-109" dirty="0">
                <a:latin typeface="Times New Roman"/>
                <a:cs typeface="Times New Roman"/>
              </a:rPr>
              <a:t> </a:t>
            </a:r>
            <a:r>
              <a:rPr sz="2180" spc="50" dirty="0">
                <a:latin typeface="Times New Roman"/>
                <a:cs typeface="Times New Roman"/>
              </a:rPr>
              <a:t>as  </a:t>
            </a:r>
            <a:r>
              <a:rPr sz="2180" spc="40" dirty="0">
                <a:latin typeface="Times New Roman"/>
                <a:cs typeface="Times New Roman"/>
              </a:rPr>
              <a:t>between </a:t>
            </a:r>
            <a:r>
              <a:rPr sz="2180" spc="-178" dirty="0">
                <a:solidFill>
                  <a:srgbClr val="990000"/>
                </a:solidFill>
                <a:latin typeface="Courier New"/>
                <a:cs typeface="Courier New"/>
              </a:rPr>
              <a:t>drug overdose </a:t>
            </a:r>
            <a:r>
              <a:rPr sz="2180" spc="109" dirty="0">
                <a:latin typeface="Times New Roman"/>
                <a:cs typeface="Times New Roman"/>
              </a:rPr>
              <a:t>and </a:t>
            </a:r>
            <a:r>
              <a:rPr sz="2180" spc="-178" dirty="0">
                <a:solidFill>
                  <a:srgbClr val="990000"/>
                </a:solidFill>
                <a:latin typeface="Courier New"/>
                <a:cs typeface="Courier New"/>
              </a:rPr>
              <a:t>epileptic</a:t>
            </a:r>
            <a:r>
              <a:rPr sz="2180" spc="-404" dirty="0">
                <a:solidFill>
                  <a:srgbClr val="990000"/>
                </a:solidFill>
                <a:latin typeface="Courier New"/>
                <a:cs typeface="Courier New"/>
              </a:rPr>
              <a:t> </a:t>
            </a:r>
            <a:r>
              <a:rPr sz="2180" spc="-149" dirty="0">
                <a:solidFill>
                  <a:srgbClr val="990000"/>
                </a:solidFill>
                <a:latin typeface="Courier New"/>
                <a:cs typeface="Courier New"/>
              </a:rPr>
              <a:t>seizure</a:t>
            </a:r>
            <a:r>
              <a:rPr sz="2180" spc="-149" dirty="0">
                <a:latin typeface="Times New Roman"/>
                <a:cs typeface="Times New Roman"/>
              </a:rPr>
              <a:t>.</a:t>
            </a:r>
            <a:endParaRPr sz="2180" dirty="0">
              <a:latin typeface="Times New Roman"/>
              <a:cs typeface="Times New Roman"/>
            </a:endParaRPr>
          </a:p>
          <a:p>
            <a:pPr marL="25168" algn="just">
              <a:spcBef>
                <a:spcPts val="1060"/>
              </a:spcBef>
            </a:pPr>
            <a:r>
              <a:rPr sz="2180" spc="50" dirty="0">
                <a:latin typeface="Times New Roman"/>
                <a:cs typeface="Times New Roman"/>
              </a:rPr>
              <a:t>Linear </a:t>
            </a:r>
            <a:r>
              <a:rPr sz="2180" spc="30" dirty="0">
                <a:latin typeface="Times New Roman"/>
                <a:cs typeface="Times New Roman"/>
              </a:rPr>
              <a:t>regression </a:t>
            </a:r>
            <a:r>
              <a:rPr sz="2180" spc="-10" dirty="0">
                <a:latin typeface="Times New Roman"/>
                <a:cs typeface="Times New Roman"/>
              </a:rPr>
              <a:t>is </a:t>
            </a:r>
            <a:r>
              <a:rPr sz="2180" spc="109" dirty="0">
                <a:latin typeface="Times New Roman"/>
                <a:cs typeface="Times New Roman"/>
              </a:rPr>
              <a:t>not </a:t>
            </a:r>
            <a:r>
              <a:rPr sz="2180" spc="89" dirty="0">
                <a:latin typeface="Times New Roman"/>
                <a:cs typeface="Times New Roman"/>
              </a:rPr>
              <a:t>appropriate</a:t>
            </a:r>
            <a:r>
              <a:rPr sz="2180" spc="129" dirty="0">
                <a:latin typeface="Times New Roman"/>
                <a:cs typeface="Times New Roman"/>
              </a:rPr>
              <a:t> </a:t>
            </a:r>
            <a:r>
              <a:rPr sz="2180" spc="50" dirty="0">
                <a:latin typeface="Times New Roman"/>
                <a:cs typeface="Times New Roman"/>
              </a:rPr>
              <a:t>here.</a:t>
            </a:r>
            <a:endParaRPr sz="2180" dirty="0">
              <a:latin typeface="Times New Roman"/>
              <a:cs typeface="Times New Roman"/>
            </a:endParaRPr>
          </a:p>
          <a:p>
            <a:pPr marL="25168" marR="307045" algn="just">
              <a:lnSpc>
                <a:spcPct val="102699"/>
              </a:lnSpc>
            </a:pPr>
            <a:r>
              <a:rPr sz="2180" i="1" spc="30" dirty="0">
                <a:solidFill>
                  <a:srgbClr val="009900"/>
                </a:solidFill>
                <a:latin typeface="Times New Roman"/>
                <a:cs typeface="Times New Roman"/>
              </a:rPr>
              <a:t>Multiclass </a:t>
            </a:r>
            <a:r>
              <a:rPr sz="2180" i="1" spc="10" dirty="0">
                <a:solidFill>
                  <a:srgbClr val="009900"/>
                </a:solidFill>
                <a:latin typeface="Times New Roman"/>
                <a:cs typeface="Times New Roman"/>
              </a:rPr>
              <a:t>Logistic Regression </a:t>
            </a:r>
            <a:r>
              <a:rPr sz="2180" spc="50" dirty="0">
                <a:latin typeface="Times New Roman"/>
                <a:cs typeface="Times New Roman"/>
              </a:rPr>
              <a:t>or </a:t>
            </a:r>
            <a:r>
              <a:rPr sz="2180" i="1" spc="69" dirty="0">
                <a:solidFill>
                  <a:srgbClr val="009900"/>
                </a:solidFill>
                <a:latin typeface="Times New Roman"/>
                <a:cs typeface="Times New Roman"/>
              </a:rPr>
              <a:t>Discriminant </a:t>
            </a:r>
            <a:r>
              <a:rPr sz="2180" i="1" spc="59" dirty="0">
                <a:solidFill>
                  <a:srgbClr val="009900"/>
                </a:solidFill>
                <a:latin typeface="Times New Roman"/>
                <a:cs typeface="Times New Roman"/>
              </a:rPr>
              <a:t>Analysis </a:t>
            </a:r>
            <a:r>
              <a:rPr sz="2180" spc="69" dirty="0">
                <a:latin typeface="Times New Roman"/>
                <a:cs typeface="Times New Roman"/>
              </a:rPr>
              <a:t>are  </a:t>
            </a:r>
            <a:r>
              <a:rPr sz="2180" spc="50" dirty="0">
                <a:latin typeface="Times New Roman"/>
                <a:cs typeface="Times New Roman"/>
              </a:rPr>
              <a:t>more</a:t>
            </a:r>
            <a:r>
              <a:rPr sz="2180" spc="159" dirty="0">
                <a:latin typeface="Times New Roman"/>
                <a:cs typeface="Times New Roman"/>
              </a:rPr>
              <a:t> </a:t>
            </a:r>
            <a:r>
              <a:rPr sz="2180" spc="79" dirty="0">
                <a:latin typeface="Times New Roman"/>
                <a:cs typeface="Times New Roman"/>
              </a:rPr>
              <a:t>appropriate.</a:t>
            </a:r>
            <a:endParaRPr sz="2180" dirty="0">
              <a:latin typeface="Times New Roman"/>
              <a:cs typeface="Times New Roman"/>
            </a:endParaRPr>
          </a:p>
        </p:txBody>
      </p:sp>
      <p:sp>
        <p:nvSpPr>
          <p:cNvPr id="5" name="Slide Number Placeholder 4">
            <a:extLst>
              <a:ext uri="{FF2B5EF4-FFF2-40B4-BE49-F238E27FC236}">
                <a16:creationId xmlns:a16="http://schemas.microsoft.com/office/drawing/2014/main" id="{EE8A9DF4-A35D-D146-B7D8-0BB2E1AEFCA9}"/>
              </a:ext>
            </a:extLst>
          </p:cNvPr>
          <p:cNvSpPr>
            <a:spLocks noGrp="1"/>
          </p:cNvSpPr>
          <p:nvPr>
            <p:ph type="sldNum" sz="quarter" idx="12"/>
          </p:nvPr>
        </p:nvSpPr>
        <p:spPr/>
        <p:txBody>
          <a:bodyPr/>
          <a:lstStyle/>
          <a:p>
            <a:fld id="{19B12225-5612-419B-A8D5-4B8EEE4C217E}" type="slidenum">
              <a:rPr lang="en-US" smtClean="0"/>
              <a:pPr/>
              <a:t>83</a:t>
            </a:fld>
            <a:endParaRPr lang="en-US"/>
          </a:p>
        </p:txBody>
      </p:sp>
    </p:spTree>
    <p:extLst>
      <p:ext uri="{BB962C8B-B14F-4D97-AF65-F5344CB8AC3E}">
        <p14:creationId xmlns:p14="http://schemas.microsoft.com/office/powerpoint/2010/main" val="2504038755"/>
      </p:ext>
    </p:extLst>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97881"/>
            <a:ext cx="5620489"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40" dirty="0"/>
              <a:t>Logistic</a:t>
            </a:r>
            <a:r>
              <a:rPr spc="168" dirty="0"/>
              <a:t> </a:t>
            </a:r>
            <a:r>
              <a:rPr spc="50" dirty="0"/>
              <a:t>Regression</a:t>
            </a:r>
          </a:p>
        </p:txBody>
      </p:sp>
      <p:sp>
        <p:nvSpPr>
          <p:cNvPr id="3" name="object 3"/>
          <p:cNvSpPr/>
          <p:nvPr/>
        </p:nvSpPr>
        <p:spPr>
          <a:xfrm>
            <a:off x="4306137" y="2427002"/>
            <a:ext cx="1418159" cy="0"/>
          </a:xfrm>
          <a:custGeom>
            <a:avLst/>
            <a:gdLst/>
            <a:ahLst/>
            <a:cxnLst/>
            <a:rect l="l" t="t" r="r" b="b"/>
            <a:pathLst>
              <a:path w="715644">
                <a:moveTo>
                  <a:pt x="0" y="0"/>
                </a:moveTo>
                <a:lnTo>
                  <a:pt x="715568" y="0"/>
                </a:lnTo>
              </a:path>
            </a:pathLst>
          </a:custGeom>
          <a:ln w="5537">
            <a:solidFill>
              <a:srgbClr val="000000"/>
            </a:solidFill>
          </a:ln>
        </p:spPr>
        <p:txBody>
          <a:bodyPr wrap="square" lIns="0" tIns="0" rIns="0" bIns="0" rtlCol="0"/>
          <a:lstStyle/>
          <a:p>
            <a:endParaRPr sz="3567"/>
          </a:p>
        </p:txBody>
      </p:sp>
      <p:sp>
        <p:nvSpPr>
          <p:cNvPr id="4" name="object 4"/>
          <p:cNvSpPr txBox="1"/>
          <p:nvPr/>
        </p:nvSpPr>
        <p:spPr>
          <a:xfrm>
            <a:off x="642077" y="1076011"/>
            <a:ext cx="7636918" cy="2229566"/>
          </a:xfrm>
          <a:prstGeom prst="rect">
            <a:avLst/>
          </a:prstGeom>
        </p:spPr>
        <p:txBody>
          <a:bodyPr vert="horz" wrap="square" lIns="0" tIns="22650" rIns="0" bIns="0" rtlCol="0">
            <a:spAutoFit/>
          </a:bodyPr>
          <a:lstStyle/>
          <a:p>
            <a:pPr marL="75503">
              <a:spcBef>
                <a:spcPts val="178"/>
              </a:spcBef>
            </a:pPr>
            <a:r>
              <a:rPr sz="2180" spc="20" dirty="0">
                <a:latin typeface="Times New Roman"/>
                <a:cs typeface="Times New Roman"/>
              </a:rPr>
              <a:t>Let’s </a:t>
            </a:r>
            <a:r>
              <a:rPr sz="2180" spc="59" dirty="0">
                <a:latin typeface="Times New Roman"/>
                <a:cs typeface="Times New Roman"/>
              </a:rPr>
              <a:t>write </a:t>
            </a:r>
            <a:r>
              <a:rPr sz="2180" i="1" spc="208" dirty="0">
                <a:latin typeface="Times New Roman"/>
                <a:cs typeface="Times New Roman"/>
              </a:rPr>
              <a:t>p</a:t>
            </a:r>
            <a:r>
              <a:rPr sz="2180" spc="208" dirty="0">
                <a:latin typeface="Times New Roman"/>
                <a:cs typeface="Times New Roman"/>
              </a:rPr>
              <a:t>(</a:t>
            </a:r>
            <a:r>
              <a:rPr sz="2180" i="1" spc="208" dirty="0">
                <a:latin typeface="Times New Roman"/>
                <a:cs typeface="Times New Roman"/>
              </a:rPr>
              <a:t>X</a:t>
            </a:r>
            <a:r>
              <a:rPr sz="2180" spc="208" dirty="0">
                <a:latin typeface="Times New Roman"/>
                <a:cs typeface="Times New Roman"/>
              </a:rPr>
              <a:t>) </a:t>
            </a:r>
            <a:r>
              <a:rPr sz="2180" spc="446" dirty="0">
                <a:latin typeface="Times New Roman"/>
                <a:cs typeface="Times New Roman"/>
              </a:rPr>
              <a:t>= </a:t>
            </a:r>
            <a:r>
              <a:rPr sz="2180" spc="129" dirty="0">
                <a:latin typeface="Times New Roman"/>
                <a:cs typeface="Times New Roman"/>
              </a:rPr>
              <a:t>Pr(</a:t>
            </a:r>
            <a:r>
              <a:rPr sz="2180" i="1" spc="129" dirty="0">
                <a:latin typeface="Times New Roman"/>
                <a:cs typeface="Times New Roman"/>
              </a:rPr>
              <a:t>Y </a:t>
            </a:r>
            <a:r>
              <a:rPr sz="2180" spc="446" dirty="0">
                <a:latin typeface="Times New Roman"/>
                <a:cs typeface="Times New Roman"/>
              </a:rPr>
              <a:t>= </a:t>
            </a:r>
            <a:r>
              <a:rPr sz="2180" dirty="0">
                <a:latin typeface="Times New Roman"/>
                <a:cs typeface="Times New Roman"/>
              </a:rPr>
              <a:t>1</a:t>
            </a:r>
            <a:r>
              <a:rPr sz="2180" i="1" dirty="0">
                <a:latin typeface="Menlo"/>
                <a:cs typeface="Menlo"/>
              </a:rPr>
              <a:t>|</a:t>
            </a:r>
            <a:r>
              <a:rPr sz="2180" i="1" dirty="0">
                <a:latin typeface="Times New Roman"/>
                <a:cs typeface="Times New Roman"/>
              </a:rPr>
              <a:t>X</a:t>
            </a:r>
            <a:r>
              <a:rPr sz="2180" dirty="0">
                <a:latin typeface="Times New Roman"/>
                <a:cs typeface="Times New Roman"/>
              </a:rPr>
              <a:t>) </a:t>
            </a:r>
            <a:r>
              <a:rPr sz="2180" spc="10" dirty="0">
                <a:latin typeface="Times New Roman"/>
                <a:cs typeface="Times New Roman"/>
              </a:rPr>
              <a:t>for </a:t>
            </a:r>
            <a:r>
              <a:rPr sz="2180" spc="89" dirty="0">
                <a:latin typeface="Times New Roman"/>
                <a:cs typeface="Times New Roman"/>
              </a:rPr>
              <a:t>short </a:t>
            </a:r>
            <a:r>
              <a:rPr sz="2180" spc="109" dirty="0">
                <a:latin typeface="Times New Roman"/>
                <a:cs typeface="Times New Roman"/>
              </a:rPr>
              <a:t>and </a:t>
            </a:r>
            <a:r>
              <a:rPr sz="2180" spc="30" dirty="0">
                <a:latin typeface="Times New Roman"/>
                <a:cs typeface="Times New Roman"/>
              </a:rPr>
              <a:t>consider</a:t>
            </a:r>
            <a:r>
              <a:rPr sz="2180" spc="-307" dirty="0">
                <a:latin typeface="Times New Roman"/>
                <a:cs typeface="Times New Roman"/>
              </a:rPr>
              <a:t> </a:t>
            </a:r>
            <a:r>
              <a:rPr sz="2180" spc="40" dirty="0">
                <a:latin typeface="Times New Roman"/>
                <a:cs typeface="Times New Roman"/>
              </a:rPr>
              <a:t>using</a:t>
            </a:r>
            <a:endParaRPr sz="2180" dirty="0">
              <a:latin typeface="Times New Roman"/>
              <a:cs typeface="Times New Roman"/>
            </a:endParaRPr>
          </a:p>
          <a:p>
            <a:pPr algn="ctr">
              <a:spcBef>
                <a:spcPts val="69"/>
              </a:spcBef>
            </a:pPr>
            <a:r>
              <a:rPr sz="2180" spc="-178" dirty="0">
                <a:solidFill>
                  <a:srgbClr val="990000"/>
                </a:solidFill>
                <a:latin typeface="Courier New"/>
                <a:cs typeface="Courier New"/>
              </a:rPr>
              <a:t>balance </a:t>
            </a:r>
            <a:r>
              <a:rPr sz="2180" spc="109" dirty="0">
                <a:latin typeface="Times New Roman"/>
                <a:cs typeface="Times New Roman"/>
              </a:rPr>
              <a:t>to </a:t>
            </a:r>
            <a:r>
              <a:rPr sz="2180" spc="69" dirty="0">
                <a:latin typeface="Times New Roman"/>
                <a:cs typeface="Times New Roman"/>
              </a:rPr>
              <a:t>predict </a:t>
            </a:r>
            <a:r>
              <a:rPr sz="2180" spc="-149" dirty="0">
                <a:solidFill>
                  <a:srgbClr val="990000"/>
                </a:solidFill>
                <a:latin typeface="Courier New"/>
                <a:cs typeface="Courier New"/>
              </a:rPr>
              <a:t>default</a:t>
            </a:r>
            <a:r>
              <a:rPr sz="2180" spc="-149" dirty="0">
                <a:latin typeface="Times New Roman"/>
                <a:cs typeface="Times New Roman"/>
              </a:rPr>
              <a:t>. </a:t>
            </a:r>
            <a:r>
              <a:rPr sz="2180" spc="20" dirty="0">
                <a:latin typeface="Times New Roman"/>
                <a:cs typeface="Times New Roman"/>
              </a:rPr>
              <a:t>Logistic </a:t>
            </a:r>
            <a:r>
              <a:rPr sz="2180" spc="30" dirty="0">
                <a:latin typeface="Times New Roman"/>
                <a:cs typeface="Times New Roman"/>
              </a:rPr>
              <a:t>regression </a:t>
            </a:r>
            <a:r>
              <a:rPr sz="2180" spc="20" dirty="0">
                <a:latin typeface="Times New Roman"/>
                <a:cs typeface="Times New Roman"/>
              </a:rPr>
              <a:t>uses </a:t>
            </a:r>
            <a:r>
              <a:rPr sz="2180" spc="109" dirty="0">
                <a:latin typeface="Times New Roman"/>
                <a:cs typeface="Times New Roman"/>
              </a:rPr>
              <a:t>the</a:t>
            </a:r>
            <a:r>
              <a:rPr sz="2180" spc="188" dirty="0">
                <a:latin typeface="Times New Roman"/>
                <a:cs typeface="Times New Roman"/>
              </a:rPr>
              <a:t> </a:t>
            </a:r>
            <a:r>
              <a:rPr sz="2180" spc="30" dirty="0">
                <a:latin typeface="Times New Roman"/>
                <a:cs typeface="Times New Roman"/>
              </a:rPr>
              <a:t>form</a:t>
            </a:r>
            <a:endParaRPr sz="2180" dirty="0">
              <a:latin typeface="Times New Roman"/>
              <a:cs typeface="Times New Roman"/>
            </a:endParaRPr>
          </a:p>
          <a:p>
            <a:pPr marL="1080948" algn="ctr">
              <a:lnSpc>
                <a:spcPts val="2428"/>
              </a:lnSpc>
              <a:spcBef>
                <a:spcPts val="1268"/>
              </a:spcBef>
            </a:pPr>
            <a:r>
              <a:rPr sz="3270" i="1" spc="327" baseline="-20202" dirty="0">
                <a:latin typeface="Times New Roman"/>
                <a:cs typeface="Times New Roman"/>
              </a:rPr>
              <a:t>e</a:t>
            </a:r>
            <a:r>
              <a:rPr sz="1585" i="1" spc="218" dirty="0">
                <a:latin typeface="Times New Roman"/>
                <a:cs typeface="Times New Roman"/>
              </a:rPr>
              <a:t>β</a:t>
            </a:r>
            <a:r>
              <a:rPr sz="1784" spc="327" baseline="-9259" dirty="0">
                <a:latin typeface="Times New Roman"/>
                <a:cs typeface="Times New Roman"/>
              </a:rPr>
              <a:t>0</a:t>
            </a:r>
            <a:r>
              <a:rPr sz="1585" spc="218" dirty="0">
                <a:latin typeface="Arial"/>
                <a:cs typeface="Arial"/>
              </a:rPr>
              <a:t>+</a:t>
            </a:r>
            <a:r>
              <a:rPr sz="1585" i="1" spc="218" dirty="0">
                <a:latin typeface="Times New Roman"/>
                <a:cs typeface="Times New Roman"/>
              </a:rPr>
              <a:t>β</a:t>
            </a:r>
            <a:r>
              <a:rPr sz="1784" spc="327" baseline="-9259" dirty="0">
                <a:latin typeface="Times New Roman"/>
                <a:cs typeface="Times New Roman"/>
              </a:rPr>
              <a:t>1</a:t>
            </a:r>
            <a:r>
              <a:rPr sz="1585" i="1" spc="218" dirty="0">
                <a:latin typeface="Times New Roman"/>
                <a:cs typeface="Times New Roman"/>
              </a:rPr>
              <a:t>X</a:t>
            </a:r>
            <a:endParaRPr sz="1585" dirty="0">
              <a:latin typeface="Times New Roman"/>
              <a:cs typeface="Times New Roman"/>
            </a:endParaRPr>
          </a:p>
          <a:p>
            <a:pPr marL="217700" algn="ctr">
              <a:lnSpc>
                <a:spcPts val="1556"/>
              </a:lnSpc>
              <a:tabLst>
                <a:tab pos="2662731" algn="l"/>
              </a:tabLst>
            </a:pPr>
            <a:r>
              <a:rPr sz="2180" i="1" spc="208" dirty="0">
                <a:latin typeface="Times New Roman"/>
                <a:cs typeface="Times New Roman"/>
              </a:rPr>
              <a:t>p</a:t>
            </a:r>
            <a:r>
              <a:rPr sz="2180" spc="208" dirty="0">
                <a:latin typeface="Times New Roman"/>
                <a:cs typeface="Times New Roman"/>
              </a:rPr>
              <a:t>(</a:t>
            </a:r>
            <a:r>
              <a:rPr sz="2180" i="1" spc="208" dirty="0">
                <a:latin typeface="Times New Roman"/>
                <a:cs typeface="Times New Roman"/>
              </a:rPr>
              <a:t>X</a:t>
            </a:r>
            <a:r>
              <a:rPr sz="2180" spc="208" dirty="0">
                <a:latin typeface="Times New Roman"/>
                <a:cs typeface="Times New Roman"/>
              </a:rPr>
              <a:t>)</a:t>
            </a:r>
            <a:r>
              <a:rPr sz="2180" spc="50" dirty="0">
                <a:latin typeface="Times New Roman"/>
                <a:cs typeface="Times New Roman"/>
              </a:rPr>
              <a:t> </a:t>
            </a:r>
            <a:r>
              <a:rPr sz="2180" spc="446" dirty="0">
                <a:latin typeface="Times New Roman"/>
                <a:cs typeface="Times New Roman"/>
              </a:rPr>
              <a:t>=	</a:t>
            </a:r>
            <a:r>
              <a:rPr sz="2180" i="1" spc="50" dirty="0">
                <a:latin typeface="Times New Roman"/>
                <a:cs typeface="Times New Roman"/>
              </a:rPr>
              <a:t>.</a:t>
            </a:r>
            <a:endParaRPr sz="2180" dirty="0">
              <a:latin typeface="Times New Roman"/>
              <a:cs typeface="Times New Roman"/>
            </a:endParaRPr>
          </a:p>
          <a:p>
            <a:pPr marL="1080948" algn="ctr">
              <a:lnSpc>
                <a:spcPts val="1734"/>
              </a:lnSpc>
            </a:pPr>
            <a:r>
              <a:rPr sz="3270" spc="-14" baseline="-15151" dirty="0">
                <a:latin typeface="Times New Roman"/>
                <a:cs typeface="Times New Roman"/>
              </a:rPr>
              <a:t>1 </a:t>
            </a:r>
            <a:r>
              <a:rPr sz="3270" spc="668" baseline="-15151" dirty="0">
                <a:latin typeface="Times New Roman"/>
                <a:cs typeface="Times New Roman"/>
              </a:rPr>
              <a:t>+</a:t>
            </a:r>
            <a:r>
              <a:rPr sz="3270" spc="-206" baseline="-15151" dirty="0">
                <a:latin typeface="Times New Roman"/>
                <a:cs typeface="Times New Roman"/>
              </a:rPr>
              <a:t> </a:t>
            </a:r>
            <a:r>
              <a:rPr sz="3270" i="1" spc="327" baseline="-15151" dirty="0">
                <a:latin typeface="Times New Roman"/>
                <a:cs typeface="Times New Roman"/>
              </a:rPr>
              <a:t>e</a:t>
            </a:r>
            <a:r>
              <a:rPr sz="1585" i="1" spc="218" dirty="0">
                <a:latin typeface="Times New Roman"/>
                <a:cs typeface="Times New Roman"/>
              </a:rPr>
              <a:t>β</a:t>
            </a:r>
            <a:r>
              <a:rPr sz="1784" spc="327" baseline="-9259" dirty="0">
                <a:latin typeface="Times New Roman"/>
                <a:cs typeface="Times New Roman"/>
              </a:rPr>
              <a:t>0</a:t>
            </a:r>
            <a:r>
              <a:rPr sz="1585" spc="218" dirty="0">
                <a:latin typeface="Arial"/>
                <a:cs typeface="Arial"/>
              </a:rPr>
              <a:t>+</a:t>
            </a:r>
            <a:r>
              <a:rPr sz="1585" i="1" spc="218" dirty="0">
                <a:latin typeface="Times New Roman"/>
                <a:cs typeface="Times New Roman"/>
              </a:rPr>
              <a:t>β</a:t>
            </a:r>
            <a:r>
              <a:rPr sz="1784" spc="327" baseline="-9259" dirty="0">
                <a:latin typeface="Times New Roman"/>
                <a:cs typeface="Times New Roman"/>
              </a:rPr>
              <a:t>1</a:t>
            </a:r>
            <a:r>
              <a:rPr sz="1585" i="1" spc="218" dirty="0">
                <a:latin typeface="Times New Roman"/>
                <a:cs typeface="Times New Roman"/>
              </a:rPr>
              <a:t>X</a:t>
            </a:r>
            <a:endParaRPr sz="1585" dirty="0">
              <a:latin typeface="Times New Roman"/>
              <a:cs typeface="Times New Roman"/>
            </a:endParaRPr>
          </a:p>
          <a:p>
            <a:pPr>
              <a:spcBef>
                <a:spcPts val="10"/>
              </a:spcBef>
            </a:pPr>
            <a:endParaRPr sz="1883" dirty="0">
              <a:latin typeface="Times New Roman"/>
              <a:cs typeface="Times New Roman"/>
            </a:endParaRPr>
          </a:p>
          <a:p>
            <a:pPr marL="75503">
              <a:spcBef>
                <a:spcPts val="10"/>
              </a:spcBef>
            </a:pPr>
            <a:r>
              <a:rPr sz="2180" spc="69" dirty="0">
                <a:latin typeface="Times New Roman"/>
                <a:cs typeface="Times New Roman"/>
              </a:rPr>
              <a:t>(</a:t>
            </a:r>
            <a:r>
              <a:rPr sz="2180" i="1" spc="69" dirty="0">
                <a:latin typeface="Times New Roman"/>
                <a:cs typeface="Times New Roman"/>
              </a:rPr>
              <a:t>e </a:t>
            </a:r>
            <a:r>
              <a:rPr sz="2180" i="1" spc="367" dirty="0">
                <a:latin typeface="Menlo"/>
                <a:cs typeface="Menlo"/>
              </a:rPr>
              <a:t>≈ </a:t>
            </a:r>
            <a:r>
              <a:rPr sz="2180" spc="-10" dirty="0">
                <a:latin typeface="Times New Roman"/>
                <a:cs typeface="Times New Roman"/>
              </a:rPr>
              <a:t>2</a:t>
            </a:r>
            <a:r>
              <a:rPr sz="2180" i="1" spc="-10" dirty="0">
                <a:latin typeface="Times New Roman"/>
                <a:cs typeface="Times New Roman"/>
              </a:rPr>
              <a:t>.</a:t>
            </a:r>
            <a:r>
              <a:rPr sz="2180" spc="-10" dirty="0">
                <a:latin typeface="Times New Roman"/>
                <a:cs typeface="Times New Roman"/>
              </a:rPr>
              <a:t>71828 is </a:t>
            </a:r>
            <a:r>
              <a:rPr sz="2180" spc="109" dirty="0">
                <a:latin typeface="Times New Roman"/>
                <a:cs typeface="Times New Roman"/>
              </a:rPr>
              <a:t>a </a:t>
            </a:r>
            <a:r>
              <a:rPr sz="2180" spc="89" dirty="0">
                <a:latin typeface="Times New Roman"/>
                <a:cs typeface="Times New Roman"/>
              </a:rPr>
              <a:t>mathematical constant </a:t>
            </a:r>
            <a:r>
              <a:rPr sz="2180" spc="10" dirty="0">
                <a:latin typeface="Times New Roman"/>
                <a:cs typeface="Times New Roman"/>
              </a:rPr>
              <a:t>[Euler’s</a:t>
            </a:r>
            <a:r>
              <a:rPr sz="2180" spc="-327" dirty="0">
                <a:latin typeface="Times New Roman"/>
                <a:cs typeface="Times New Roman"/>
              </a:rPr>
              <a:t> </a:t>
            </a:r>
            <a:r>
              <a:rPr sz="2180" spc="50" dirty="0">
                <a:latin typeface="Times New Roman"/>
                <a:cs typeface="Times New Roman"/>
              </a:rPr>
              <a:t>number.])</a:t>
            </a:r>
            <a:endParaRPr sz="2180" dirty="0">
              <a:latin typeface="Times New Roman"/>
              <a:cs typeface="Times New Roman"/>
            </a:endParaRPr>
          </a:p>
        </p:txBody>
      </p:sp>
      <p:sp>
        <p:nvSpPr>
          <p:cNvPr id="5" name="object 5"/>
          <p:cNvSpPr txBox="1"/>
          <p:nvPr/>
        </p:nvSpPr>
        <p:spPr>
          <a:xfrm>
            <a:off x="642076" y="3254994"/>
            <a:ext cx="7553865" cy="358348"/>
          </a:xfrm>
          <a:prstGeom prst="rect">
            <a:avLst/>
          </a:prstGeom>
        </p:spPr>
        <p:txBody>
          <a:bodyPr vert="horz" wrap="square" lIns="0" tIns="22650" rIns="0" bIns="0" rtlCol="0">
            <a:spAutoFit/>
          </a:bodyPr>
          <a:lstStyle/>
          <a:p>
            <a:pPr marL="75503">
              <a:spcBef>
                <a:spcPts val="178"/>
              </a:spcBef>
            </a:pPr>
            <a:r>
              <a:rPr sz="2180" spc="139" dirty="0">
                <a:latin typeface="Times New Roman"/>
                <a:cs typeface="Times New Roman"/>
              </a:rPr>
              <a:t>It </a:t>
            </a:r>
            <a:r>
              <a:rPr sz="2180" spc="-10" dirty="0">
                <a:latin typeface="Times New Roman"/>
                <a:cs typeface="Times New Roman"/>
              </a:rPr>
              <a:t>is </a:t>
            </a:r>
            <a:r>
              <a:rPr sz="2180" spc="40" dirty="0">
                <a:latin typeface="Times New Roman"/>
                <a:cs typeface="Times New Roman"/>
              </a:rPr>
              <a:t>easy </a:t>
            </a:r>
            <a:r>
              <a:rPr sz="2180" spc="109" dirty="0">
                <a:latin typeface="Times New Roman"/>
                <a:cs typeface="Times New Roman"/>
              </a:rPr>
              <a:t>to </a:t>
            </a:r>
            <a:r>
              <a:rPr sz="2180" spc="-10" dirty="0">
                <a:latin typeface="Times New Roman"/>
                <a:cs typeface="Times New Roman"/>
              </a:rPr>
              <a:t>see </a:t>
            </a:r>
            <a:r>
              <a:rPr sz="2180" spc="168" dirty="0">
                <a:latin typeface="Times New Roman"/>
                <a:cs typeface="Times New Roman"/>
              </a:rPr>
              <a:t>that </a:t>
            </a:r>
            <a:r>
              <a:rPr sz="2180" spc="50" dirty="0">
                <a:latin typeface="Times New Roman"/>
                <a:cs typeface="Times New Roman"/>
              </a:rPr>
              <a:t>no </a:t>
            </a:r>
            <a:r>
              <a:rPr sz="2180" spc="129" dirty="0">
                <a:latin typeface="Times New Roman"/>
                <a:cs typeface="Times New Roman"/>
              </a:rPr>
              <a:t>matter </a:t>
            </a:r>
            <a:r>
              <a:rPr sz="2180" spc="109" dirty="0">
                <a:latin typeface="Times New Roman"/>
                <a:cs typeface="Times New Roman"/>
              </a:rPr>
              <a:t>what </a:t>
            </a:r>
            <a:r>
              <a:rPr sz="2180" spc="20" dirty="0">
                <a:latin typeface="Times New Roman"/>
                <a:cs typeface="Times New Roman"/>
              </a:rPr>
              <a:t>values </a:t>
            </a:r>
            <a:r>
              <a:rPr sz="2180" i="1" spc="79" dirty="0">
                <a:latin typeface="Times New Roman"/>
                <a:cs typeface="Times New Roman"/>
              </a:rPr>
              <a:t>β</a:t>
            </a:r>
            <a:r>
              <a:rPr sz="2378" spc="119" baseline="-10416" dirty="0">
                <a:latin typeface="Arial"/>
                <a:cs typeface="Arial"/>
              </a:rPr>
              <a:t>0</a:t>
            </a:r>
            <a:r>
              <a:rPr sz="2180" spc="79" dirty="0">
                <a:latin typeface="Times New Roman"/>
                <a:cs typeface="Times New Roman"/>
              </a:rPr>
              <a:t>, </a:t>
            </a:r>
            <a:r>
              <a:rPr sz="2180" i="1" spc="40" dirty="0">
                <a:latin typeface="Times New Roman"/>
                <a:cs typeface="Times New Roman"/>
              </a:rPr>
              <a:t>β</a:t>
            </a:r>
            <a:r>
              <a:rPr sz="2378" spc="59" baseline="-10416" dirty="0">
                <a:latin typeface="Arial"/>
                <a:cs typeface="Arial"/>
              </a:rPr>
              <a:t>1 </a:t>
            </a:r>
            <a:r>
              <a:rPr sz="2180" spc="50" dirty="0">
                <a:latin typeface="Times New Roman"/>
                <a:cs typeface="Times New Roman"/>
              </a:rPr>
              <a:t>or </a:t>
            </a:r>
            <a:r>
              <a:rPr sz="2180" i="1" spc="454" dirty="0">
                <a:latin typeface="Times New Roman"/>
                <a:cs typeface="Times New Roman"/>
              </a:rPr>
              <a:t>X</a:t>
            </a:r>
            <a:r>
              <a:rPr sz="2180" i="1" spc="268" dirty="0">
                <a:latin typeface="Times New Roman"/>
                <a:cs typeface="Times New Roman"/>
              </a:rPr>
              <a:t> </a:t>
            </a:r>
            <a:r>
              <a:rPr sz="2180" spc="69" dirty="0">
                <a:latin typeface="Times New Roman"/>
                <a:cs typeface="Times New Roman"/>
              </a:rPr>
              <a:t>take,</a:t>
            </a:r>
            <a:endParaRPr sz="2180">
              <a:latin typeface="Times New Roman"/>
              <a:cs typeface="Times New Roman"/>
            </a:endParaRPr>
          </a:p>
        </p:txBody>
      </p:sp>
      <mc:AlternateContent xmlns:mc="http://schemas.openxmlformats.org/markup-compatibility/2006" xmlns:a14="http://schemas.microsoft.com/office/drawing/2010/main">
        <mc:Choice Requires="a14">
          <p:sp>
            <p:nvSpPr>
              <p:cNvPr id="6" name="object 6"/>
              <p:cNvSpPr txBox="1"/>
              <p:nvPr/>
            </p:nvSpPr>
            <p:spPr>
              <a:xfrm>
                <a:off x="692410" y="3635015"/>
                <a:ext cx="6748625" cy="1714145"/>
              </a:xfrm>
              <a:prstGeom prst="rect">
                <a:avLst/>
              </a:prstGeom>
            </p:spPr>
            <p:txBody>
              <a:bodyPr vert="horz" wrap="square" lIns="0" tIns="25167" rIns="0" bIns="0" rtlCol="0">
                <a:spAutoFit/>
              </a:bodyPr>
              <a:lstStyle/>
              <a:p>
                <a:pPr marL="25168" marR="10067">
                  <a:lnSpc>
                    <a:spcPct val="140400"/>
                  </a:lnSpc>
                  <a:spcBef>
                    <a:spcPts val="198"/>
                  </a:spcBef>
                </a:pPr>
                <a:r>
                  <a:rPr lang="en-US" sz="2180" i="1" spc="208" dirty="0">
                    <a:latin typeface="Times New Roman"/>
                    <a:cs typeface="Times New Roman"/>
                  </a:rPr>
                  <a:t>p</a:t>
                </a:r>
                <a:r>
                  <a:rPr lang="en-US" sz="2180" spc="208" dirty="0">
                    <a:latin typeface="Times New Roman"/>
                    <a:cs typeface="Times New Roman"/>
                  </a:rPr>
                  <a:t>(</a:t>
                </a:r>
                <a:r>
                  <a:rPr lang="en-US" sz="2180" i="1" spc="208" dirty="0">
                    <a:latin typeface="Times New Roman"/>
                    <a:cs typeface="Times New Roman"/>
                  </a:rPr>
                  <a:t>X</a:t>
                </a:r>
                <a:r>
                  <a:rPr lang="en-US" sz="2180" spc="208" dirty="0">
                    <a:latin typeface="Times New Roman"/>
                    <a:cs typeface="Times New Roman"/>
                  </a:rPr>
                  <a:t>) </a:t>
                </a:r>
                <a:r>
                  <a:rPr lang="en-US" sz="2180" spc="-10" dirty="0">
                    <a:latin typeface="Times New Roman"/>
                    <a:cs typeface="Times New Roman"/>
                  </a:rPr>
                  <a:t>will </a:t>
                </a:r>
                <a:r>
                  <a:rPr lang="en-US" sz="2180" spc="30" dirty="0">
                    <a:latin typeface="Times New Roman"/>
                    <a:cs typeface="Times New Roman"/>
                  </a:rPr>
                  <a:t>have </a:t>
                </a:r>
                <a:r>
                  <a:rPr lang="en-US" sz="2180" spc="20" dirty="0">
                    <a:latin typeface="Times New Roman"/>
                    <a:cs typeface="Times New Roman"/>
                  </a:rPr>
                  <a:t>values </a:t>
                </a:r>
                <a:r>
                  <a:rPr lang="en-US" sz="2180" spc="40" dirty="0">
                    <a:latin typeface="Times New Roman"/>
                    <a:cs typeface="Times New Roman"/>
                  </a:rPr>
                  <a:t>between </a:t>
                </a:r>
                <a:r>
                  <a:rPr lang="en-US" sz="2180" spc="-10" dirty="0">
                    <a:latin typeface="Times New Roman"/>
                    <a:cs typeface="Times New Roman"/>
                  </a:rPr>
                  <a:t>0 </a:t>
                </a:r>
                <a:r>
                  <a:rPr lang="en-US" sz="2180" spc="109" dirty="0">
                    <a:latin typeface="Times New Roman"/>
                    <a:cs typeface="Times New Roman"/>
                  </a:rPr>
                  <a:t>and </a:t>
                </a:r>
                <a:r>
                  <a:rPr lang="en-US" sz="2180" spc="20" dirty="0">
                    <a:latin typeface="Times New Roman"/>
                    <a:cs typeface="Times New Roman"/>
                  </a:rPr>
                  <a:t>1.  </a:t>
                </a:r>
              </a:p>
              <a:p>
                <a:pPr marL="25168" marR="10067">
                  <a:lnSpc>
                    <a:spcPct val="140400"/>
                  </a:lnSpc>
                  <a:spcBef>
                    <a:spcPts val="198"/>
                  </a:spcBef>
                </a:pPr>
                <a:r>
                  <a:rPr lang="en-US" sz="2180" spc="40" dirty="0">
                    <a:latin typeface="Times New Roman"/>
                    <a:cs typeface="Times New Roman"/>
                  </a:rPr>
                  <a:t>A </a:t>
                </a:r>
                <a:r>
                  <a:rPr lang="en-US" sz="2180" spc="109" dirty="0">
                    <a:latin typeface="Times New Roman"/>
                    <a:cs typeface="Times New Roman"/>
                  </a:rPr>
                  <a:t>bit </a:t>
                </a:r>
                <a:r>
                  <a:rPr lang="en-US" sz="2180" spc="-40" dirty="0">
                    <a:latin typeface="Times New Roman"/>
                    <a:cs typeface="Times New Roman"/>
                  </a:rPr>
                  <a:t>of </a:t>
                </a:r>
                <a:r>
                  <a:rPr lang="en-US" sz="2180" spc="79" dirty="0">
                    <a:latin typeface="Times New Roman"/>
                    <a:cs typeface="Times New Roman"/>
                  </a:rPr>
                  <a:t>rearrangement</a:t>
                </a:r>
                <a:r>
                  <a:rPr lang="en-US" sz="2180" spc="30" dirty="0">
                    <a:latin typeface="Times New Roman"/>
                    <a:cs typeface="Times New Roman"/>
                  </a:rPr>
                  <a:t> </a:t>
                </a:r>
                <a:r>
                  <a:rPr lang="en-US" sz="2180" spc="-10" dirty="0">
                    <a:latin typeface="Times New Roman"/>
                    <a:cs typeface="Times New Roman"/>
                  </a:rPr>
                  <a:t>gives </a:t>
                </a:r>
                <a:endParaRPr lang="en-US" sz="2180" i="1" spc="-10" dirty="0">
                  <a:latin typeface="Cambria Math" panose="02040503050406030204" pitchFamily="18" charset="0"/>
                  <a:cs typeface="Times New Roman"/>
                </a:endParaRPr>
              </a:p>
              <a:p>
                <a:pPr marL="25168" marR="10067" algn="ctr">
                  <a:lnSpc>
                    <a:spcPct val="140400"/>
                  </a:lnSpc>
                  <a:spcBef>
                    <a:spcPts val="198"/>
                  </a:spcBef>
                </a:pPr>
                <a14:m>
                  <m:oMath xmlns:m="http://schemas.openxmlformats.org/officeDocument/2006/math">
                    <m:func>
                      <m:funcPr>
                        <m:ctrlPr>
                          <a:rPr lang="ar-AE" sz="2180" i="1" spc="-10">
                            <a:latin typeface="Cambria Math" panose="02040503050406030204" pitchFamily="18" charset="0"/>
                            <a:cs typeface="Times New Roman"/>
                          </a:rPr>
                        </m:ctrlPr>
                      </m:funcPr>
                      <m:fName>
                        <m:r>
                          <m:rPr>
                            <m:sty m:val="p"/>
                          </m:rPr>
                          <a:rPr lang="en-US" sz="2180" spc="-10">
                            <a:latin typeface="Cambria Math" panose="02040503050406030204" pitchFamily="18" charset="0"/>
                            <a:cs typeface="Times New Roman"/>
                          </a:rPr>
                          <m:t>log</m:t>
                        </m:r>
                      </m:fName>
                      <m:e>
                        <m:d>
                          <m:dPr>
                            <m:ctrlPr>
                              <a:rPr lang="ar-AE" sz="2180" i="1" spc="-10">
                                <a:latin typeface="Cambria Math" panose="02040503050406030204" pitchFamily="18" charset="0"/>
                                <a:cs typeface="Times New Roman"/>
                              </a:rPr>
                            </m:ctrlPr>
                          </m:dPr>
                          <m:e>
                            <m:f>
                              <m:fPr>
                                <m:ctrlPr>
                                  <a:rPr lang="ar-AE" sz="2180" i="1" spc="-10">
                                    <a:latin typeface="Cambria Math" panose="02040503050406030204" pitchFamily="18" charset="0"/>
                                    <a:cs typeface="Times New Roman"/>
                                  </a:rPr>
                                </m:ctrlPr>
                              </m:fPr>
                              <m:num>
                                <m:r>
                                  <a:rPr lang="ar-AE" sz="2180" i="1" spc="-10">
                                    <a:latin typeface="Cambria Math" panose="02040503050406030204" pitchFamily="18" charset="0"/>
                                    <a:cs typeface="Times New Roman"/>
                                  </a:rPr>
                                  <m:t>𝑝</m:t>
                                </m:r>
                                <m:r>
                                  <a:rPr lang="en-US" sz="2180" i="1" spc="-10">
                                    <a:latin typeface="Cambria Math" panose="02040503050406030204" pitchFamily="18" charset="0"/>
                                    <a:cs typeface="Times New Roman"/>
                                  </a:rPr>
                                  <m:t>(</m:t>
                                </m:r>
                                <m:r>
                                  <a:rPr lang="en-US" sz="2180" i="1" spc="-10">
                                    <a:latin typeface="Cambria Math" panose="02040503050406030204" pitchFamily="18" charset="0"/>
                                    <a:cs typeface="Times New Roman"/>
                                  </a:rPr>
                                  <m:t>𝑋</m:t>
                                </m:r>
                                <m:r>
                                  <a:rPr lang="en-US" sz="2180" i="1" spc="-10">
                                    <a:latin typeface="Cambria Math" panose="02040503050406030204" pitchFamily="18" charset="0"/>
                                    <a:cs typeface="Times New Roman"/>
                                  </a:rPr>
                                  <m:t>)</m:t>
                                </m:r>
                              </m:num>
                              <m:den>
                                <m:r>
                                  <a:rPr lang="en-US" sz="2180" i="1" spc="-10">
                                    <a:latin typeface="Cambria Math" panose="02040503050406030204" pitchFamily="18" charset="0"/>
                                    <a:cs typeface="Times New Roman"/>
                                  </a:rPr>
                                  <m:t>1</m:t>
                                </m:r>
                                <m:r>
                                  <a:rPr lang="en-US" sz="2180" i="1" spc="-10">
                                    <a:latin typeface="Cambria Math" panose="02040503050406030204" pitchFamily="18" charset="0"/>
                                    <a:cs typeface="Times New Roman"/>
                                  </a:rPr>
                                  <m:t>−</m:t>
                                </m:r>
                                <m:r>
                                  <a:rPr lang="en-US" sz="2180" i="1" spc="-10">
                                    <a:latin typeface="Cambria Math" panose="02040503050406030204" pitchFamily="18" charset="0"/>
                                    <a:cs typeface="Times New Roman"/>
                                  </a:rPr>
                                  <m:t>𝑝</m:t>
                                </m:r>
                                <m:r>
                                  <a:rPr lang="en-US" sz="2180" i="1" spc="-10">
                                    <a:latin typeface="Cambria Math" panose="02040503050406030204" pitchFamily="18" charset="0"/>
                                    <a:cs typeface="Times New Roman"/>
                                  </a:rPr>
                                  <m:t>(</m:t>
                                </m:r>
                                <m:r>
                                  <a:rPr lang="en-US" sz="2180" i="1" spc="-10">
                                    <a:latin typeface="Cambria Math" panose="02040503050406030204" pitchFamily="18" charset="0"/>
                                    <a:cs typeface="Times New Roman"/>
                                  </a:rPr>
                                  <m:t>𝑋</m:t>
                                </m:r>
                                <m:r>
                                  <a:rPr lang="en-US" sz="2180" i="1" spc="-10">
                                    <a:latin typeface="Cambria Math" panose="02040503050406030204" pitchFamily="18" charset="0"/>
                                    <a:cs typeface="Times New Roman"/>
                                  </a:rPr>
                                  <m:t>)</m:t>
                                </m:r>
                              </m:den>
                            </m:f>
                          </m:e>
                        </m:d>
                      </m:e>
                    </m:func>
                  </m:oMath>
                </a14:m>
                <a:r>
                  <a:rPr lang="en-US" sz="2180" dirty="0">
                    <a:latin typeface="Times New Roman"/>
                    <a:cs typeface="Times New Roman"/>
                  </a:rPr>
                  <a:t> = </a:t>
                </a:r>
                <a14:m>
                  <m:oMath xmlns:m="http://schemas.openxmlformats.org/officeDocument/2006/math">
                    <m:sSub>
                      <m:sSubPr>
                        <m:ctrlPr>
                          <a:rPr lang="en-US" sz="2180" i="1">
                            <a:latin typeface="Cambria Math" panose="02040503050406030204" pitchFamily="18" charset="0"/>
                            <a:cs typeface="Times New Roman"/>
                          </a:rPr>
                        </m:ctrlPr>
                      </m:sSubPr>
                      <m:e>
                        <m:r>
                          <a:rPr lang="en-US" sz="2180" i="1">
                            <a:latin typeface="Cambria Math" panose="02040503050406030204" pitchFamily="18" charset="0"/>
                            <a:ea typeface="Cambria Math" panose="02040503050406030204" pitchFamily="18" charset="0"/>
                            <a:cs typeface="Times New Roman"/>
                          </a:rPr>
                          <m:t>𝛽</m:t>
                        </m:r>
                      </m:e>
                      <m:sub>
                        <m:r>
                          <a:rPr lang="en-US" sz="2180" i="1">
                            <a:latin typeface="Cambria Math" panose="02040503050406030204" pitchFamily="18" charset="0"/>
                            <a:cs typeface="Times New Roman"/>
                          </a:rPr>
                          <m:t>0</m:t>
                        </m:r>
                      </m:sub>
                    </m:sSub>
                  </m:oMath>
                </a14:m>
                <a:r>
                  <a:rPr lang="en-US" sz="2180" dirty="0">
                    <a:latin typeface="Times New Roman"/>
                    <a:cs typeface="Times New Roman"/>
                  </a:rPr>
                  <a:t>+</a:t>
                </a:r>
                <a:r>
                  <a:rPr lang="en-US" sz="2180" dirty="0">
                    <a:cs typeface="Times New Roman"/>
                  </a:rPr>
                  <a:t> </a:t>
                </a:r>
                <a14:m>
                  <m:oMath xmlns:m="http://schemas.openxmlformats.org/officeDocument/2006/math">
                    <m:sSub>
                      <m:sSubPr>
                        <m:ctrlPr>
                          <a:rPr lang="en-US" sz="2180" i="1">
                            <a:latin typeface="Cambria Math" panose="02040503050406030204" pitchFamily="18" charset="0"/>
                            <a:cs typeface="Times New Roman"/>
                          </a:rPr>
                        </m:ctrlPr>
                      </m:sSubPr>
                      <m:e>
                        <m:r>
                          <a:rPr lang="en-US" sz="2180" i="1">
                            <a:latin typeface="Cambria Math" panose="02040503050406030204" pitchFamily="18" charset="0"/>
                            <a:ea typeface="Cambria Math" panose="02040503050406030204" pitchFamily="18" charset="0"/>
                            <a:cs typeface="Times New Roman"/>
                          </a:rPr>
                          <m:t>𝛽</m:t>
                        </m:r>
                      </m:e>
                      <m:sub>
                        <m:r>
                          <a:rPr lang="en-US" sz="2180" i="1">
                            <a:latin typeface="Cambria Math" panose="02040503050406030204" pitchFamily="18" charset="0"/>
                            <a:ea typeface="Cambria Math" panose="02040503050406030204" pitchFamily="18" charset="0"/>
                            <a:cs typeface="Times New Roman"/>
                          </a:rPr>
                          <m:t>1</m:t>
                        </m:r>
                      </m:sub>
                    </m:sSub>
                  </m:oMath>
                </a14:m>
                <a:r>
                  <a:rPr lang="en-US" sz="2180" dirty="0">
                    <a:latin typeface="Times New Roman"/>
                    <a:cs typeface="Times New Roman"/>
                  </a:rPr>
                  <a:t>X</a:t>
                </a:r>
                <a:endParaRPr sz="2180" dirty="0">
                  <a:latin typeface="Times New Roman"/>
                  <a:cs typeface="Times New Roman"/>
                </a:endParaRPr>
              </a:p>
            </p:txBody>
          </p:sp>
        </mc:Choice>
        <mc:Fallback xmlns="">
          <p:sp>
            <p:nvSpPr>
              <p:cNvPr id="6" name="object 6"/>
              <p:cNvSpPr txBox="1">
                <a:spLocks noRot="1" noChangeAspect="1" noMove="1" noResize="1" noEditPoints="1" noAdjustHandles="1" noChangeArrowheads="1" noChangeShapeType="1" noTextEdit="1"/>
              </p:cNvSpPr>
              <p:nvPr/>
            </p:nvSpPr>
            <p:spPr>
              <a:xfrm>
                <a:off x="692410" y="3635015"/>
                <a:ext cx="6748625" cy="1714145"/>
              </a:xfrm>
              <a:prstGeom prst="rect">
                <a:avLst/>
              </a:prstGeom>
              <a:blipFill>
                <a:blip r:embed="rId2"/>
                <a:stretch>
                  <a:fillRect l="-2068" b="-4412"/>
                </a:stretch>
              </a:blipFill>
            </p:spPr>
            <p:txBody>
              <a:bodyPr/>
              <a:lstStyle/>
              <a:p>
                <a:r>
                  <a:rPr lang="en-US">
                    <a:noFill/>
                  </a:rPr>
                  <a:t> </a:t>
                </a:r>
              </a:p>
            </p:txBody>
          </p:sp>
        </mc:Fallback>
      </mc:AlternateContent>
      <p:sp>
        <p:nvSpPr>
          <p:cNvPr id="13" name="object 13"/>
          <p:cNvSpPr txBox="1"/>
          <p:nvPr/>
        </p:nvSpPr>
        <p:spPr>
          <a:xfrm>
            <a:off x="692410" y="5349160"/>
            <a:ext cx="7207819" cy="706648"/>
          </a:xfrm>
          <a:prstGeom prst="rect">
            <a:avLst/>
          </a:prstGeom>
        </p:spPr>
        <p:txBody>
          <a:bodyPr vert="horz" wrap="square" lIns="0" tIns="22650" rIns="0" bIns="0" rtlCol="0">
            <a:spAutoFit/>
          </a:bodyPr>
          <a:lstStyle/>
          <a:p>
            <a:pPr marL="25168">
              <a:spcBef>
                <a:spcPts val="178"/>
              </a:spcBef>
            </a:pPr>
            <a:r>
              <a:rPr sz="2180" spc="79" dirty="0">
                <a:latin typeface="Times New Roman"/>
                <a:cs typeface="Times New Roman"/>
              </a:rPr>
              <a:t>This </a:t>
            </a:r>
            <a:r>
              <a:rPr sz="2180" spc="59" dirty="0">
                <a:latin typeface="Times New Roman"/>
                <a:cs typeface="Times New Roman"/>
              </a:rPr>
              <a:t>monotone </a:t>
            </a:r>
            <a:r>
              <a:rPr sz="2180" spc="79" dirty="0">
                <a:latin typeface="Times New Roman"/>
                <a:cs typeface="Times New Roman"/>
              </a:rPr>
              <a:t>transformation </a:t>
            </a:r>
            <a:r>
              <a:rPr sz="2180" spc="-10" dirty="0">
                <a:latin typeface="Times New Roman"/>
                <a:cs typeface="Times New Roman"/>
              </a:rPr>
              <a:t>is </a:t>
            </a:r>
            <a:r>
              <a:rPr sz="2180" spc="30" dirty="0">
                <a:latin typeface="Times New Roman"/>
                <a:cs typeface="Times New Roman"/>
              </a:rPr>
              <a:t>called </a:t>
            </a:r>
            <a:r>
              <a:rPr sz="2180" spc="109" dirty="0">
                <a:latin typeface="Times New Roman"/>
                <a:cs typeface="Times New Roman"/>
              </a:rPr>
              <a:t>the </a:t>
            </a:r>
            <a:r>
              <a:rPr sz="2180" i="1" spc="-89" dirty="0">
                <a:solidFill>
                  <a:srgbClr val="009900"/>
                </a:solidFill>
                <a:latin typeface="Times New Roman"/>
                <a:cs typeface="Times New Roman"/>
              </a:rPr>
              <a:t>log </a:t>
            </a:r>
            <a:r>
              <a:rPr sz="2180" i="1" spc="-20" dirty="0">
                <a:solidFill>
                  <a:srgbClr val="009900"/>
                </a:solidFill>
                <a:latin typeface="Times New Roman"/>
                <a:cs typeface="Times New Roman"/>
              </a:rPr>
              <a:t>odds </a:t>
            </a:r>
            <a:r>
              <a:rPr sz="2180" spc="50" dirty="0">
                <a:latin typeface="Times New Roman"/>
                <a:cs typeface="Times New Roman"/>
              </a:rPr>
              <a:t>or</a:t>
            </a:r>
            <a:r>
              <a:rPr sz="2180" spc="-129" dirty="0">
                <a:latin typeface="Times New Roman"/>
                <a:cs typeface="Times New Roman"/>
              </a:rPr>
              <a:t> </a:t>
            </a:r>
            <a:r>
              <a:rPr sz="2180" i="1" spc="-20" dirty="0">
                <a:solidFill>
                  <a:srgbClr val="009900"/>
                </a:solidFill>
                <a:latin typeface="Times New Roman"/>
                <a:cs typeface="Times New Roman"/>
              </a:rPr>
              <a:t>logit</a:t>
            </a:r>
            <a:endParaRPr sz="2180" dirty="0">
              <a:latin typeface="Times New Roman"/>
              <a:cs typeface="Times New Roman"/>
            </a:endParaRPr>
          </a:p>
          <a:p>
            <a:pPr marL="25168">
              <a:spcBef>
                <a:spcPts val="69"/>
              </a:spcBef>
            </a:pPr>
            <a:r>
              <a:rPr sz="2180" spc="79" dirty="0">
                <a:latin typeface="Times New Roman"/>
                <a:cs typeface="Times New Roman"/>
              </a:rPr>
              <a:t>transformation </a:t>
            </a:r>
            <a:r>
              <a:rPr sz="2180" spc="-40" dirty="0">
                <a:latin typeface="Times New Roman"/>
                <a:cs typeface="Times New Roman"/>
              </a:rPr>
              <a:t>of </a:t>
            </a:r>
            <a:r>
              <a:rPr sz="2180" i="1" spc="178" dirty="0">
                <a:latin typeface="Times New Roman"/>
                <a:cs typeface="Times New Roman"/>
              </a:rPr>
              <a:t>p</a:t>
            </a:r>
            <a:r>
              <a:rPr sz="2180" spc="178" dirty="0">
                <a:latin typeface="Times New Roman"/>
                <a:cs typeface="Times New Roman"/>
              </a:rPr>
              <a:t>(</a:t>
            </a:r>
            <a:r>
              <a:rPr sz="2180" i="1" spc="178" dirty="0">
                <a:latin typeface="Times New Roman"/>
                <a:cs typeface="Times New Roman"/>
              </a:rPr>
              <a:t>X</a:t>
            </a:r>
            <a:r>
              <a:rPr sz="2180" spc="178" dirty="0">
                <a:latin typeface="Times New Roman"/>
                <a:cs typeface="Times New Roman"/>
              </a:rPr>
              <a:t>). </a:t>
            </a:r>
            <a:r>
              <a:rPr sz="2180" spc="69" dirty="0">
                <a:latin typeface="Times New Roman"/>
                <a:cs typeface="Times New Roman"/>
              </a:rPr>
              <a:t>(by </a:t>
            </a:r>
            <a:r>
              <a:rPr sz="2180" spc="-10" dirty="0">
                <a:latin typeface="Times New Roman"/>
                <a:cs typeface="Times New Roman"/>
              </a:rPr>
              <a:t>log </a:t>
            </a:r>
            <a:r>
              <a:rPr sz="2180" spc="-50" dirty="0">
                <a:latin typeface="Times New Roman"/>
                <a:cs typeface="Times New Roman"/>
              </a:rPr>
              <a:t>we </a:t>
            </a:r>
            <a:r>
              <a:rPr sz="2180" spc="79" dirty="0">
                <a:latin typeface="Times New Roman"/>
                <a:cs typeface="Times New Roman"/>
              </a:rPr>
              <a:t>mean </a:t>
            </a:r>
            <a:r>
              <a:rPr sz="2180" i="1" spc="30" dirty="0">
                <a:latin typeface="Times New Roman"/>
                <a:cs typeface="Times New Roman"/>
              </a:rPr>
              <a:t>natural </a:t>
            </a:r>
            <a:r>
              <a:rPr sz="2180" i="1" spc="-69" dirty="0">
                <a:latin typeface="Times New Roman"/>
                <a:cs typeface="Times New Roman"/>
              </a:rPr>
              <a:t>log</a:t>
            </a:r>
            <a:r>
              <a:rPr sz="2180" spc="-69" dirty="0">
                <a:latin typeface="Times New Roman"/>
                <a:cs typeface="Times New Roman"/>
              </a:rPr>
              <a:t>:</a:t>
            </a:r>
            <a:r>
              <a:rPr sz="2180" spc="188" dirty="0">
                <a:latin typeface="Times New Roman"/>
                <a:cs typeface="Times New Roman"/>
              </a:rPr>
              <a:t> </a:t>
            </a:r>
            <a:r>
              <a:rPr sz="2180" spc="59" dirty="0">
                <a:latin typeface="Times New Roman"/>
                <a:cs typeface="Times New Roman"/>
              </a:rPr>
              <a:t>ln.)</a:t>
            </a:r>
            <a:endParaRPr sz="2180" dirty="0">
              <a:latin typeface="Times New Roman"/>
              <a:cs typeface="Times New Roman"/>
            </a:endParaRPr>
          </a:p>
        </p:txBody>
      </p:sp>
      <p:sp>
        <p:nvSpPr>
          <p:cNvPr id="8" name="Slide Number Placeholder 7">
            <a:extLst>
              <a:ext uri="{FF2B5EF4-FFF2-40B4-BE49-F238E27FC236}">
                <a16:creationId xmlns:a16="http://schemas.microsoft.com/office/drawing/2014/main" id="{149033F5-8F71-D644-B76E-A8AC5D129808}"/>
              </a:ext>
            </a:extLst>
          </p:cNvPr>
          <p:cNvSpPr>
            <a:spLocks noGrp="1"/>
          </p:cNvSpPr>
          <p:nvPr>
            <p:ph type="sldNum" sz="quarter" idx="12"/>
          </p:nvPr>
        </p:nvSpPr>
        <p:spPr/>
        <p:txBody>
          <a:bodyPr/>
          <a:lstStyle/>
          <a:p>
            <a:fld id="{19B12225-5612-419B-A8D5-4B8EEE4C217E}" type="slidenum">
              <a:rPr lang="en-US" smtClean="0"/>
              <a:pPr/>
              <a:t>84</a:t>
            </a:fld>
            <a:endParaRPr lang="en-US"/>
          </a:p>
        </p:txBody>
      </p:sp>
    </p:spTree>
    <p:extLst>
      <p:ext uri="{BB962C8B-B14F-4D97-AF65-F5344CB8AC3E}">
        <p14:creationId xmlns:p14="http://schemas.microsoft.com/office/powerpoint/2010/main" val="452940495"/>
      </p:ext>
    </p:extLst>
  </p:cSld>
  <p:clrMapOvr>
    <a:masterClrMapping/>
  </p:clrMapOvr>
  <p:transition>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999" y="297880"/>
            <a:ext cx="8458201"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79" dirty="0"/>
              <a:t>Linear </a:t>
            </a:r>
            <a:r>
              <a:rPr spc="50" dirty="0"/>
              <a:t>versus </a:t>
            </a:r>
            <a:r>
              <a:rPr spc="40" dirty="0"/>
              <a:t>Logistic</a:t>
            </a:r>
            <a:r>
              <a:rPr spc="585" dirty="0"/>
              <a:t> </a:t>
            </a:r>
            <a:r>
              <a:rPr spc="50" dirty="0"/>
              <a:t>Regression</a:t>
            </a:r>
          </a:p>
        </p:txBody>
      </p:sp>
      <p:sp>
        <p:nvSpPr>
          <p:cNvPr id="54" name="object 54"/>
          <p:cNvSpPr txBox="1"/>
          <p:nvPr/>
        </p:nvSpPr>
        <p:spPr>
          <a:xfrm>
            <a:off x="692411" y="4593036"/>
            <a:ext cx="6992643" cy="910387"/>
          </a:xfrm>
          <a:prstGeom prst="rect">
            <a:avLst/>
          </a:prstGeom>
        </p:spPr>
        <p:txBody>
          <a:bodyPr vert="horz" wrap="square" lIns="0" tIns="26425" rIns="0" bIns="0" rtlCol="0">
            <a:spAutoFit/>
          </a:bodyPr>
          <a:lstStyle/>
          <a:p>
            <a:pPr marL="1789414">
              <a:spcBef>
                <a:spcPts val="208"/>
              </a:spcBef>
              <a:tabLst>
                <a:tab pos="5635023" algn="l"/>
              </a:tabLst>
            </a:pPr>
            <a:endParaRPr sz="1387" dirty="0">
              <a:latin typeface="Helvetica"/>
              <a:cs typeface="Helvetica"/>
            </a:endParaRPr>
          </a:p>
          <a:p>
            <a:pPr marL="25168" marR="10067">
              <a:lnSpc>
                <a:spcPct val="102699"/>
              </a:lnSpc>
            </a:pPr>
            <a:r>
              <a:rPr sz="2180" spc="20" dirty="0">
                <a:latin typeface="Times New Roman"/>
                <a:cs typeface="Times New Roman"/>
              </a:rPr>
              <a:t>Logistic </a:t>
            </a:r>
            <a:r>
              <a:rPr sz="2180" spc="30" dirty="0">
                <a:latin typeface="Times New Roman"/>
                <a:cs typeface="Times New Roman"/>
              </a:rPr>
              <a:t>regression </a:t>
            </a:r>
            <a:r>
              <a:rPr sz="2180" spc="40" dirty="0">
                <a:latin typeface="Times New Roman"/>
                <a:cs typeface="Times New Roman"/>
              </a:rPr>
              <a:t>ensures </a:t>
            </a:r>
            <a:r>
              <a:rPr sz="2180" spc="168" dirty="0">
                <a:latin typeface="Times New Roman"/>
                <a:cs typeface="Times New Roman"/>
              </a:rPr>
              <a:t>that </a:t>
            </a:r>
            <a:r>
              <a:rPr sz="2180" spc="69" dirty="0">
                <a:latin typeface="Times New Roman"/>
                <a:cs typeface="Times New Roman"/>
              </a:rPr>
              <a:t>our </a:t>
            </a:r>
            <a:r>
              <a:rPr sz="2180" spc="79" dirty="0">
                <a:latin typeface="Times New Roman"/>
                <a:cs typeface="Times New Roman"/>
              </a:rPr>
              <a:t>estimate </a:t>
            </a:r>
            <a:r>
              <a:rPr sz="2180" spc="10" dirty="0">
                <a:latin typeface="Times New Roman"/>
                <a:cs typeface="Times New Roman"/>
              </a:rPr>
              <a:t>for </a:t>
            </a:r>
            <a:r>
              <a:rPr sz="2180" i="1" spc="208" dirty="0">
                <a:latin typeface="Times New Roman"/>
                <a:cs typeface="Times New Roman"/>
              </a:rPr>
              <a:t>p</a:t>
            </a:r>
            <a:r>
              <a:rPr sz="2180" spc="208" dirty="0">
                <a:latin typeface="Times New Roman"/>
                <a:cs typeface="Times New Roman"/>
              </a:rPr>
              <a:t>(</a:t>
            </a:r>
            <a:r>
              <a:rPr sz="2180" i="1" spc="208" dirty="0">
                <a:latin typeface="Times New Roman"/>
                <a:cs typeface="Times New Roman"/>
              </a:rPr>
              <a:t>X</a:t>
            </a:r>
            <a:r>
              <a:rPr sz="2180" spc="208" dirty="0">
                <a:latin typeface="Times New Roman"/>
                <a:cs typeface="Times New Roman"/>
              </a:rPr>
              <a:t>) </a:t>
            </a:r>
            <a:r>
              <a:rPr sz="2180" spc="-10" dirty="0">
                <a:latin typeface="Times New Roman"/>
                <a:cs typeface="Times New Roman"/>
              </a:rPr>
              <a:t>lies  </a:t>
            </a:r>
            <a:r>
              <a:rPr sz="2180" spc="40" dirty="0">
                <a:latin typeface="Times New Roman"/>
                <a:cs typeface="Times New Roman"/>
              </a:rPr>
              <a:t>between </a:t>
            </a:r>
            <a:r>
              <a:rPr sz="2180" spc="-10" dirty="0">
                <a:latin typeface="Times New Roman"/>
                <a:cs typeface="Times New Roman"/>
              </a:rPr>
              <a:t>0 </a:t>
            </a:r>
            <a:r>
              <a:rPr sz="2180" spc="109" dirty="0">
                <a:latin typeface="Times New Roman"/>
                <a:cs typeface="Times New Roman"/>
              </a:rPr>
              <a:t>and</a:t>
            </a:r>
            <a:r>
              <a:rPr sz="2180" spc="-69" dirty="0">
                <a:latin typeface="Times New Roman"/>
                <a:cs typeface="Times New Roman"/>
              </a:rPr>
              <a:t> </a:t>
            </a:r>
            <a:r>
              <a:rPr sz="2180" spc="20" dirty="0">
                <a:latin typeface="Times New Roman"/>
                <a:cs typeface="Times New Roman"/>
              </a:rPr>
              <a:t>1.</a:t>
            </a:r>
            <a:endParaRPr sz="2180" dirty="0">
              <a:latin typeface="Times New Roman"/>
              <a:cs typeface="Times New Roman"/>
            </a:endParaRPr>
          </a:p>
        </p:txBody>
      </p:sp>
      <p:pic>
        <p:nvPicPr>
          <p:cNvPr id="56" name="Picture 55">
            <a:extLst>
              <a:ext uri="{FF2B5EF4-FFF2-40B4-BE49-F238E27FC236}">
                <a16:creationId xmlns:a16="http://schemas.microsoft.com/office/drawing/2014/main" id="{991324E4-7D42-0242-83D0-21342668BFE3}"/>
              </a:ext>
            </a:extLst>
          </p:cNvPr>
          <p:cNvPicPr>
            <a:picLocks noChangeAspect="1"/>
          </p:cNvPicPr>
          <p:nvPr/>
        </p:nvPicPr>
        <p:blipFill>
          <a:blip r:embed="rId2"/>
          <a:stretch>
            <a:fillRect/>
          </a:stretch>
        </p:blipFill>
        <p:spPr>
          <a:xfrm>
            <a:off x="517775" y="1224632"/>
            <a:ext cx="8105025" cy="3342279"/>
          </a:xfrm>
          <a:prstGeom prst="rect">
            <a:avLst/>
          </a:prstGeom>
        </p:spPr>
      </p:pic>
      <p:sp>
        <p:nvSpPr>
          <p:cNvPr id="4" name="Slide Number Placeholder 3">
            <a:extLst>
              <a:ext uri="{FF2B5EF4-FFF2-40B4-BE49-F238E27FC236}">
                <a16:creationId xmlns:a16="http://schemas.microsoft.com/office/drawing/2014/main" id="{1CC44B02-B11B-094D-951B-1C1E691EE147}"/>
              </a:ext>
            </a:extLst>
          </p:cNvPr>
          <p:cNvSpPr>
            <a:spLocks noGrp="1"/>
          </p:cNvSpPr>
          <p:nvPr>
            <p:ph type="sldNum" sz="quarter" idx="12"/>
          </p:nvPr>
        </p:nvSpPr>
        <p:spPr/>
        <p:txBody>
          <a:bodyPr/>
          <a:lstStyle/>
          <a:p>
            <a:fld id="{19B12225-5612-419B-A8D5-4B8EEE4C217E}" type="slidenum">
              <a:rPr lang="en-US" smtClean="0"/>
              <a:pPr/>
              <a:t>85</a:t>
            </a:fld>
            <a:endParaRPr lang="en-US"/>
          </a:p>
        </p:txBody>
      </p:sp>
    </p:spTree>
    <p:extLst>
      <p:ext uri="{BB962C8B-B14F-4D97-AF65-F5344CB8AC3E}">
        <p14:creationId xmlns:p14="http://schemas.microsoft.com/office/powerpoint/2010/main" val="4093550637"/>
      </p:ext>
    </p:extLst>
  </p:cSld>
  <p:clrMapOvr>
    <a:masterClrMapping/>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97881"/>
            <a:ext cx="5936148"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99" dirty="0"/>
              <a:t>Maximum</a:t>
            </a:r>
            <a:r>
              <a:rPr spc="89" dirty="0"/>
              <a:t> </a:t>
            </a:r>
            <a:r>
              <a:rPr spc="50" dirty="0"/>
              <a:t>Likelihood</a:t>
            </a:r>
          </a:p>
        </p:txBody>
      </p:sp>
      <mc:AlternateContent xmlns:mc="http://schemas.openxmlformats.org/markup-compatibility/2006" xmlns:a14="http://schemas.microsoft.com/office/drawing/2010/main">
        <mc:Choice Requires="a14">
          <p:sp>
            <p:nvSpPr>
              <p:cNvPr id="5" name="object 5"/>
              <p:cNvSpPr txBox="1"/>
              <p:nvPr/>
            </p:nvSpPr>
            <p:spPr>
              <a:xfrm>
                <a:off x="692410" y="1170236"/>
                <a:ext cx="6845417" cy="1303189"/>
              </a:xfrm>
              <a:prstGeom prst="rect">
                <a:avLst/>
              </a:prstGeom>
            </p:spPr>
            <p:txBody>
              <a:bodyPr vert="horz" wrap="square" lIns="0" tIns="74243" rIns="0" bIns="0" rtlCol="0">
                <a:spAutoFit/>
              </a:bodyPr>
              <a:lstStyle/>
              <a:p>
                <a:pPr marL="25168">
                  <a:spcBef>
                    <a:spcPts val="585"/>
                  </a:spcBef>
                </a:pPr>
                <a:r>
                  <a:rPr lang="en-US" sz="2180" spc="-20" dirty="0">
                    <a:latin typeface="Times New Roman"/>
                    <a:cs typeface="Times New Roman"/>
                  </a:rPr>
                  <a:t>We </a:t>
                </a:r>
                <a:r>
                  <a:rPr lang="en-US" sz="2180" spc="30" dirty="0">
                    <a:latin typeface="Times New Roman"/>
                    <a:cs typeface="Times New Roman"/>
                  </a:rPr>
                  <a:t>use </a:t>
                </a:r>
                <a:r>
                  <a:rPr lang="en-US" sz="2180" spc="69" dirty="0">
                    <a:latin typeface="Times New Roman"/>
                    <a:cs typeface="Times New Roman"/>
                  </a:rPr>
                  <a:t>maximum </a:t>
                </a:r>
                <a:r>
                  <a:rPr lang="en-US" sz="2180" spc="20" dirty="0">
                    <a:latin typeface="Times New Roman"/>
                    <a:cs typeface="Times New Roman"/>
                  </a:rPr>
                  <a:t>likelihood </a:t>
                </a:r>
                <a:r>
                  <a:rPr lang="en-US" sz="2180" spc="109" dirty="0">
                    <a:latin typeface="Times New Roman"/>
                    <a:cs typeface="Times New Roman"/>
                  </a:rPr>
                  <a:t>to </a:t>
                </a:r>
                <a:r>
                  <a:rPr lang="en-US" sz="2180" spc="79" dirty="0">
                    <a:latin typeface="Times New Roman"/>
                    <a:cs typeface="Times New Roman"/>
                  </a:rPr>
                  <a:t>estimate </a:t>
                </a:r>
                <a:r>
                  <a:rPr lang="en-US" sz="2180" spc="109" dirty="0">
                    <a:latin typeface="Times New Roman"/>
                    <a:cs typeface="Times New Roman"/>
                  </a:rPr>
                  <a:t>the</a:t>
                </a:r>
                <a:r>
                  <a:rPr lang="en-US" sz="2180" spc="436" dirty="0">
                    <a:latin typeface="Times New Roman"/>
                    <a:cs typeface="Times New Roman"/>
                  </a:rPr>
                  <a:t> </a:t>
                </a:r>
                <a:r>
                  <a:rPr lang="en-US" sz="2180" spc="79" dirty="0">
                    <a:latin typeface="Times New Roman"/>
                    <a:cs typeface="Times New Roman"/>
                  </a:rPr>
                  <a:t>parameters.</a:t>
                </a:r>
              </a:p>
              <a:p>
                <a:pPr marL="25168">
                  <a:spcBef>
                    <a:spcPts val="585"/>
                  </a:spcBef>
                </a:pPr>
                <a:endParaRPr lang="en-US" sz="2180" spc="79" dirty="0">
                  <a:latin typeface="Times New Roman"/>
                  <a:cs typeface="Times New Roman"/>
                </a:endParaRPr>
              </a:p>
              <a:p>
                <a:pPr marL="25168" algn="ctr">
                  <a:spcBef>
                    <a:spcPts val="585"/>
                  </a:spcBef>
                </a:pPr>
                <a14:m>
                  <m:oMath xmlns:m="http://schemas.openxmlformats.org/officeDocument/2006/math">
                    <m:r>
                      <a:rPr lang="en-US" sz="2180" i="1">
                        <a:latin typeface="Cambria Math" panose="02040503050406030204" pitchFamily="18" charset="0"/>
                        <a:cs typeface="Times New Roman"/>
                      </a:rPr>
                      <m:t>𝑙</m:t>
                    </m:r>
                    <m:r>
                      <a:rPr lang="en-US" sz="2180" i="1">
                        <a:latin typeface="Cambria Math" panose="02040503050406030204" pitchFamily="18" charset="0"/>
                        <a:cs typeface="Times New Roman"/>
                      </a:rPr>
                      <m:t>(</m:t>
                    </m:r>
                    <m:sSub>
                      <m:sSubPr>
                        <m:ctrlPr>
                          <a:rPr lang="en-US" sz="2180" i="1">
                            <a:latin typeface="Cambria Math" panose="02040503050406030204" pitchFamily="18" charset="0"/>
                            <a:cs typeface="Times New Roman"/>
                          </a:rPr>
                        </m:ctrlPr>
                      </m:sSubPr>
                      <m:e>
                        <m:r>
                          <a:rPr lang="en-US" sz="2180" i="1">
                            <a:latin typeface="Cambria Math" panose="02040503050406030204" pitchFamily="18" charset="0"/>
                            <a:ea typeface="Cambria Math" panose="02040503050406030204" pitchFamily="18" charset="0"/>
                            <a:cs typeface="Times New Roman"/>
                          </a:rPr>
                          <m:t>𝛽</m:t>
                        </m:r>
                      </m:e>
                      <m:sub>
                        <m:r>
                          <a:rPr lang="en-US" sz="2180" i="1">
                            <a:latin typeface="Cambria Math" panose="02040503050406030204" pitchFamily="18" charset="0"/>
                            <a:cs typeface="Times New Roman"/>
                          </a:rPr>
                          <m:t>0</m:t>
                        </m:r>
                      </m:sub>
                    </m:sSub>
                  </m:oMath>
                </a14:m>
                <a:r>
                  <a:rPr lang="en-US" sz="2180" dirty="0">
                    <a:latin typeface="Times New Roman"/>
                    <a:cs typeface="Times New Roman"/>
                  </a:rPr>
                  <a:t>,</a:t>
                </a:r>
                <a14:m>
                  <m:oMath xmlns:m="http://schemas.openxmlformats.org/officeDocument/2006/math">
                    <m:r>
                      <a:rPr lang="en-US" sz="2180" i="1" dirty="0">
                        <a:latin typeface="Cambria Math" panose="02040503050406030204" pitchFamily="18" charset="0"/>
                        <a:ea typeface="Cambria Math" panose="02040503050406030204" pitchFamily="18" charset="0"/>
                        <a:cs typeface="Times New Roman"/>
                      </a:rPr>
                      <m:t>𝛽</m:t>
                    </m:r>
                    <m:r>
                      <a:rPr lang="en-US" sz="2180" i="1" dirty="0">
                        <a:latin typeface="Cambria Math" panose="02040503050406030204" pitchFamily="18" charset="0"/>
                        <a:ea typeface="Cambria Math" panose="02040503050406030204" pitchFamily="18" charset="0"/>
                        <a:cs typeface="Times New Roman"/>
                      </a:rPr>
                      <m:t>)= </m:t>
                    </m:r>
                    <m:nary>
                      <m:naryPr>
                        <m:chr m:val="∏"/>
                        <m:supHide m:val="on"/>
                        <m:ctrlPr>
                          <a:rPr lang="en-US" sz="2180" i="1" dirty="0">
                            <a:latin typeface="Cambria Math" panose="02040503050406030204" pitchFamily="18" charset="0"/>
                            <a:ea typeface="Cambria Math" panose="02040503050406030204" pitchFamily="18" charset="0"/>
                            <a:cs typeface="Times New Roman"/>
                          </a:rPr>
                        </m:ctrlPr>
                      </m:naryPr>
                      <m:sub>
                        <m:r>
                          <m:rPr>
                            <m:brk m:alnAt="7"/>
                          </m:rPr>
                          <a:rPr lang="en-US" sz="2180" i="1" dirty="0">
                            <a:latin typeface="Cambria Math" panose="02040503050406030204" pitchFamily="18" charset="0"/>
                            <a:ea typeface="Cambria Math" panose="02040503050406030204" pitchFamily="18" charset="0"/>
                            <a:cs typeface="Times New Roman"/>
                          </a:rPr>
                          <m:t>𝑖</m:t>
                        </m:r>
                        <m:r>
                          <a:rPr lang="en-US" sz="2180" i="1" dirty="0">
                            <a:latin typeface="Cambria Math" panose="02040503050406030204" pitchFamily="18" charset="0"/>
                            <a:ea typeface="Cambria Math" panose="02040503050406030204" pitchFamily="18" charset="0"/>
                            <a:cs typeface="Times New Roman"/>
                          </a:rPr>
                          <m:t>:</m:t>
                        </m:r>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𝑦</m:t>
                            </m:r>
                          </m:e>
                          <m:sub>
                            <m:r>
                              <a:rPr lang="en-US" sz="2180" i="1" dirty="0">
                                <a:latin typeface="Cambria Math" panose="02040503050406030204" pitchFamily="18" charset="0"/>
                                <a:ea typeface="Cambria Math" panose="02040503050406030204" pitchFamily="18" charset="0"/>
                                <a:cs typeface="Times New Roman"/>
                              </a:rPr>
                              <m:t>𝑖</m:t>
                            </m:r>
                          </m:sub>
                        </m:sSub>
                        <m:r>
                          <m:rPr>
                            <m:brk m:alnAt="7"/>
                          </m:rP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1</m:t>
                        </m:r>
                      </m:sub>
                      <m:sup/>
                      <m:e>
                        <m:r>
                          <a:rPr lang="en-US" sz="2180" i="1" dirty="0">
                            <a:latin typeface="Cambria Math" panose="02040503050406030204" pitchFamily="18" charset="0"/>
                            <a:ea typeface="Cambria Math" panose="02040503050406030204" pitchFamily="18" charset="0"/>
                            <a:cs typeface="Times New Roman"/>
                          </a:rPr>
                          <m:t>𝑝</m:t>
                        </m:r>
                        <m:d>
                          <m:dPr>
                            <m:ctrlPr>
                              <a:rPr lang="en-US" sz="2180" i="1" dirty="0">
                                <a:latin typeface="Cambria Math" panose="02040503050406030204" pitchFamily="18" charset="0"/>
                                <a:ea typeface="Cambria Math" panose="02040503050406030204" pitchFamily="18" charset="0"/>
                                <a:cs typeface="Times New Roman"/>
                              </a:rPr>
                            </m:ctrlPr>
                          </m:dPr>
                          <m:e>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𝑥</m:t>
                                </m:r>
                              </m:e>
                              <m:sub>
                                <m:r>
                                  <a:rPr lang="en-US" sz="2180" i="1" dirty="0">
                                    <a:latin typeface="Cambria Math" panose="02040503050406030204" pitchFamily="18" charset="0"/>
                                    <a:ea typeface="Cambria Math" panose="02040503050406030204" pitchFamily="18" charset="0"/>
                                    <a:cs typeface="Times New Roman"/>
                                  </a:rPr>
                                  <m:t>𝑖</m:t>
                                </m:r>
                              </m:sub>
                            </m:sSub>
                          </m:e>
                        </m:d>
                        <m:r>
                          <a:rPr lang="en-US" sz="2180" i="1" dirty="0">
                            <a:latin typeface="Cambria Math" panose="02040503050406030204" pitchFamily="18" charset="0"/>
                            <a:ea typeface="Cambria Math" panose="02040503050406030204" pitchFamily="18" charset="0"/>
                            <a:cs typeface="Times New Roman"/>
                          </a:rPr>
                          <m:t> </m:t>
                        </m:r>
                        <m:nary>
                          <m:naryPr>
                            <m:chr m:val="∏"/>
                            <m:supHide m:val="on"/>
                            <m:ctrlPr>
                              <a:rPr lang="en-US" sz="2180" i="1" dirty="0">
                                <a:latin typeface="Cambria Math" panose="02040503050406030204" pitchFamily="18" charset="0"/>
                                <a:ea typeface="Cambria Math" panose="02040503050406030204" pitchFamily="18" charset="0"/>
                                <a:cs typeface="Times New Roman"/>
                              </a:rPr>
                            </m:ctrlPr>
                          </m:naryPr>
                          <m:sub>
                            <m:r>
                              <m:rPr>
                                <m:brk m:alnAt="7"/>
                              </m:rPr>
                              <a:rPr lang="en-US" sz="2180" i="1" dirty="0">
                                <a:latin typeface="Cambria Math" panose="02040503050406030204" pitchFamily="18" charset="0"/>
                                <a:ea typeface="Cambria Math" panose="02040503050406030204" pitchFamily="18" charset="0"/>
                                <a:cs typeface="Times New Roman"/>
                              </a:rPr>
                              <m:t>𝑖</m:t>
                            </m:r>
                            <m:r>
                              <a:rPr lang="en-US" sz="2180" i="1" dirty="0">
                                <a:latin typeface="Cambria Math" panose="02040503050406030204" pitchFamily="18" charset="0"/>
                                <a:ea typeface="Cambria Math" panose="02040503050406030204" pitchFamily="18" charset="0"/>
                                <a:cs typeface="Times New Roman"/>
                              </a:rPr>
                              <m:t>:</m:t>
                            </m:r>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𝑦</m:t>
                                </m:r>
                              </m:e>
                              <m:sub>
                                <m:r>
                                  <a:rPr lang="en-US" sz="2180" i="1" dirty="0">
                                    <a:latin typeface="Cambria Math" panose="02040503050406030204" pitchFamily="18" charset="0"/>
                                    <a:ea typeface="Cambria Math" panose="02040503050406030204" pitchFamily="18" charset="0"/>
                                    <a:cs typeface="Times New Roman"/>
                                  </a:rPr>
                                  <m:t>𝑖</m:t>
                                </m:r>
                              </m:sub>
                            </m:sSub>
                            <m:r>
                              <m:rPr>
                                <m:brk m:alnAt="7"/>
                              </m:rP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0</m:t>
                            </m:r>
                          </m:sub>
                          <m:sup/>
                          <m:e>
                            <m:d>
                              <m:dPr>
                                <m:ctrlPr>
                                  <a:rPr lang="en-US" sz="2180" i="1" dirty="0">
                                    <a:latin typeface="Cambria Math" panose="02040503050406030204" pitchFamily="18" charset="0"/>
                                    <a:ea typeface="Cambria Math" panose="02040503050406030204" pitchFamily="18" charset="0"/>
                                    <a:cs typeface="Times New Roman"/>
                                  </a:rPr>
                                </m:ctrlPr>
                              </m:dPr>
                              <m:e>
                                <m:r>
                                  <a:rPr lang="en-US" sz="2180" i="1" dirty="0">
                                    <a:latin typeface="Cambria Math" panose="02040503050406030204" pitchFamily="18" charset="0"/>
                                    <a:ea typeface="Cambria Math" panose="02040503050406030204" pitchFamily="18" charset="0"/>
                                    <a:cs typeface="Times New Roman"/>
                                  </a:rPr>
                                  <m:t>1</m:t>
                                </m:r>
                                <m: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𝑝</m:t>
                                </m:r>
                                <m:d>
                                  <m:dPr>
                                    <m:ctrlPr>
                                      <a:rPr lang="en-US" sz="2180" i="1" dirty="0">
                                        <a:latin typeface="Cambria Math" panose="02040503050406030204" pitchFamily="18" charset="0"/>
                                        <a:ea typeface="Cambria Math" panose="02040503050406030204" pitchFamily="18" charset="0"/>
                                        <a:cs typeface="Times New Roman"/>
                                      </a:rPr>
                                    </m:ctrlPr>
                                  </m:dPr>
                                  <m:e>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𝑥</m:t>
                                        </m:r>
                                      </m:e>
                                      <m:sub>
                                        <m:r>
                                          <a:rPr lang="en-US" sz="2180" i="1" dirty="0">
                                            <a:latin typeface="Cambria Math" panose="02040503050406030204" pitchFamily="18" charset="0"/>
                                            <a:ea typeface="Cambria Math" panose="02040503050406030204" pitchFamily="18" charset="0"/>
                                            <a:cs typeface="Times New Roman"/>
                                          </a:rPr>
                                          <m:t>𝑖</m:t>
                                        </m:r>
                                      </m:sub>
                                    </m:sSub>
                                  </m:e>
                                </m:d>
                              </m:e>
                            </m:d>
                            <m:r>
                              <a:rPr lang="en-US" sz="2180" i="1" dirty="0">
                                <a:latin typeface="Cambria Math" panose="02040503050406030204" pitchFamily="18" charset="0"/>
                                <a:ea typeface="Cambria Math" panose="02040503050406030204" pitchFamily="18" charset="0"/>
                                <a:cs typeface="Times New Roman"/>
                              </a:rPr>
                              <m:t>.</m:t>
                            </m:r>
                          </m:e>
                        </m:nary>
                      </m:e>
                    </m:nary>
                  </m:oMath>
                </a14:m>
                <a:endParaRPr sz="2180" dirty="0">
                  <a:latin typeface="Times New Roman"/>
                  <a:cs typeface="Times New Roman"/>
                </a:endParaRPr>
              </a:p>
            </p:txBody>
          </p:sp>
        </mc:Choice>
        <mc:Fallback xmlns="">
          <p:sp>
            <p:nvSpPr>
              <p:cNvPr id="5" name="object 5"/>
              <p:cNvSpPr txBox="1">
                <a:spLocks noRot="1" noChangeAspect="1" noMove="1" noResize="1" noEditPoints="1" noAdjustHandles="1" noChangeArrowheads="1" noChangeShapeType="1" noTextEdit="1"/>
              </p:cNvSpPr>
              <p:nvPr/>
            </p:nvSpPr>
            <p:spPr>
              <a:xfrm>
                <a:off x="692410" y="1170236"/>
                <a:ext cx="6845417" cy="1303189"/>
              </a:xfrm>
              <a:prstGeom prst="rect">
                <a:avLst/>
              </a:prstGeom>
              <a:blipFill>
                <a:blip r:embed="rId2"/>
                <a:stretch>
                  <a:fillRect l="-2037" b="-61538"/>
                </a:stretch>
              </a:blipFill>
            </p:spPr>
            <p:txBody>
              <a:bodyPr/>
              <a:lstStyle/>
              <a:p>
                <a:r>
                  <a:rPr lang="en-US">
                    <a:noFill/>
                  </a:rPr>
                  <a:t> </a:t>
                </a:r>
              </a:p>
            </p:txBody>
          </p:sp>
        </mc:Fallback>
      </mc:AlternateContent>
      <p:sp>
        <p:nvSpPr>
          <p:cNvPr id="8" name="object 8"/>
          <p:cNvSpPr txBox="1"/>
          <p:nvPr/>
        </p:nvSpPr>
        <p:spPr>
          <a:xfrm>
            <a:off x="632035" y="2673992"/>
            <a:ext cx="7852095" cy="1283846"/>
          </a:xfrm>
          <a:prstGeom prst="rect">
            <a:avLst/>
          </a:prstGeom>
        </p:spPr>
        <p:txBody>
          <a:bodyPr vert="horz" wrap="square" lIns="0" tIns="23909" rIns="0" bIns="0" rtlCol="0">
            <a:spAutoFit/>
          </a:bodyPr>
          <a:lstStyle/>
          <a:p>
            <a:pPr>
              <a:spcBef>
                <a:spcPts val="10"/>
              </a:spcBef>
            </a:pPr>
            <a:endParaRPr sz="1585" dirty="0">
              <a:latin typeface="Arial"/>
              <a:cs typeface="Arial"/>
            </a:endParaRPr>
          </a:p>
          <a:p>
            <a:pPr marL="100670" marR="85570">
              <a:lnSpc>
                <a:spcPct val="102600"/>
              </a:lnSpc>
            </a:pPr>
            <a:r>
              <a:rPr sz="2180" spc="79" dirty="0">
                <a:latin typeface="Times New Roman"/>
                <a:cs typeface="Times New Roman"/>
              </a:rPr>
              <a:t>This </a:t>
            </a:r>
            <a:r>
              <a:rPr sz="2180" i="1" spc="-20" dirty="0">
                <a:solidFill>
                  <a:srgbClr val="009900"/>
                </a:solidFill>
                <a:latin typeface="Times New Roman"/>
                <a:cs typeface="Times New Roman"/>
              </a:rPr>
              <a:t>likelihood </a:t>
            </a:r>
            <a:r>
              <a:rPr sz="2180" spc="-10" dirty="0">
                <a:latin typeface="Times New Roman"/>
                <a:cs typeface="Times New Roman"/>
              </a:rPr>
              <a:t>gives </a:t>
            </a:r>
            <a:r>
              <a:rPr sz="2180" spc="109" dirty="0">
                <a:latin typeface="Times New Roman"/>
                <a:cs typeface="Times New Roman"/>
              </a:rPr>
              <a:t>the </a:t>
            </a:r>
            <a:r>
              <a:rPr sz="2180" spc="59" dirty="0">
                <a:latin typeface="Times New Roman"/>
                <a:cs typeface="Times New Roman"/>
              </a:rPr>
              <a:t>probability </a:t>
            </a:r>
            <a:r>
              <a:rPr sz="2180" spc="-40" dirty="0">
                <a:latin typeface="Times New Roman"/>
                <a:cs typeface="Times New Roman"/>
              </a:rPr>
              <a:t>of </a:t>
            </a:r>
            <a:r>
              <a:rPr sz="2180" spc="109" dirty="0">
                <a:latin typeface="Times New Roman"/>
                <a:cs typeface="Times New Roman"/>
              </a:rPr>
              <a:t>the </a:t>
            </a:r>
            <a:r>
              <a:rPr sz="2180" spc="30" dirty="0">
                <a:latin typeface="Times New Roman"/>
                <a:cs typeface="Times New Roman"/>
              </a:rPr>
              <a:t>observed </a:t>
            </a:r>
            <a:r>
              <a:rPr sz="2180" spc="10" dirty="0">
                <a:latin typeface="Times New Roman"/>
                <a:cs typeface="Times New Roman"/>
              </a:rPr>
              <a:t>zeros </a:t>
            </a:r>
            <a:r>
              <a:rPr sz="2180" spc="109" dirty="0">
                <a:latin typeface="Times New Roman"/>
                <a:cs typeface="Times New Roman"/>
              </a:rPr>
              <a:t>and  </a:t>
            </a:r>
            <a:r>
              <a:rPr sz="2180" spc="20" dirty="0">
                <a:latin typeface="Times New Roman"/>
                <a:cs typeface="Times New Roman"/>
              </a:rPr>
              <a:t>ones </a:t>
            </a:r>
            <a:r>
              <a:rPr sz="2180" spc="50" dirty="0">
                <a:latin typeface="Times New Roman"/>
                <a:cs typeface="Times New Roman"/>
              </a:rPr>
              <a:t>in </a:t>
            </a:r>
            <a:r>
              <a:rPr sz="2180" spc="109" dirty="0">
                <a:latin typeface="Times New Roman"/>
                <a:cs typeface="Times New Roman"/>
              </a:rPr>
              <a:t>the </a:t>
            </a:r>
            <a:r>
              <a:rPr sz="2180" spc="119" dirty="0">
                <a:latin typeface="Times New Roman"/>
                <a:cs typeface="Times New Roman"/>
              </a:rPr>
              <a:t>data. </a:t>
            </a:r>
            <a:r>
              <a:rPr sz="2180" spc="-20" dirty="0">
                <a:latin typeface="Times New Roman"/>
                <a:cs typeface="Times New Roman"/>
              </a:rPr>
              <a:t>We </a:t>
            </a:r>
            <a:r>
              <a:rPr sz="2180" spc="20" dirty="0">
                <a:latin typeface="Times New Roman"/>
                <a:cs typeface="Times New Roman"/>
              </a:rPr>
              <a:t>pick </a:t>
            </a:r>
            <a:r>
              <a:rPr sz="2180" i="1" spc="40" dirty="0">
                <a:latin typeface="Times New Roman"/>
                <a:cs typeface="Times New Roman"/>
              </a:rPr>
              <a:t>β</a:t>
            </a:r>
            <a:r>
              <a:rPr sz="2378" spc="59" baseline="-10416" dirty="0">
                <a:latin typeface="Arial"/>
                <a:cs typeface="Arial"/>
              </a:rPr>
              <a:t>0 </a:t>
            </a:r>
            <a:r>
              <a:rPr sz="2180" spc="109" dirty="0">
                <a:latin typeface="Times New Roman"/>
                <a:cs typeface="Times New Roman"/>
              </a:rPr>
              <a:t>and </a:t>
            </a:r>
            <a:r>
              <a:rPr sz="2180" i="1" spc="40" dirty="0">
                <a:latin typeface="Times New Roman"/>
                <a:cs typeface="Times New Roman"/>
              </a:rPr>
              <a:t>β</a:t>
            </a:r>
            <a:r>
              <a:rPr sz="2378" spc="59" baseline="-10416" dirty="0">
                <a:latin typeface="Arial"/>
                <a:cs typeface="Arial"/>
              </a:rPr>
              <a:t>1 </a:t>
            </a:r>
            <a:r>
              <a:rPr sz="2180" spc="109" dirty="0">
                <a:latin typeface="Times New Roman"/>
                <a:cs typeface="Times New Roman"/>
              </a:rPr>
              <a:t>to </a:t>
            </a:r>
            <a:r>
              <a:rPr sz="2180" spc="40" dirty="0">
                <a:latin typeface="Times New Roman"/>
                <a:cs typeface="Times New Roman"/>
              </a:rPr>
              <a:t>maximize </a:t>
            </a:r>
            <a:r>
              <a:rPr sz="2180" spc="109" dirty="0">
                <a:latin typeface="Times New Roman"/>
                <a:cs typeface="Times New Roman"/>
              </a:rPr>
              <a:t>the </a:t>
            </a:r>
            <a:r>
              <a:rPr sz="2180" spc="20" dirty="0">
                <a:latin typeface="Times New Roman"/>
                <a:cs typeface="Times New Roman"/>
              </a:rPr>
              <a:t>likelihood  </a:t>
            </a:r>
            <a:r>
              <a:rPr sz="2180" spc="-40" dirty="0">
                <a:latin typeface="Times New Roman"/>
                <a:cs typeface="Times New Roman"/>
              </a:rPr>
              <a:t>of </a:t>
            </a:r>
            <a:r>
              <a:rPr sz="2180" spc="109" dirty="0">
                <a:latin typeface="Times New Roman"/>
                <a:cs typeface="Times New Roman"/>
              </a:rPr>
              <a:t>the </a:t>
            </a:r>
            <a:r>
              <a:rPr sz="2180" spc="30" dirty="0">
                <a:latin typeface="Times New Roman"/>
                <a:cs typeface="Times New Roman"/>
              </a:rPr>
              <a:t>observed</a:t>
            </a:r>
            <a:r>
              <a:rPr sz="2180" spc="-69" dirty="0">
                <a:latin typeface="Times New Roman"/>
                <a:cs typeface="Times New Roman"/>
              </a:rPr>
              <a:t> </a:t>
            </a:r>
            <a:r>
              <a:rPr sz="2180" spc="119" dirty="0">
                <a:latin typeface="Times New Roman"/>
                <a:cs typeface="Times New Roman"/>
              </a:rPr>
              <a:t>data.</a:t>
            </a:r>
            <a:endParaRPr sz="2180" dirty="0">
              <a:latin typeface="Times New Roman"/>
              <a:cs typeface="Times New Roman"/>
            </a:endParaRPr>
          </a:p>
        </p:txBody>
      </p:sp>
      <p:sp>
        <p:nvSpPr>
          <p:cNvPr id="4" name="Slide Number Placeholder 3">
            <a:extLst>
              <a:ext uri="{FF2B5EF4-FFF2-40B4-BE49-F238E27FC236}">
                <a16:creationId xmlns:a16="http://schemas.microsoft.com/office/drawing/2014/main" id="{897406CB-9C23-2443-B64F-00746E6F1302}"/>
              </a:ext>
            </a:extLst>
          </p:cNvPr>
          <p:cNvSpPr>
            <a:spLocks noGrp="1"/>
          </p:cNvSpPr>
          <p:nvPr>
            <p:ph type="sldNum" sz="quarter" idx="12"/>
          </p:nvPr>
        </p:nvSpPr>
        <p:spPr/>
        <p:txBody>
          <a:bodyPr/>
          <a:lstStyle/>
          <a:p>
            <a:fld id="{19B12225-5612-419B-A8D5-4B8EEE4C217E}" type="slidenum">
              <a:rPr lang="en-US" smtClean="0"/>
              <a:pPr/>
              <a:t>86</a:t>
            </a:fld>
            <a:endParaRPr lang="en-US"/>
          </a:p>
        </p:txBody>
      </p:sp>
    </p:spTree>
    <p:extLst>
      <p:ext uri="{BB962C8B-B14F-4D97-AF65-F5344CB8AC3E}">
        <p14:creationId xmlns:p14="http://schemas.microsoft.com/office/powerpoint/2010/main" val="221778578"/>
      </p:ext>
    </p:extLst>
  </p:cSld>
  <p:clrMapOvr>
    <a:masterClrMapping/>
  </p:clrMapOvr>
  <p:transition>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2568" y="297881"/>
            <a:ext cx="5528380"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99" dirty="0"/>
              <a:t>Maximum</a:t>
            </a:r>
            <a:r>
              <a:rPr spc="89" dirty="0"/>
              <a:t> </a:t>
            </a:r>
            <a:r>
              <a:rPr spc="50" dirty="0"/>
              <a:t>Likelihood</a:t>
            </a:r>
          </a:p>
        </p:txBody>
      </p:sp>
      <p:sp>
        <p:nvSpPr>
          <p:cNvPr id="4" name="object 4"/>
          <p:cNvSpPr txBox="1"/>
          <p:nvPr/>
        </p:nvSpPr>
        <p:spPr>
          <a:xfrm>
            <a:off x="2229407" y="1865021"/>
            <a:ext cx="2665182" cy="358348"/>
          </a:xfrm>
          <a:prstGeom prst="rect">
            <a:avLst/>
          </a:prstGeom>
        </p:spPr>
        <p:txBody>
          <a:bodyPr vert="horz" wrap="square" lIns="0" tIns="22650" rIns="0" bIns="0" rtlCol="0">
            <a:spAutoFit/>
          </a:bodyPr>
          <a:lstStyle/>
          <a:p>
            <a:pPr marL="100670">
              <a:spcBef>
                <a:spcPts val="178"/>
              </a:spcBef>
              <a:tabLst>
                <a:tab pos="1994532" algn="l"/>
              </a:tabLst>
            </a:pPr>
            <a:r>
              <a:rPr sz="2180" i="1" spc="347" dirty="0">
                <a:latin typeface="Times New Roman"/>
                <a:cs typeface="Times New Roman"/>
              </a:rPr>
              <a:t> </a:t>
            </a:r>
            <a:endParaRPr sz="2180" dirty="0">
              <a:latin typeface="Times New Roman"/>
              <a:cs typeface="Times New Roman"/>
            </a:endParaRPr>
          </a:p>
        </p:txBody>
      </p:sp>
      <mc:AlternateContent xmlns:mc="http://schemas.openxmlformats.org/markup-compatibility/2006" xmlns:a14="http://schemas.microsoft.com/office/drawing/2010/main">
        <mc:Choice Requires="a14">
          <p:sp>
            <p:nvSpPr>
              <p:cNvPr id="5" name="object 5"/>
              <p:cNvSpPr txBox="1"/>
              <p:nvPr/>
            </p:nvSpPr>
            <p:spPr>
              <a:xfrm>
                <a:off x="692410" y="1170235"/>
                <a:ext cx="6845417" cy="890769"/>
              </a:xfrm>
              <a:prstGeom prst="rect">
                <a:avLst/>
              </a:prstGeom>
            </p:spPr>
            <p:txBody>
              <a:bodyPr vert="horz" wrap="square" lIns="0" tIns="74243" rIns="0" bIns="0" rtlCol="0">
                <a:spAutoFit/>
              </a:bodyPr>
              <a:lstStyle/>
              <a:p>
                <a:pPr marL="25168">
                  <a:spcBef>
                    <a:spcPts val="585"/>
                  </a:spcBef>
                </a:pPr>
                <a:r>
                  <a:rPr sz="2180" spc="-20" dirty="0">
                    <a:latin typeface="Times New Roman"/>
                    <a:cs typeface="Times New Roman"/>
                  </a:rPr>
                  <a:t>We </a:t>
                </a:r>
                <a:r>
                  <a:rPr sz="2180" spc="30" dirty="0">
                    <a:latin typeface="Times New Roman"/>
                    <a:cs typeface="Times New Roman"/>
                  </a:rPr>
                  <a:t>use </a:t>
                </a:r>
                <a:r>
                  <a:rPr sz="2180" spc="69" dirty="0">
                    <a:latin typeface="Times New Roman"/>
                    <a:cs typeface="Times New Roman"/>
                  </a:rPr>
                  <a:t>maximum </a:t>
                </a:r>
                <a:r>
                  <a:rPr sz="2180" spc="20" dirty="0">
                    <a:latin typeface="Times New Roman"/>
                    <a:cs typeface="Times New Roman"/>
                  </a:rPr>
                  <a:t>likelihood </a:t>
                </a:r>
                <a:r>
                  <a:rPr sz="2180" spc="109" dirty="0">
                    <a:latin typeface="Times New Roman"/>
                    <a:cs typeface="Times New Roman"/>
                  </a:rPr>
                  <a:t>to </a:t>
                </a:r>
                <a:r>
                  <a:rPr sz="2180" spc="79" dirty="0">
                    <a:latin typeface="Times New Roman"/>
                    <a:cs typeface="Times New Roman"/>
                  </a:rPr>
                  <a:t>estimate </a:t>
                </a:r>
                <a:r>
                  <a:rPr sz="2180" spc="109" dirty="0">
                    <a:latin typeface="Times New Roman"/>
                    <a:cs typeface="Times New Roman"/>
                  </a:rPr>
                  <a:t>the</a:t>
                </a:r>
                <a:r>
                  <a:rPr sz="2180" spc="436" dirty="0">
                    <a:latin typeface="Times New Roman"/>
                    <a:cs typeface="Times New Roman"/>
                  </a:rPr>
                  <a:t> </a:t>
                </a:r>
                <a:r>
                  <a:rPr sz="2180" spc="79" dirty="0">
                    <a:latin typeface="Times New Roman"/>
                    <a:cs typeface="Times New Roman"/>
                  </a:rPr>
                  <a:t>parameters.</a:t>
                </a:r>
                <a:endParaRPr lang="en-US" sz="2180" spc="79" dirty="0">
                  <a:latin typeface="Times New Roman"/>
                  <a:cs typeface="Times New Roman"/>
                </a:endParaRPr>
              </a:p>
              <a:p>
                <a:pPr marL="25168" algn="ctr">
                  <a:spcBef>
                    <a:spcPts val="585"/>
                  </a:spcBef>
                </a:pPr>
                <a14:m>
                  <m:oMath xmlns:m="http://schemas.openxmlformats.org/officeDocument/2006/math">
                    <m:r>
                      <a:rPr lang="en-US" sz="2180" i="1">
                        <a:latin typeface="Cambria Math" panose="02040503050406030204" pitchFamily="18" charset="0"/>
                        <a:cs typeface="Times New Roman"/>
                      </a:rPr>
                      <m:t>𝑙</m:t>
                    </m:r>
                    <m:r>
                      <a:rPr lang="en-US" sz="2180" i="1">
                        <a:latin typeface="Cambria Math" panose="02040503050406030204" pitchFamily="18" charset="0"/>
                        <a:cs typeface="Times New Roman"/>
                      </a:rPr>
                      <m:t>(</m:t>
                    </m:r>
                    <m:sSub>
                      <m:sSubPr>
                        <m:ctrlPr>
                          <a:rPr lang="en-US" sz="2180" i="1">
                            <a:latin typeface="Cambria Math" panose="02040503050406030204" pitchFamily="18" charset="0"/>
                            <a:cs typeface="Times New Roman"/>
                          </a:rPr>
                        </m:ctrlPr>
                      </m:sSubPr>
                      <m:e>
                        <m:r>
                          <a:rPr lang="en-US" sz="2180" i="1">
                            <a:latin typeface="Cambria Math" panose="02040503050406030204" pitchFamily="18" charset="0"/>
                            <a:ea typeface="Cambria Math" panose="02040503050406030204" pitchFamily="18" charset="0"/>
                            <a:cs typeface="Times New Roman"/>
                          </a:rPr>
                          <m:t>𝛽</m:t>
                        </m:r>
                      </m:e>
                      <m:sub>
                        <m:r>
                          <a:rPr lang="en-US" sz="2180" i="1">
                            <a:latin typeface="Cambria Math" panose="02040503050406030204" pitchFamily="18" charset="0"/>
                            <a:cs typeface="Times New Roman"/>
                          </a:rPr>
                          <m:t>0</m:t>
                        </m:r>
                      </m:sub>
                    </m:sSub>
                  </m:oMath>
                </a14:m>
                <a:r>
                  <a:rPr lang="en-US" sz="2180" dirty="0">
                    <a:latin typeface="Times New Roman"/>
                    <a:cs typeface="Times New Roman"/>
                  </a:rPr>
                  <a:t>,</a:t>
                </a:r>
                <a14:m>
                  <m:oMath xmlns:m="http://schemas.openxmlformats.org/officeDocument/2006/math">
                    <m:r>
                      <a:rPr lang="en-US" sz="2180" i="1" dirty="0">
                        <a:latin typeface="Cambria Math" panose="02040503050406030204" pitchFamily="18" charset="0"/>
                        <a:ea typeface="Cambria Math" panose="02040503050406030204" pitchFamily="18" charset="0"/>
                        <a:cs typeface="Times New Roman"/>
                      </a:rPr>
                      <m:t>𝛽</m:t>
                    </m:r>
                    <m:r>
                      <a:rPr lang="en-US" sz="2180" i="1" dirty="0">
                        <a:latin typeface="Cambria Math" panose="02040503050406030204" pitchFamily="18" charset="0"/>
                        <a:ea typeface="Cambria Math" panose="02040503050406030204" pitchFamily="18" charset="0"/>
                        <a:cs typeface="Times New Roman"/>
                      </a:rPr>
                      <m:t>)= </m:t>
                    </m:r>
                    <m:nary>
                      <m:naryPr>
                        <m:chr m:val="∏"/>
                        <m:supHide m:val="on"/>
                        <m:ctrlPr>
                          <a:rPr lang="en-US" sz="2180" i="1" dirty="0">
                            <a:latin typeface="Cambria Math" panose="02040503050406030204" pitchFamily="18" charset="0"/>
                            <a:ea typeface="Cambria Math" panose="02040503050406030204" pitchFamily="18" charset="0"/>
                            <a:cs typeface="Times New Roman"/>
                          </a:rPr>
                        </m:ctrlPr>
                      </m:naryPr>
                      <m:sub>
                        <m:r>
                          <m:rPr>
                            <m:brk m:alnAt="7"/>
                          </m:rPr>
                          <a:rPr lang="en-US" sz="2180" i="1" dirty="0">
                            <a:latin typeface="Cambria Math" panose="02040503050406030204" pitchFamily="18" charset="0"/>
                            <a:ea typeface="Cambria Math" panose="02040503050406030204" pitchFamily="18" charset="0"/>
                            <a:cs typeface="Times New Roman"/>
                          </a:rPr>
                          <m:t>𝑖</m:t>
                        </m:r>
                        <m:r>
                          <a:rPr lang="en-US" sz="2180" i="1" dirty="0">
                            <a:latin typeface="Cambria Math" panose="02040503050406030204" pitchFamily="18" charset="0"/>
                            <a:ea typeface="Cambria Math" panose="02040503050406030204" pitchFamily="18" charset="0"/>
                            <a:cs typeface="Times New Roman"/>
                          </a:rPr>
                          <m:t>:</m:t>
                        </m:r>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𝑦</m:t>
                            </m:r>
                          </m:e>
                          <m:sub>
                            <m:r>
                              <a:rPr lang="en-US" sz="2180" i="1" dirty="0">
                                <a:latin typeface="Cambria Math" panose="02040503050406030204" pitchFamily="18" charset="0"/>
                                <a:ea typeface="Cambria Math" panose="02040503050406030204" pitchFamily="18" charset="0"/>
                                <a:cs typeface="Times New Roman"/>
                              </a:rPr>
                              <m:t>𝑖</m:t>
                            </m:r>
                          </m:sub>
                        </m:sSub>
                        <m:r>
                          <m:rPr>
                            <m:brk m:alnAt="7"/>
                          </m:rP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1</m:t>
                        </m:r>
                      </m:sub>
                      <m:sup/>
                      <m:e>
                        <m:r>
                          <a:rPr lang="en-US" sz="2180" i="1" dirty="0">
                            <a:latin typeface="Cambria Math" panose="02040503050406030204" pitchFamily="18" charset="0"/>
                            <a:ea typeface="Cambria Math" panose="02040503050406030204" pitchFamily="18" charset="0"/>
                            <a:cs typeface="Times New Roman"/>
                          </a:rPr>
                          <m:t>𝑝</m:t>
                        </m:r>
                        <m:d>
                          <m:dPr>
                            <m:ctrlPr>
                              <a:rPr lang="en-US" sz="2180" i="1" dirty="0">
                                <a:latin typeface="Cambria Math" panose="02040503050406030204" pitchFamily="18" charset="0"/>
                                <a:ea typeface="Cambria Math" panose="02040503050406030204" pitchFamily="18" charset="0"/>
                                <a:cs typeface="Times New Roman"/>
                              </a:rPr>
                            </m:ctrlPr>
                          </m:dPr>
                          <m:e>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𝑥</m:t>
                                </m:r>
                              </m:e>
                              <m:sub>
                                <m:r>
                                  <a:rPr lang="en-US" sz="2180" i="1" dirty="0">
                                    <a:latin typeface="Cambria Math" panose="02040503050406030204" pitchFamily="18" charset="0"/>
                                    <a:ea typeface="Cambria Math" panose="02040503050406030204" pitchFamily="18" charset="0"/>
                                    <a:cs typeface="Times New Roman"/>
                                  </a:rPr>
                                  <m:t>𝑖</m:t>
                                </m:r>
                              </m:sub>
                            </m:sSub>
                          </m:e>
                        </m:d>
                        <m:r>
                          <a:rPr lang="en-US" sz="2180" i="1" dirty="0">
                            <a:latin typeface="Cambria Math" panose="02040503050406030204" pitchFamily="18" charset="0"/>
                            <a:ea typeface="Cambria Math" panose="02040503050406030204" pitchFamily="18" charset="0"/>
                            <a:cs typeface="Times New Roman"/>
                          </a:rPr>
                          <m:t> </m:t>
                        </m:r>
                        <m:nary>
                          <m:naryPr>
                            <m:chr m:val="∏"/>
                            <m:supHide m:val="on"/>
                            <m:ctrlPr>
                              <a:rPr lang="en-US" sz="2180" i="1" dirty="0">
                                <a:latin typeface="Cambria Math" panose="02040503050406030204" pitchFamily="18" charset="0"/>
                                <a:ea typeface="Cambria Math" panose="02040503050406030204" pitchFamily="18" charset="0"/>
                                <a:cs typeface="Times New Roman"/>
                              </a:rPr>
                            </m:ctrlPr>
                          </m:naryPr>
                          <m:sub>
                            <m:r>
                              <m:rPr>
                                <m:brk m:alnAt="7"/>
                              </m:rPr>
                              <a:rPr lang="en-US" sz="2180" i="1" dirty="0">
                                <a:latin typeface="Cambria Math" panose="02040503050406030204" pitchFamily="18" charset="0"/>
                                <a:ea typeface="Cambria Math" panose="02040503050406030204" pitchFamily="18" charset="0"/>
                                <a:cs typeface="Times New Roman"/>
                              </a:rPr>
                              <m:t>𝑖</m:t>
                            </m:r>
                            <m:r>
                              <a:rPr lang="en-US" sz="2180" i="1" dirty="0">
                                <a:latin typeface="Cambria Math" panose="02040503050406030204" pitchFamily="18" charset="0"/>
                                <a:ea typeface="Cambria Math" panose="02040503050406030204" pitchFamily="18" charset="0"/>
                                <a:cs typeface="Times New Roman"/>
                              </a:rPr>
                              <m:t>:</m:t>
                            </m:r>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𝑦</m:t>
                                </m:r>
                              </m:e>
                              <m:sub>
                                <m:r>
                                  <a:rPr lang="en-US" sz="2180" i="1" dirty="0">
                                    <a:latin typeface="Cambria Math" panose="02040503050406030204" pitchFamily="18" charset="0"/>
                                    <a:ea typeface="Cambria Math" panose="02040503050406030204" pitchFamily="18" charset="0"/>
                                    <a:cs typeface="Times New Roman"/>
                                  </a:rPr>
                                  <m:t>𝑖</m:t>
                                </m:r>
                              </m:sub>
                            </m:sSub>
                            <m:r>
                              <m:rPr>
                                <m:brk m:alnAt="7"/>
                              </m:rP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0</m:t>
                            </m:r>
                          </m:sub>
                          <m:sup/>
                          <m:e>
                            <m:d>
                              <m:dPr>
                                <m:ctrlPr>
                                  <a:rPr lang="en-US" sz="2180" i="1" dirty="0">
                                    <a:latin typeface="Cambria Math" panose="02040503050406030204" pitchFamily="18" charset="0"/>
                                    <a:ea typeface="Cambria Math" panose="02040503050406030204" pitchFamily="18" charset="0"/>
                                    <a:cs typeface="Times New Roman"/>
                                  </a:rPr>
                                </m:ctrlPr>
                              </m:dPr>
                              <m:e>
                                <m:r>
                                  <a:rPr lang="en-US" sz="2180" i="1" dirty="0">
                                    <a:latin typeface="Cambria Math" panose="02040503050406030204" pitchFamily="18" charset="0"/>
                                    <a:ea typeface="Cambria Math" panose="02040503050406030204" pitchFamily="18" charset="0"/>
                                    <a:cs typeface="Times New Roman"/>
                                  </a:rPr>
                                  <m:t>1</m:t>
                                </m:r>
                                <m:r>
                                  <a:rPr lang="en-US" sz="2180" i="1" dirty="0">
                                    <a:latin typeface="Cambria Math" panose="02040503050406030204" pitchFamily="18" charset="0"/>
                                    <a:ea typeface="Cambria Math" panose="02040503050406030204" pitchFamily="18" charset="0"/>
                                    <a:cs typeface="Times New Roman"/>
                                  </a:rPr>
                                  <m:t>−</m:t>
                                </m:r>
                                <m:r>
                                  <a:rPr lang="en-US" sz="2180" i="1" dirty="0">
                                    <a:latin typeface="Cambria Math" panose="02040503050406030204" pitchFamily="18" charset="0"/>
                                    <a:ea typeface="Cambria Math" panose="02040503050406030204" pitchFamily="18" charset="0"/>
                                    <a:cs typeface="Times New Roman"/>
                                  </a:rPr>
                                  <m:t>𝑝</m:t>
                                </m:r>
                                <m:d>
                                  <m:dPr>
                                    <m:ctrlPr>
                                      <a:rPr lang="en-US" sz="2180" i="1" dirty="0">
                                        <a:latin typeface="Cambria Math" panose="02040503050406030204" pitchFamily="18" charset="0"/>
                                        <a:ea typeface="Cambria Math" panose="02040503050406030204" pitchFamily="18" charset="0"/>
                                        <a:cs typeface="Times New Roman"/>
                                      </a:rPr>
                                    </m:ctrlPr>
                                  </m:dPr>
                                  <m:e>
                                    <m:sSub>
                                      <m:sSubPr>
                                        <m:ctrlPr>
                                          <a:rPr lang="en-US" sz="2180" i="1" dirty="0">
                                            <a:latin typeface="Cambria Math" panose="02040503050406030204" pitchFamily="18" charset="0"/>
                                            <a:ea typeface="Cambria Math" panose="02040503050406030204" pitchFamily="18" charset="0"/>
                                            <a:cs typeface="Times New Roman"/>
                                          </a:rPr>
                                        </m:ctrlPr>
                                      </m:sSubPr>
                                      <m:e>
                                        <m:r>
                                          <a:rPr lang="en-US" sz="2180" i="1" dirty="0">
                                            <a:latin typeface="Cambria Math" panose="02040503050406030204" pitchFamily="18" charset="0"/>
                                            <a:ea typeface="Cambria Math" panose="02040503050406030204" pitchFamily="18" charset="0"/>
                                            <a:cs typeface="Times New Roman"/>
                                          </a:rPr>
                                          <m:t>𝑥</m:t>
                                        </m:r>
                                      </m:e>
                                      <m:sub>
                                        <m:r>
                                          <a:rPr lang="en-US" sz="2180" i="1" dirty="0">
                                            <a:latin typeface="Cambria Math" panose="02040503050406030204" pitchFamily="18" charset="0"/>
                                            <a:ea typeface="Cambria Math" panose="02040503050406030204" pitchFamily="18" charset="0"/>
                                            <a:cs typeface="Times New Roman"/>
                                          </a:rPr>
                                          <m:t>𝑖</m:t>
                                        </m:r>
                                      </m:sub>
                                    </m:sSub>
                                  </m:e>
                                </m:d>
                              </m:e>
                            </m:d>
                            <m:r>
                              <a:rPr lang="en-US" sz="2180" i="1" dirty="0">
                                <a:latin typeface="Cambria Math" panose="02040503050406030204" pitchFamily="18" charset="0"/>
                                <a:ea typeface="Cambria Math" panose="02040503050406030204" pitchFamily="18" charset="0"/>
                                <a:cs typeface="Times New Roman"/>
                              </a:rPr>
                              <m:t>.</m:t>
                            </m:r>
                          </m:e>
                        </m:nary>
                      </m:e>
                    </m:nary>
                  </m:oMath>
                </a14:m>
                <a:endParaRPr sz="2180" dirty="0">
                  <a:latin typeface="Times New Roman"/>
                  <a:cs typeface="Times New Roman"/>
                </a:endParaRPr>
              </a:p>
            </p:txBody>
          </p:sp>
        </mc:Choice>
        <mc:Fallback xmlns="">
          <p:sp>
            <p:nvSpPr>
              <p:cNvPr id="5" name="object 5"/>
              <p:cNvSpPr txBox="1">
                <a:spLocks noRot="1" noChangeAspect="1" noMove="1" noResize="1" noEditPoints="1" noAdjustHandles="1" noChangeArrowheads="1" noChangeShapeType="1" noTextEdit="1"/>
              </p:cNvSpPr>
              <p:nvPr/>
            </p:nvSpPr>
            <p:spPr>
              <a:xfrm>
                <a:off x="692410" y="1170235"/>
                <a:ext cx="6845417" cy="890769"/>
              </a:xfrm>
              <a:prstGeom prst="rect">
                <a:avLst/>
              </a:prstGeom>
              <a:blipFill>
                <a:blip r:embed="rId2"/>
                <a:stretch>
                  <a:fillRect l="-2037" t="-7042" b="-91549"/>
                </a:stretch>
              </a:blipFill>
            </p:spPr>
            <p:txBody>
              <a:bodyPr/>
              <a:lstStyle/>
              <a:p>
                <a:r>
                  <a:rPr lang="en-US">
                    <a:noFill/>
                  </a:rPr>
                  <a:t> </a:t>
                </a:r>
              </a:p>
            </p:txBody>
          </p:sp>
        </mc:Fallback>
      </mc:AlternateContent>
      <p:sp>
        <p:nvSpPr>
          <p:cNvPr id="8" name="object 8"/>
          <p:cNvSpPr txBox="1"/>
          <p:nvPr/>
        </p:nvSpPr>
        <p:spPr>
          <a:xfrm>
            <a:off x="591742" y="2268348"/>
            <a:ext cx="7902429" cy="2234106"/>
          </a:xfrm>
          <a:prstGeom prst="rect">
            <a:avLst/>
          </a:prstGeom>
        </p:spPr>
        <p:txBody>
          <a:bodyPr vert="horz" wrap="square" lIns="0" tIns="23909" rIns="0" bIns="0" rtlCol="0">
            <a:spAutoFit/>
          </a:bodyPr>
          <a:lstStyle/>
          <a:p>
            <a:pPr>
              <a:spcBef>
                <a:spcPts val="10"/>
              </a:spcBef>
            </a:pPr>
            <a:endParaRPr sz="1585" dirty="0">
              <a:latin typeface="Arial"/>
              <a:cs typeface="Arial"/>
            </a:endParaRPr>
          </a:p>
          <a:p>
            <a:pPr marL="125838" marR="110737">
              <a:lnSpc>
                <a:spcPct val="102600"/>
              </a:lnSpc>
            </a:pPr>
            <a:r>
              <a:rPr sz="2180" spc="79" dirty="0">
                <a:latin typeface="Times New Roman"/>
                <a:cs typeface="Times New Roman"/>
              </a:rPr>
              <a:t>This </a:t>
            </a:r>
            <a:r>
              <a:rPr sz="2180" i="1" spc="-20" dirty="0">
                <a:solidFill>
                  <a:srgbClr val="009900"/>
                </a:solidFill>
                <a:latin typeface="Times New Roman"/>
                <a:cs typeface="Times New Roman"/>
              </a:rPr>
              <a:t>likelihood </a:t>
            </a:r>
            <a:r>
              <a:rPr sz="2180" spc="-10" dirty="0">
                <a:latin typeface="Times New Roman"/>
                <a:cs typeface="Times New Roman"/>
              </a:rPr>
              <a:t>gives </a:t>
            </a:r>
            <a:r>
              <a:rPr sz="2180" spc="109" dirty="0">
                <a:latin typeface="Times New Roman"/>
                <a:cs typeface="Times New Roman"/>
              </a:rPr>
              <a:t>the </a:t>
            </a:r>
            <a:r>
              <a:rPr sz="2180" spc="59" dirty="0">
                <a:latin typeface="Times New Roman"/>
                <a:cs typeface="Times New Roman"/>
              </a:rPr>
              <a:t>probability </a:t>
            </a:r>
            <a:r>
              <a:rPr sz="2180" spc="-40" dirty="0">
                <a:latin typeface="Times New Roman"/>
                <a:cs typeface="Times New Roman"/>
              </a:rPr>
              <a:t>of </a:t>
            </a:r>
            <a:r>
              <a:rPr sz="2180" spc="109" dirty="0">
                <a:latin typeface="Times New Roman"/>
                <a:cs typeface="Times New Roman"/>
              </a:rPr>
              <a:t>the </a:t>
            </a:r>
            <a:r>
              <a:rPr sz="2180" spc="30" dirty="0">
                <a:latin typeface="Times New Roman"/>
                <a:cs typeface="Times New Roman"/>
              </a:rPr>
              <a:t>observed </a:t>
            </a:r>
            <a:r>
              <a:rPr sz="2180" spc="10" dirty="0">
                <a:latin typeface="Times New Roman"/>
                <a:cs typeface="Times New Roman"/>
              </a:rPr>
              <a:t>zeros </a:t>
            </a:r>
            <a:r>
              <a:rPr sz="2180" spc="109" dirty="0">
                <a:latin typeface="Times New Roman"/>
                <a:cs typeface="Times New Roman"/>
              </a:rPr>
              <a:t>and  </a:t>
            </a:r>
            <a:r>
              <a:rPr sz="2180" spc="20" dirty="0">
                <a:latin typeface="Times New Roman"/>
                <a:cs typeface="Times New Roman"/>
              </a:rPr>
              <a:t>ones </a:t>
            </a:r>
            <a:r>
              <a:rPr sz="2180" spc="50" dirty="0">
                <a:latin typeface="Times New Roman"/>
                <a:cs typeface="Times New Roman"/>
              </a:rPr>
              <a:t>in </a:t>
            </a:r>
            <a:r>
              <a:rPr sz="2180" spc="109" dirty="0">
                <a:latin typeface="Times New Roman"/>
                <a:cs typeface="Times New Roman"/>
              </a:rPr>
              <a:t>the </a:t>
            </a:r>
            <a:r>
              <a:rPr sz="2180" spc="119" dirty="0">
                <a:latin typeface="Times New Roman"/>
                <a:cs typeface="Times New Roman"/>
              </a:rPr>
              <a:t>data. </a:t>
            </a:r>
            <a:r>
              <a:rPr sz="2180" spc="-20" dirty="0">
                <a:latin typeface="Times New Roman"/>
                <a:cs typeface="Times New Roman"/>
              </a:rPr>
              <a:t>We </a:t>
            </a:r>
            <a:r>
              <a:rPr sz="2180" spc="20" dirty="0">
                <a:latin typeface="Times New Roman"/>
                <a:cs typeface="Times New Roman"/>
              </a:rPr>
              <a:t>pick </a:t>
            </a:r>
            <a:r>
              <a:rPr sz="2180" i="1" spc="40" dirty="0">
                <a:latin typeface="Times New Roman"/>
                <a:cs typeface="Times New Roman"/>
              </a:rPr>
              <a:t>β</a:t>
            </a:r>
            <a:r>
              <a:rPr sz="2378" spc="59" baseline="-10416" dirty="0">
                <a:latin typeface="Arial"/>
                <a:cs typeface="Arial"/>
              </a:rPr>
              <a:t>0 </a:t>
            </a:r>
            <a:r>
              <a:rPr sz="2180" spc="109" dirty="0">
                <a:latin typeface="Times New Roman"/>
                <a:cs typeface="Times New Roman"/>
              </a:rPr>
              <a:t>and </a:t>
            </a:r>
            <a:r>
              <a:rPr sz="2180" i="1" spc="40" dirty="0">
                <a:latin typeface="Times New Roman"/>
                <a:cs typeface="Times New Roman"/>
              </a:rPr>
              <a:t>β</a:t>
            </a:r>
            <a:r>
              <a:rPr sz="2378" spc="59" baseline="-10416" dirty="0">
                <a:latin typeface="Arial"/>
                <a:cs typeface="Arial"/>
              </a:rPr>
              <a:t>1 </a:t>
            </a:r>
            <a:r>
              <a:rPr sz="2180" spc="109" dirty="0">
                <a:latin typeface="Times New Roman"/>
                <a:cs typeface="Times New Roman"/>
              </a:rPr>
              <a:t>to </a:t>
            </a:r>
            <a:r>
              <a:rPr sz="2180" spc="40" dirty="0">
                <a:latin typeface="Times New Roman"/>
                <a:cs typeface="Times New Roman"/>
              </a:rPr>
              <a:t>maximize </a:t>
            </a:r>
            <a:r>
              <a:rPr sz="2180" spc="109" dirty="0">
                <a:latin typeface="Times New Roman"/>
                <a:cs typeface="Times New Roman"/>
              </a:rPr>
              <a:t>the </a:t>
            </a:r>
            <a:r>
              <a:rPr sz="2180" spc="20" dirty="0">
                <a:latin typeface="Times New Roman"/>
                <a:cs typeface="Times New Roman"/>
              </a:rPr>
              <a:t>likelihood  </a:t>
            </a:r>
            <a:r>
              <a:rPr sz="2180" spc="-40" dirty="0">
                <a:latin typeface="Times New Roman"/>
                <a:cs typeface="Times New Roman"/>
              </a:rPr>
              <a:t>of </a:t>
            </a:r>
            <a:r>
              <a:rPr sz="2180" spc="109" dirty="0">
                <a:latin typeface="Times New Roman"/>
                <a:cs typeface="Times New Roman"/>
              </a:rPr>
              <a:t>the </a:t>
            </a:r>
            <a:r>
              <a:rPr sz="2180" spc="30" dirty="0">
                <a:latin typeface="Times New Roman"/>
                <a:cs typeface="Times New Roman"/>
              </a:rPr>
              <a:t>observed</a:t>
            </a:r>
            <a:r>
              <a:rPr sz="2180" spc="-69" dirty="0">
                <a:latin typeface="Times New Roman"/>
                <a:cs typeface="Times New Roman"/>
              </a:rPr>
              <a:t> </a:t>
            </a:r>
            <a:r>
              <a:rPr sz="2180" spc="119" dirty="0">
                <a:latin typeface="Times New Roman"/>
                <a:cs typeface="Times New Roman"/>
              </a:rPr>
              <a:t>data.</a:t>
            </a:r>
            <a:endParaRPr sz="2180" dirty="0">
              <a:latin typeface="Times New Roman"/>
              <a:cs typeface="Times New Roman"/>
            </a:endParaRPr>
          </a:p>
          <a:p>
            <a:pPr>
              <a:spcBef>
                <a:spcPts val="30"/>
              </a:spcBef>
            </a:pPr>
            <a:endParaRPr sz="1684" dirty="0">
              <a:latin typeface="Times New Roman"/>
              <a:cs typeface="Times New Roman"/>
            </a:endParaRPr>
          </a:p>
          <a:p>
            <a:pPr marL="124580" marR="54110">
              <a:lnSpc>
                <a:spcPct val="102600"/>
              </a:lnSpc>
              <a:spcBef>
                <a:spcPts val="10"/>
              </a:spcBef>
            </a:pPr>
            <a:r>
              <a:rPr sz="2180" spc="59" dirty="0">
                <a:latin typeface="Times New Roman"/>
                <a:cs typeface="Times New Roman"/>
              </a:rPr>
              <a:t>Most </a:t>
            </a:r>
            <a:r>
              <a:rPr sz="2180" spc="79" dirty="0">
                <a:latin typeface="Times New Roman"/>
                <a:cs typeface="Times New Roman"/>
              </a:rPr>
              <a:t>statistical </a:t>
            </a:r>
            <a:r>
              <a:rPr sz="2180" spc="20" dirty="0">
                <a:latin typeface="Times New Roman"/>
                <a:cs typeface="Times New Roman"/>
              </a:rPr>
              <a:t>packages </a:t>
            </a:r>
            <a:r>
              <a:rPr sz="2180" spc="69" dirty="0">
                <a:latin typeface="Times New Roman"/>
                <a:cs typeface="Times New Roman"/>
              </a:rPr>
              <a:t>can </a:t>
            </a:r>
            <a:r>
              <a:rPr sz="2180" spc="30" dirty="0">
                <a:latin typeface="Times New Roman"/>
                <a:cs typeface="Times New Roman"/>
              </a:rPr>
              <a:t>fit </a:t>
            </a:r>
            <a:r>
              <a:rPr sz="2180" spc="50" dirty="0">
                <a:latin typeface="Times New Roman"/>
                <a:cs typeface="Times New Roman"/>
              </a:rPr>
              <a:t>linear </a:t>
            </a:r>
            <a:r>
              <a:rPr sz="2180" spc="20" dirty="0">
                <a:latin typeface="Times New Roman"/>
                <a:cs typeface="Times New Roman"/>
              </a:rPr>
              <a:t>logistic </a:t>
            </a:r>
            <a:r>
              <a:rPr sz="2180" spc="30" dirty="0">
                <a:latin typeface="Times New Roman"/>
                <a:cs typeface="Times New Roman"/>
              </a:rPr>
              <a:t>regression </a:t>
            </a:r>
            <a:r>
              <a:rPr sz="2180" spc="40" dirty="0">
                <a:latin typeface="Times New Roman"/>
                <a:cs typeface="Times New Roman"/>
              </a:rPr>
              <a:t>models  </a:t>
            </a:r>
            <a:r>
              <a:rPr sz="2180" spc="50" dirty="0">
                <a:latin typeface="Times New Roman"/>
                <a:cs typeface="Times New Roman"/>
              </a:rPr>
              <a:t>by </a:t>
            </a:r>
            <a:r>
              <a:rPr sz="2180" spc="69" dirty="0">
                <a:latin typeface="Times New Roman"/>
                <a:cs typeface="Times New Roman"/>
              </a:rPr>
              <a:t>maximum </a:t>
            </a:r>
            <a:r>
              <a:rPr sz="2180" spc="30" dirty="0">
                <a:latin typeface="Times New Roman"/>
                <a:cs typeface="Times New Roman"/>
              </a:rPr>
              <a:t>likelihood</a:t>
            </a:r>
            <a:r>
              <a:rPr sz="2180" spc="50" dirty="0">
                <a:latin typeface="Times New Roman"/>
                <a:cs typeface="Times New Roman"/>
              </a:rPr>
              <a:t>.</a:t>
            </a:r>
            <a:endParaRPr sz="2180" dirty="0">
              <a:latin typeface="Times New Roman"/>
              <a:cs typeface="Times New Roman"/>
            </a:endParaRPr>
          </a:p>
        </p:txBody>
      </p:sp>
      <p:graphicFrame>
        <p:nvGraphicFramePr>
          <p:cNvPr id="9" name="object 9"/>
          <p:cNvGraphicFramePr>
            <a:graphicFrameLocks noGrp="1"/>
          </p:cNvGraphicFramePr>
          <p:nvPr/>
        </p:nvGraphicFramePr>
        <p:xfrm>
          <a:off x="877497" y="4581300"/>
          <a:ext cx="7582807" cy="1043016"/>
        </p:xfrm>
        <a:graphic>
          <a:graphicData uri="http://schemas.openxmlformats.org/drawingml/2006/table">
            <a:tbl>
              <a:tblPr firstRow="1" bandRow="1">
                <a:tableStyleId>{2D5ABB26-0587-4C30-8999-92F81FD0307C}</a:tableStyleId>
              </a:tblPr>
              <a:tblGrid>
                <a:gridCol w="1598103">
                  <a:extLst>
                    <a:ext uri="{9D8B030D-6E8A-4147-A177-3AD203B41FA5}">
                      <a16:colId xmlns:a16="http://schemas.microsoft.com/office/drawing/2014/main" val="20000"/>
                    </a:ext>
                  </a:extLst>
                </a:gridCol>
                <a:gridCol w="1566644">
                  <a:extLst>
                    <a:ext uri="{9D8B030D-6E8A-4147-A177-3AD203B41FA5}">
                      <a16:colId xmlns:a16="http://schemas.microsoft.com/office/drawing/2014/main" val="20001"/>
                    </a:ext>
                  </a:extLst>
                </a:gridCol>
                <a:gridCol w="640497">
                  <a:extLst>
                    <a:ext uri="{9D8B030D-6E8A-4147-A177-3AD203B41FA5}">
                      <a16:colId xmlns:a16="http://schemas.microsoft.com/office/drawing/2014/main" val="20002"/>
                    </a:ext>
                  </a:extLst>
                </a:gridCol>
                <a:gridCol w="916078">
                  <a:extLst>
                    <a:ext uri="{9D8B030D-6E8A-4147-A177-3AD203B41FA5}">
                      <a16:colId xmlns:a16="http://schemas.microsoft.com/office/drawing/2014/main" val="20003"/>
                    </a:ext>
                  </a:extLst>
                </a:gridCol>
                <a:gridCol w="1508760">
                  <a:extLst>
                    <a:ext uri="{9D8B030D-6E8A-4147-A177-3AD203B41FA5}">
                      <a16:colId xmlns:a16="http://schemas.microsoft.com/office/drawing/2014/main" val="20004"/>
                    </a:ext>
                  </a:extLst>
                </a:gridCol>
                <a:gridCol w="1352725">
                  <a:extLst>
                    <a:ext uri="{9D8B030D-6E8A-4147-A177-3AD203B41FA5}">
                      <a16:colId xmlns:a16="http://schemas.microsoft.com/office/drawing/2014/main" val="20005"/>
                    </a:ext>
                  </a:extLst>
                </a:gridCol>
              </a:tblGrid>
              <a:tr h="351002">
                <a:tc>
                  <a:txBody>
                    <a:bodyPr/>
                    <a:lstStyle/>
                    <a:p>
                      <a:pPr marL="0" indent="0" algn="ctr">
                        <a:lnSpc>
                          <a:spcPct val="100000"/>
                        </a:lnSpc>
                        <a:spcBef>
                          <a:spcPts val="0"/>
                        </a:spcBef>
                      </a:pPr>
                      <a:endParaRPr sz="1600"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67945" indent="0" algn="ctr">
                        <a:lnSpc>
                          <a:spcPct val="100000"/>
                        </a:lnSpc>
                        <a:spcBef>
                          <a:spcPts val="0"/>
                        </a:spcBef>
                      </a:pPr>
                      <a:r>
                        <a:rPr sz="1800" dirty="0">
                          <a:latin typeface="Times New Roman"/>
                          <a:cs typeface="Times New Roman"/>
                        </a:rPr>
                        <a:t>C</a:t>
                      </a:r>
                      <a:r>
                        <a:rPr sz="1800" spc="30" dirty="0">
                          <a:latin typeface="Times New Roman"/>
                          <a:cs typeface="Times New Roman"/>
                        </a:rPr>
                        <a:t>o</a:t>
                      </a:r>
                      <a:r>
                        <a:rPr sz="1800" dirty="0">
                          <a:latin typeface="Times New Roman"/>
                          <a:cs typeface="Times New Roman"/>
                        </a:rPr>
                        <a:t>efficie</a:t>
                      </a:r>
                      <a:r>
                        <a:rPr sz="1800" spc="-35" dirty="0">
                          <a:latin typeface="Times New Roman"/>
                          <a:cs typeface="Times New Roman"/>
                        </a:rPr>
                        <a:t>n</a:t>
                      </a:r>
                      <a:r>
                        <a:rPr sz="1800" dirty="0">
                          <a:latin typeface="Times New Roman"/>
                          <a:cs typeface="Times New Roman"/>
                        </a:rPr>
                        <a:t>t</a:t>
                      </a:r>
                    </a:p>
                  </a:txBody>
                  <a:tcPr marL="0" marR="0" marT="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0" indent="0" algn="ctr">
                        <a:lnSpc>
                          <a:spcPct val="100000"/>
                        </a:lnSpc>
                        <a:spcBef>
                          <a:spcPts val="0"/>
                        </a:spcBef>
                      </a:pPr>
                      <a:r>
                        <a:rPr sz="1800" dirty="0">
                          <a:latin typeface="Times New Roman"/>
                          <a:cs typeface="Times New Roman"/>
                        </a:rPr>
                        <a:t>Std.</a:t>
                      </a:r>
                    </a:p>
                  </a:txBody>
                  <a:tcPr marL="0" marR="0" marT="0" marB="0">
                    <a:lnT w="6350">
                      <a:solidFill>
                        <a:srgbClr val="000000"/>
                      </a:solidFill>
                      <a:prstDash val="solid"/>
                    </a:lnT>
                    <a:lnB w="6350">
                      <a:solidFill>
                        <a:srgbClr val="000000"/>
                      </a:solidFill>
                      <a:prstDash val="solid"/>
                    </a:lnB>
                  </a:tcPr>
                </a:tc>
                <a:tc>
                  <a:txBody>
                    <a:bodyPr/>
                    <a:lstStyle/>
                    <a:p>
                      <a:pPr marL="0" indent="0" algn="ctr">
                        <a:lnSpc>
                          <a:spcPct val="100000"/>
                        </a:lnSpc>
                        <a:spcBef>
                          <a:spcPts val="0"/>
                        </a:spcBef>
                      </a:pPr>
                      <a:r>
                        <a:rPr sz="1800" spc="45" dirty="0">
                          <a:latin typeface="Times New Roman"/>
                          <a:cs typeface="Times New Roman"/>
                        </a:rPr>
                        <a:t>Error</a:t>
                      </a:r>
                      <a:endParaRPr sz="1800" dirty="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marR="68580" indent="0" algn="ctr">
                        <a:lnSpc>
                          <a:spcPct val="100000"/>
                        </a:lnSpc>
                        <a:spcBef>
                          <a:spcPts val="0"/>
                        </a:spcBef>
                      </a:pPr>
                      <a:r>
                        <a:rPr sz="1800" dirty="0">
                          <a:latin typeface="Times New Roman"/>
                          <a:cs typeface="Times New Roman"/>
                        </a:rPr>
                        <a:t>Z-statistic</a:t>
                      </a:r>
                    </a:p>
                  </a:txBody>
                  <a:tcPr marL="0" marR="0" marT="0" marB="0">
                    <a:lnT w="6350">
                      <a:solidFill>
                        <a:srgbClr val="000000"/>
                      </a:solidFill>
                      <a:prstDash val="solid"/>
                    </a:lnT>
                    <a:lnB w="6350">
                      <a:solidFill>
                        <a:srgbClr val="000000"/>
                      </a:solidFill>
                      <a:prstDash val="solid"/>
                    </a:lnB>
                  </a:tcPr>
                </a:tc>
                <a:tc>
                  <a:txBody>
                    <a:bodyPr/>
                    <a:lstStyle/>
                    <a:p>
                      <a:pPr marL="0" indent="0" algn="ctr">
                        <a:lnSpc>
                          <a:spcPct val="100000"/>
                        </a:lnSpc>
                        <a:spcBef>
                          <a:spcPts val="0"/>
                        </a:spcBef>
                      </a:pPr>
                      <a:r>
                        <a:rPr sz="1800" spc="25" dirty="0">
                          <a:latin typeface="Times New Roman"/>
                          <a:cs typeface="Times New Roman"/>
                        </a:rPr>
                        <a:t>P-value</a:t>
                      </a:r>
                      <a:endParaRPr sz="1800" dirty="0">
                        <a:latin typeface="Times New Roman"/>
                        <a:cs typeface="Times New Roman"/>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45683">
                <a:tc>
                  <a:txBody>
                    <a:bodyPr/>
                    <a:lstStyle/>
                    <a:p>
                      <a:pPr marL="0" indent="0" algn="ctr">
                        <a:lnSpc>
                          <a:spcPct val="100000"/>
                        </a:lnSpc>
                        <a:spcBef>
                          <a:spcPts val="0"/>
                        </a:spcBef>
                      </a:pPr>
                      <a:r>
                        <a:rPr sz="1800" spc="-90" dirty="0">
                          <a:solidFill>
                            <a:srgbClr val="990000"/>
                          </a:solidFill>
                          <a:latin typeface="Courier New"/>
                          <a:cs typeface="Courier New"/>
                        </a:rPr>
                        <a:t>Intercept</a:t>
                      </a:r>
                      <a:endParaRPr sz="1800">
                        <a:latin typeface="Courier New"/>
                        <a:cs typeface="Courier New"/>
                      </a:endParaRPr>
                    </a:p>
                  </a:txBody>
                  <a:tcPr marL="0" marR="0" marT="0" marB="0">
                    <a:lnR w="6350">
                      <a:solidFill>
                        <a:srgbClr val="000000"/>
                      </a:solidFill>
                      <a:prstDash val="solid"/>
                    </a:lnR>
                    <a:lnT w="6350">
                      <a:solidFill>
                        <a:srgbClr val="000000"/>
                      </a:solidFill>
                      <a:prstDash val="solid"/>
                    </a:lnT>
                  </a:tcPr>
                </a:tc>
                <a:tc>
                  <a:txBody>
                    <a:bodyPr/>
                    <a:lstStyle/>
                    <a:p>
                      <a:pPr marL="0" marR="67945" indent="0" algn="ctr">
                        <a:lnSpc>
                          <a:spcPct val="100000"/>
                        </a:lnSpc>
                        <a:spcBef>
                          <a:spcPts val="0"/>
                        </a:spcBef>
                      </a:pPr>
                      <a:r>
                        <a:rPr sz="1800" dirty="0">
                          <a:latin typeface="Times New Roman"/>
                          <a:cs typeface="Times New Roman"/>
                        </a:rPr>
                        <a:t>-10.6513</a:t>
                      </a:r>
                    </a:p>
                  </a:txBody>
                  <a:tcPr marL="0" marR="0" marT="0" marB="0">
                    <a:lnL w="6350">
                      <a:solidFill>
                        <a:srgbClr val="000000"/>
                      </a:solidFill>
                      <a:prstDash val="solid"/>
                    </a:lnL>
                    <a:lnT w="6350">
                      <a:solidFill>
                        <a:srgbClr val="000000"/>
                      </a:solidFill>
                      <a:prstDash val="solid"/>
                    </a:lnT>
                  </a:tcPr>
                </a:tc>
                <a:tc gridSpan="2">
                  <a:txBody>
                    <a:bodyPr/>
                    <a:lstStyle/>
                    <a:p>
                      <a:pPr marL="0" indent="0" algn="ctr">
                        <a:lnSpc>
                          <a:spcPct val="100000"/>
                        </a:lnSpc>
                        <a:spcBef>
                          <a:spcPts val="0"/>
                        </a:spcBef>
                      </a:pPr>
                      <a:r>
                        <a:rPr sz="1800" dirty="0">
                          <a:latin typeface="Times New Roman"/>
                          <a:cs typeface="Times New Roman"/>
                        </a:rPr>
                        <a:t>0.3612</a:t>
                      </a:r>
                    </a:p>
                  </a:txBody>
                  <a:tcPr marL="0" marR="0" marT="0" marB="0">
                    <a:lnT w="6350">
                      <a:solidFill>
                        <a:srgbClr val="000000"/>
                      </a:solidFill>
                      <a:prstDash val="solid"/>
                    </a:lnT>
                  </a:tcPr>
                </a:tc>
                <a:tc hMerge="1">
                  <a:txBody>
                    <a:bodyPr/>
                    <a:lstStyle/>
                    <a:p>
                      <a:endParaRPr/>
                    </a:p>
                  </a:txBody>
                  <a:tcPr marL="0" marR="0" marT="0" marB="0"/>
                </a:tc>
                <a:tc>
                  <a:txBody>
                    <a:bodyPr/>
                    <a:lstStyle/>
                    <a:p>
                      <a:pPr marL="0" marR="67945" indent="0" algn="ctr">
                        <a:lnSpc>
                          <a:spcPct val="100000"/>
                        </a:lnSpc>
                        <a:spcBef>
                          <a:spcPts val="0"/>
                        </a:spcBef>
                      </a:pPr>
                      <a:r>
                        <a:rPr sz="1800" dirty="0">
                          <a:latin typeface="Times New Roman"/>
                          <a:cs typeface="Times New Roman"/>
                        </a:rPr>
                        <a:t>-29.5</a:t>
                      </a:r>
                    </a:p>
                  </a:txBody>
                  <a:tcPr marL="0" marR="0" marT="0" marB="0">
                    <a:lnT w="6350">
                      <a:solidFill>
                        <a:srgbClr val="000000"/>
                      </a:solidFill>
                      <a:prstDash val="solid"/>
                    </a:lnT>
                  </a:tcPr>
                </a:tc>
                <a:tc>
                  <a:txBody>
                    <a:bodyPr/>
                    <a:lstStyle/>
                    <a:p>
                      <a:pPr marL="0" indent="0" algn="ctr">
                        <a:lnSpc>
                          <a:spcPct val="100000"/>
                        </a:lnSpc>
                        <a:spcBef>
                          <a:spcPts val="0"/>
                        </a:spcBef>
                      </a:pPr>
                      <a:r>
                        <a:rPr sz="1800" i="1" spc="105" dirty="0">
                          <a:latin typeface="Times New Roman"/>
                          <a:cs typeface="Times New Roman"/>
                        </a:rPr>
                        <a:t>&lt;</a:t>
                      </a:r>
                      <a:r>
                        <a:rPr sz="1800" i="1" spc="-10" dirty="0">
                          <a:latin typeface="Times New Roman"/>
                          <a:cs typeface="Times New Roman"/>
                        </a:rPr>
                        <a:t> </a:t>
                      </a:r>
                      <a:r>
                        <a:rPr sz="1800" dirty="0">
                          <a:latin typeface="Times New Roman"/>
                          <a:cs typeface="Times New Roman"/>
                        </a:rPr>
                        <a:t>0</a:t>
                      </a:r>
                      <a:r>
                        <a:rPr sz="1800" i="1" dirty="0">
                          <a:latin typeface="Times New Roman"/>
                          <a:cs typeface="Times New Roman"/>
                        </a:rPr>
                        <a:t>.</a:t>
                      </a:r>
                      <a:r>
                        <a:rPr sz="1800" dirty="0">
                          <a:latin typeface="Times New Roman"/>
                          <a:cs typeface="Times New Roman"/>
                        </a:rPr>
                        <a:t>0001</a:t>
                      </a:r>
                    </a:p>
                  </a:txBody>
                  <a:tcPr marL="0" marR="0" marT="0" marB="0">
                    <a:lnT w="6350">
                      <a:solidFill>
                        <a:srgbClr val="000000"/>
                      </a:solidFill>
                      <a:prstDash val="solid"/>
                    </a:lnT>
                  </a:tcPr>
                </a:tc>
                <a:extLst>
                  <a:ext uri="{0D108BD9-81ED-4DB2-BD59-A6C34878D82A}">
                    <a16:rowId xmlns:a16="http://schemas.microsoft.com/office/drawing/2014/main" val="10001"/>
                  </a:ext>
                </a:extLst>
              </a:tr>
              <a:tr h="346331">
                <a:tc>
                  <a:txBody>
                    <a:bodyPr/>
                    <a:lstStyle/>
                    <a:p>
                      <a:pPr marL="0" indent="0" algn="ctr">
                        <a:lnSpc>
                          <a:spcPct val="100000"/>
                        </a:lnSpc>
                        <a:spcBef>
                          <a:spcPts val="0"/>
                        </a:spcBef>
                      </a:pPr>
                      <a:r>
                        <a:rPr sz="1800" spc="-90" dirty="0">
                          <a:solidFill>
                            <a:srgbClr val="990000"/>
                          </a:solidFill>
                          <a:latin typeface="Courier New"/>
                          <a:cs typeface="Courier New"/>
                        </a:rPr>
                        <a:t>balance</a:t>
                      </a:r>
                      <a:endParaRPr sz="1800">
                        <a:latin typeface="Courier New"/>
                        <a:cs typeface="Courier New"/>
                      </a:endParaRPr>
                    </a:p>
                  </a:txBody>
                  <a:tcPr marL="0" marR="0" marT="0" marB="0">
                    <a:lnR w="6350">
                      <a:solidFill>
                        <a:srgbClr val="000000"/>
                      </a:solidFill>
                      <a:prstDash val="solid"/>
                    </a:lnR>
                    <a:lnB w="6350">
                      <a:solidFill>
                        <a:srgbClr val="000000"/>
                      </a:solidFill>
                      <a:prstDash val="solid"/>
                    </a:lnB>
                  </a:tcPr>
                </a:tc>
                <a:tc>
                  <a:txBody>
                    <a:bodyPr/>
                    <a:lstStyle/>
                    <a:p>
                      <a:pPr marL="0" marR="67945" indent="0" algn="ctr">
                        <a:lnSpc>
                          <a:spcPct val="100000"/>
                        </a:lnSpc>
                        <a:spcBef>
                          <a:spcPts val="0"/>
                        </a:spcBef>
                      </a:pPr>
                      <a:r>
                        <a:rPr sz="1800" dirty="0">
                          <a:latin typeface="Times New Roman"/>
                          <a:cs typeface="Times New Roman"/>
                        </a:rPr>
                        <a:t>0.0055</a:t>
                      </a:r>
                      <a:endParaRPr sz="1800">
                        <a:latin typeface="Times New Roman"/>
                        <a:cs typeface="Times New Roman"/>
                      </a:endParaRPr>
                    </a:p>
                  </a:txBody>
                  <a:tcPr marL="0" marR="0" marT="0" marB="0">
                    <a:lnL w="6350">
                      <a:solidFill>
                        <a:srgbClr val="000000"/>
                      </a:solidFill>
                      <a:prstDash val="solid"/>
                    </a:lnL>
                    <a:lnB w="6350">
                      <a:solidFill>
                        <a:srgbClr val="000000"/>
                      </a:solidFill>
                      <a:prstDash val="solid"/>
                    </a:lnB>
                  </a:tcPr>
                </a:tc>
                <a:tc gridSpan="2">
                  <a:txBody>
                    <a:bodyPr/>
                    <a:lstStyle/>
                    <a:p>
                      <a:pPr marL="0" indent="0" algn="ctr">
                        <a:lnSpc>
                          <a:spcPct val="100000"/>
                        </a:lnSpc>
                        <a:spcBef>
                          <a:spcPts val="0"/>
                        </a:spcBef>
                      </a:pPr>
                      <a:r>
                        <a:rPr sz="1800" dirty="0">
                          <a:latin typeface="Times New Roman"/>
                          <a:cs typeface="Times New Roman"/>
                        </a:rPr>
                        <a:t>0.0002</a:t>
                      </a:r>
                    </a:p>
                  </a:txBody>
                  <a:tcPr marL="0" marR="0" marT="0" marB="0">
                    <a:lnB w="6350">
                      <a:solidFill>
                        <a:srgbClr val="000000"/>
                      </a:solidFill>
                      <a:prstDash val="solid"/>
                    </a:lnB>
                  </a:tcPr>
                </a:tc>
                <a:tc hMerge="1">
                  <a:txBody>
                    <a:bodyPr/>
                    <a:lstStyle/>
                    <a:p>
                      <a:endParaRPr/>
                    </a:p>
                  </a:txBody>
                  <a:tcPr marL="0" marR="0" marT="0" marB="0"/>
                </a:tc>
                <a:tc>
                  <a:txBody>
                    <a:bodyPr/>
                    <a:lstStyle/>
                    <a:p>
                      <a:pPr marL="0" marR="68580" indent="0" algn="ctr">
                        <a:lnSpc>
                          <a:spcPct val="100000"/>
                        </a:lnSpc>
                        <a:spcBef>
                          <a:spcPts val="0"/>
                        </a:spcBef>
                      </a:pPr>
                      <a:r>
                        <a:rPr sz="1800" dirty="0">
                          <a:latin typeface="Times New Roman"/>
                          <a:cs typeface="Times New Roman"/>
                        </a:rPr>
                        <a:t>24.9</a:t>
                      </a:r>
                    </a:p>
                  </a:txBody>
                  <a:tcPr marL="0" marR="0" marT="0" marB="0">
                    <a:lnB w="6350">
                      <a:solidFill>
                        <a:srgbClr val="000000"/>
                      </a:solidFill>
                      <a:prstDash val="solid"/>
                    </a:lnB>
                  </a:tcPr>
                </a:tc>
                <a:tc>
                  <a:txBody>
                    <a:bodyPr/>
                    <a:lstStyle/>
                    <a:p>
                      <a:pPr marL="0" indent="0" algn="ctr">
                        <a:lnSpc>
                          <a:spcPct val="100000"/>
                        </a:lnSpc>
                        <a:spcBef>
                          <a:spcPts val="0"/>
                        </a:spcBef>
                      </a:pPr>
                      <a:r>
                        <a:rPr sz="1800" i="1" spc="105" dirty="0">
                          <a:latin typeface="Times New Roman"/>
                          <a:cs typeface="Times New Roman"/>
                        </a:rPr>
                        <a:t>&lt;</a:t>
                      </a:r>
                      <a:r>
                        <a:rPr sz="1800" i="1" spc="-10" dirty="0">
                          <a:latin typeface="Times New Roman"/>
                          <a:cs typeface="Times New Roman"/>
                        </a:rPr>
                        <a:t> </a:t>
                      </a:r>
                      <a:r>
                        <a:rPr sz="1800" dirty="0">
                          <a:latin typeface="Times New Roman"/>
                          <a:cs typeface="Times New Roman"/>
                        </a:rPr>
                        <a:t>0</a:t>
                      </a:r>
                      <a:r>
                        <a:rPr sz="1800" i="1" dirty="0">
                          <a:latin typeface="Times New Roman"/>
                          <a:cs typeface="Times New Roman"/>
                        </a:rPr>
                        <a:t>.</a:t>
                      </a:r>
                      <a:r>
                        <a:rPr sz="1800" dirty="0">
                          <a:latin typeface="Times New Roman"/>
                          <a:cs typeface="Times New Roman"/>
                        </a:rPr>
                        <a:t>0001</a:t>
                      </a:r>
                    </a:p>
                  </a:txBody>
                  <a:tcPr marL="0" marR="0" marT="0" marB="0">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Slide Number Placeholder 5">
            <a:extLst>
              <a:ext uri="{FF2B5EF4-FFF2-40B4-BE49-F238E27FC236}">
                <a16:creationId xmlns:a16="http://schemas.microsoft.com/office/drawing/2014/main" id="{31AE6CDE-A007-FB48-9181-568A511C549A}"/>
              </a:ext>
            </a:extLst>
          </p:cNvPr>
          <p:cNvSpPr>
            <a:spLocks noGrp="1"/>
          </p:cNvSpPr>
          <p:nvPr>
            <p:ph type="sldNum" sz="quarter" idx="12"/>
          </p:nvPr>
        </p:nvSpPr>
        <p:spPr/>
        <p:txBody>
          <a:bodyPr/>
          <a:lstStyle/>
          <a:p>
            <a:fld id="{19B12225-5612-419B-A8D5-4B8EEE4C217E}" type="slidenum">
              <a:rPr lang="en-US" smtClean="0"/>
              <a:pPr/>
              <a:t>87</a:t>
            </a:fld>
            <a:endParaRPr lang="en-US"/>
          </a:p>
        </p:txBody>
      </p:sp>
    </p:spTree>
    <p:extLst>
      <p:ext uri="{BB962C8B-B14F-4D97-AF65-F5344CB8AC3E}">
        <p14:creationId xmlns:p14="http://schemas.microsoft.com/office/powerpoint/2010/main" val="3468140543"/>
      </p:ext>
    </p:extLst>
  </p:cSld>
  <p:clrMapOvr>
    <a:masterClrMapping/>
  </p:clrMapOvr>
  <p:transition>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297880"/>
            <a:ext cx="5489631" cy="726804"/>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79" dirty="0"/>
              <a:t>Making</a:t>
            </a:r>
            <a:r>
              <a:rPr spc="129" dirty="0"/>
              <a:t> </a:t>
            </a:r>
            <a:r>
              <a:rPr spc="99" dirty="0"/>
              <a:t>Predictions</a:t>
            </a:r>
          </a:p>
        </p:txBody>
      </p:sp>
      <mc:AlternateContent xmlns:mc="http://schemas.openxmlformats.org/markup-compatibility/2006" xmlns:a14="http://schemas.microsoft.com/office/drawing/2010/main">
        <mc:Choice Requires="a14">
          <p:sp>
            <p:nvSpPr>
              <p:cNvPr id="8" name="object 8"/>
              <p:cNvSpPr txBox="1"/>
              <p:nvPr/>
            </p:nvSpPr>
            <p:spPr>
              <a:xfrm>
                <a:off x="731574" y="1751298"/>
                <a:ext cx="7760236" cy="1697836"/>
              </a:xfrm>
              <a:prstGeom prst="rect">
                <a:avLst/>
              </a:prstGeom>
            </p:spPr>
            <p:txBody>
              <a:bodyPr vert="horz" wrap="square" lIns="0" tIns="13842" rIns="0" bIns="0" rtlCol="0">
                <a:spAutoFit/>
              </a:bodyPr>
              <a:lstStyle/>
              <a:p>
                <a:pPr marL="50335" marR="35235">
                  <a:lnSpc>
                    <a:spcPct val="102600"/>
                  </a:lnSpc>
                  <a:spcBef>
                    <a:spcPts val="109"/>
                  </a:spcBef>
                </a:pPr>
                <a:r>
                  <a:rPr sz="2180" spc="149" dirty="0">
                    <a:latin typeface="Times New Roman"/>
                    <a:cs typeface="Times New Roman"/>
                  </a:rPr>
                  <a:t>What </a:t>
                </a:r>
                <a:r>
                  <a:rPr sz="2180" spc="-10" dirty="0">
                    <a:latin typeface="Times New Roman"/>
                    <a:cs typeface="Times New Roman"/>
                  </a:rPr>
                  <a:t>is </a:t>
                </a:r>
                <a:r>
                  <a:rPr sz="2180" spc="69" dirty="0">
                    <a:latin typeface="Times New Roman"/>
                    <a:cs typeface="Times New Roman"/>
                  </a:rPr>
                  <a:t>our </a:t>
                </a:r>
                <a:r>
                  <a:rPr sz="2180" spc="79" dirty="0">
                    <a:latin typeface="Times New Roman"/>
                    <a:cs typeface="Times New Roman"/>
                  </a:rPr>
                  <a:t>estimated </a:t>
                </a:r>
                <a:r>
                  <a:rPr sz="2180" spc="59" dirty="0">
                    <a:latin typeface="Times New Roman"/>
                    <a:cs typeface="Times New Roman"/>
                  </a:rPr>
                  <a:t>probability </a:t>
                </a:r>
                <a:r>
                  <a:rPr sz="2180" spc="-40" dirty="0">
                    <a:latin typeface="Times New Roman"/>
                    <a:cs typeface="Times New Roman"/>
                  </a:rPr>
                  <a:t>of </a:t>
                </a:r>
                <a:r>
                  <a:rPr sz="2180" spc="-178" dirty="0">
                    <a:solidFill>
                      <a:srgbClr val="990000"/>
                    </a:solidFill>
                    <a:latin typeface="Courier New"/>
                    <a:cs typeface="Courier New"/>
                  </a:rPr>
                  <a:t>default </a:t>
                </a:r>
                <a:r>
                  <a:rPr sz="2180" spc="10" dirty="0">
                    <a:latin typeface="Times New Roman"/>
                    <a:cs typeface="Times New Roman"/>
                  </a:rPr>
                  <a:t>for </a:t>
                </a:r>
                <a:r>
                  <a:rPr sz="2180" spc="20" dirty="0">
                    <a:latin typeface="Times New Roman"/>
                    <a:cs typeface="Times New Roman"/>
                  </a:rPr>
                  <a:t>someone </a:t>
                </a:r>
                <a:r>
                  <a:rPr sz="2180" spc="79" dirty="0">
                    <a:latin typeface="Times New Roman"/>
                    <a:cs typeface="Times New Roman"/>
                  </a:rPr>
                  <a:t>with  </a:t>
                </a:r>
                <a:r>
                  <a:rPr sz="2180" spc="109" dirty="0">
                    <a:latin typeface="Times New Roman"/>
                    <a:cs typeface="Times New Roman"/>
                  </a:rPr>
                  <a:t>a </a:t>
                </a:r>
                <a:r>
                  <a:rPr sz="2180" spc="59" dirty="0">
                    <a:latin typeface="Times New Roman"/>
                    <a:cs typeface="Times New Roman"/>
                  </a:rPr>
                  <a:t>balance </a:t>
                </a:r>
                <a:r>
                  <a:rPr sz="2180" spc="-40" dirty="0">
                    <a:latin typeface="Times New Roman"/>
                    <a:cs typeface="Times New Roman"/>
                  </a:rPr>
                  <a:t>of</a:t>
                </a:r>
                <a:r>
                  <a:rPr sz="2180" spc="337" dirty="0">
                    <a:latin typeface="Times New Roman"/>
                    <a:cs typeface="Times New Roman"/>
                  </a:rPr>
                  <a:t> </a:t>
                </a:r>
                <a:r>
                  <a:rPr sz="2180" dirty="0">
                    <a:latin typeface="Times New Roman"/>
                    <a:cs typeface="Times New Roman"/>
                  </a:rPr>
                  <a:t>$1000?</a:t>
                </a:r>
                <a:endParaRPr lang="en-US" sz="2180" dirty="0">
                  <a:latin typeface="Times New Roman"/>
                  <a:cs typeface="Times New Roman"/>
                </a:endParaRPr>
              </a:p>
              <a:p>
                <a:pPr marL="50335" marR="35235">
                  <a:lnSpc>
                    <a:spcPct val="102600"/>
                  </a:lnSpc>
                  <a:spcBef>
                    <a:spcPts val="109"/>
                  </a:spcBef>
                </a:pPr>
                <a:endParaRPr lang="en-US" sz="2180" dirty="0">
                  <a:latin typeface="Times New Roman"/>
                  <a:cs typeface="Times New Roman"/>
                </a:endParaRPr>
              </a:p>
              <a:p>
                <a:pPr marL="50335" marR="35235" algn="ctr">
                  <a:lnSpc>
                    <a:spcPct val="102600"/>
                  </a:lnSpc>
                  <a:spcBef>
                    <a:spcPts val="109"/>
                  </a:spcBef>
                </a:pPr>
                <a14:m>
                  <m:oMath xmlns:m="http://schemas.openxmlformats.org/officeDocument/2006/math">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cs typeface="Times New Roman"/>
                          </a:rPr>
                          <m:t>𝑝</m:t>
                        </m:r>
                      </m:e>
                    </m:acc>
                  </m:oMath>
                </a14:m>
                <a:r>
                  <a:rPr lang="en-US" sz="2180" dirty="0">
                    <a:latin typeface="Times New Roman"/>
                    <a:cs typeface="Times New Roman"/>
                  </a:rPr>
                  <a:t>(X) = </a:t>
                </a:r>
                <a14:m>
                  <m:oMath xmlns:m="http://schemas.openxmlformats.org/officeDocument/2006/math">
                    <m:f>
                      <m:fPr>
                        <m:ctrlPr>
                          <a:rPr lang="ar-AE" sz="2180" i="1">
                            <a:latin typeface="Cambria Math" panose="02040503050406030204" pitchFamily="18" charset="0"/>
                            <a:cs typeface="Times New Roman"/>
                          </a:rPr>
                        </m:ctrlPr>
                      </m:fPr>
                      <m:num>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cs typeface="Times New Roman"/>
                                  </a:rPr>
                                  <m:t>0</m:t>
                                </m:r>
                              </m:sub>
                            </m:sSub>
                            <m:r>
                              <a:rPr lang="ar-AE" sz="2180" i="1">
                                <a:latin typeface="Cambria Math" panose="02040503050406030204" pitchFamily="18" charset="0"/>
                                <a:cs typeface="Times New Roman"/>
                              </a:rPr>
                              <m:t>+</m:t>
                            </m:r>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ea typeface="Cambria Math" panose="02040503050406030204" pitchFamily="18" charset="0"/>
                                    <a:cs typeface="Times New Roman"/>
                                  </a:rPr>
                                  <m:t>1</m:t>
                                </m:r>
                              </m:sub>
                            </m:sSub>
                            <m:r>
                              <a:rPr lang="ar-AE" sz="2180" i="1">
                                <a:latin typeface="Cambria Math" panose="02040503050406030204" pitchFamily="18" charset="0"/>
                                <a:cs typeface="Times New Roman"/>
                              </a:rPr>
                              <m:t>𝑋</m:t>
                            </m:r>
                          </m:sup>
                        </m:sSup>
                      </m:num>
                      <m:den>
                        <m:r>
                          <a:rPr lang="ar-AE" sz="2180" i="1">
                            <a:latin typeface="Cambria Math" panose="02040503050406030204" pitchFamily="18" charset="0"/>
                            <a:cs typeface="Times New Roman"/>
                          </a:rPr>
                          <m:t>1</m:t>
                        </m:r>
                        <m:r>
                          <a:rPr lang="ar-AE" sz="2180" i="1">
                            <a:latin typeface="Cambria Math" panose="02040503050406030204" pitchFamily="18" charset="0"/>
                            <a:cs typeface="Times New Roman"/>
                          </a:rPr>
                          <m:t>+</m:t>
                        </m:r>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cs typeface="Times New Roman"/>
                                  </a:rPr>
                                  <m:t>0</m:t>
                                </m:r>
                              </m:sub>
                            </m:sSub>
                            <m:r>
                              <a:rPr lang="ar-AE" sz="2180" i="1">
                                <a:latin typeface="Cambria Math" panose="02040503050406030204" pitchFamily="18" charset="0"/>
                                <a:cs typeface="Times New Roman"/>
                              </a:rPr>
                              <m:t>+</m:t>
                            </m:r>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ea typeface="Cambria Math" panose="02040503050406030204" pitchFamily="18" charset="0"/>
                                    <a:cs typeface="Times New Roman"/>
                                  </a:rPr>
                                  <m:t>1</m:t>
                                </m:r>
                              </m:sub>
                            </m:sSub>
                            <m:r>
                              <a:rPr lang="ar-AE" sz="2180" i="1">
                                <a:latin typeface="Cambria Math" panose="02040503050406030204" pitchFamily="18" charset="0"/>
                                <a:cs typeface="Times New Roman"/>
                              </a:rPr>
                              <m:t>𝑋</m:t>
                            </m:r>
                          </m:sup>
                        </m:sSup>
                      </m:den>
                    </m:f>
                  </m:oMath>
                </a14:m>
                <a:r>
                  <a:rPr lang="ar-AE" sz="2180" dirty="0">
                    <a:latin typeface="Times New Roman"/>
                    <a:cs typeface="Times New Roman"/>
                  </a:rPr>
                  <a:t> = </a:t>
                </a:r>
                <a14:m>
                  <m:oMath xmlns:m="http://schemas.openxmlformats.org/officeDocument/2006/math">
                    <m:f>
                      <m:fPr>
                        <m:ctrlPr>
                          <a:rPr lang="ar-AE" sz="2180" i="1">
                            <a:latin typeface="Cambria Math" panose="02040503050406030204" pitchFamily="18" charset="0"/>
                            <a:cs typeface="Times New Roman"/>
                          </a:rPr>
                        </m:ctrlPr>
                      </m:fPr>
                      <m:num>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10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6513</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0055</m:t>
                            </m:r>
                            <m:r>
                              <a:rPr lang="ar-AE" sz="2180" i="1">
                                <a:latin typeface="Cambria Math" panose="02040503050406030204" pitchFamily="18" charset="0"/>
                                <a:ea typeface="Cambria Math" panose="02040503050406030204" pitchFamily="18" charset="0"/>
                                <a:cs typeface="Times New Roman"/>
                              </a:rPr>
                              <m:t>×</m:t>
                            </m:r>
                            <m:r>
                              <a:rPr lang="ar-AE" sz="2180" i="1">
                                <a:latin typeface="Cambria Math" panose="02040503050406030204" pitchFamily="18" charset="0"/>
                                <a:ea typeface="Cambria Math" panose="02040503050406030204" pitchFamily="18" charset="0"/>
                                <a:cs typeface="Times New Roman"/>
                              </a:rPr>
                              <m:t>1000</m:t>
                            </m:r>
                          </m:sup>
                        </m:sSup>
                      </m:num>
                      <m:den>
                        <m:r>
                          <a:rPr lang="ar-AE" sz="2180" i="1">
                            <a:latin typeface="Cambria Math" panose="02040503050406030204" pitchFamily="18" charset="0"/>
                            <a:cs typeface="Times New Roman"/>
                          </a:rPr>
                          <m:t>1</m:t>
                        </m:r>
                        <m:r>
                          <a:rPr lang="ar-AE" sz="2180" i="1">
                            <a:latin typeface="Cambria Math" panose="02040503050406030204" pitchFamily="18" charset="0"/>
                            <a:cs typeface="Times New Roman"/>
                          </a:rPr>
                          <m:t>+</m:t>
                        </m:r>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10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6513</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0055</m:t>
                            </m:r>
                            <m:r>
                              <a:rPr lang="ar-AE" sz="2180" i="1">
                                <a:latin typeface="Cambria Math" panose="02040503050406030204" pitchFamily="18" charset="0"/>
                                <a:ea typeface="Cambria Math" panose="02040503050406030204" pitchFamily="18" charset="0"/>
                                <a:cs typeface="Times New Roman"/>
                              </a:rPr>
                              <m:t>×</m:t>
                            </m:r>
                            <m:r>
                              <a:rPr lang="ar-AE" sz="2180" i="1">
                                <a:latin typeface="Cambria Math" panose="02040503050406030204" pitchFamily="18" charset="0"/>
                                <a:ea typeface="Cambria Math" panose="02040503050406030204" pitchFamily="18" charset="0"/>
                                <a:cs typeface="Times New Roman"/>
                              </a:rPr>
                              <m:t>1000</m:t>
                            </m:r>
                          </m:sup>
                        </m:sSup>
                      </m:den>
                    </m:f>
                  </m:oMath>
                </a14:m>
                <a:r>
                  <a:rPr lang="ar-AE" sz="2180" dirty="0">
                    <a:latin typeface="Times New Roman"/>
                    <a:cs typeface="Times New Roman"/>
                  </a:rPr>
                  <a:t> = </a:t>
                </a:r>
                <a:r>
                  <a:rPr lang="en-US" sz="2180" dirty="0">
                    <a:latin typeface="Times New Roman"/>
                    <a:cs typeface="Times New Roman"/>
                  </a:rPr>
                  <a:t> </a:t>
                </a:r>
                <a:r>
                  <a:rPr lang="ar-AE" sz="2180" dirty="0">
                    <a:latin typeface="Times New Roman"/>
                    <a:cs typeface="Times New Roman"/>
                  </a:rPr>
                  <a:t>0.006</a:t>
                </a:r>
              </a:p>
            </p:txBody>
          </p:sp>
        </mc:Choice>
        <mc:Fallback xmlns="">
          <p:sp>
            <p:nvSpPr>
              <p:cNvPr id="8" name="object 8"/>
              <p:cNvSpPr txBox="1">
                <a:spLocks noRot="1" noChangeAspect="1" noMove="1" noResize="1" noEditPoints="1" noAdjustHandles="1" noChangeArrowheads="1" noChangeShapeType="1" noTextEdit="1"/>
              </p:cNvSpPr>
              <p:nvPr/>
            </p:nvSpPr>
            <p:spPr>
              <a:xfrm>
                <a:off x="731574" y="1751298"/>
                <a:ext cx="7760236" cy="1697836"/>
              </a:xfrm>
              <a:prstGeom prst="rect">
                <a:avLst/>
              </a:prstGeom>
              <a:blipFill>
                <a:blip r:embed="rId2"/>
                <a:stretch>
                  <a:fillRect l="-1471" t="-4444" r="-1634"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4"/>
              <p:cNvSpPr txBox="1"/>
              <p:nvPr/>
            </p:nvSpPr>
            <p:spPr>
              <a:xfrm>
                <a:off x="731573" y="3731005"/>
                <a:ext cx="7654636" cy="1348619"/>
              </a:xfrm>
              <a:prstGeom prst="rect">
                <a:avLst/>
              </a:prstGeom>
            </p:spPr>
            <p:txBody>
              <a:bodyPr vert="horz" wrap="square" lIns="0" tIns="22650" rIns="0" bIns="0" rtlCol="0">
                <a:spAutoFit/>
              </a:bodyPr>
              <a:lstStyle/>
              <a:p>
                <a:pPr marL="25168">
                  <a:spcBef>
                    <a:spcPts val="178"/>
                  </a:spcBef>
                </a:pPr>
                <a:r>
                  <a:rPr lang="en-US" sz="2180" spc="119" dirty="0">
                    <a:latin typeface="Times New Roman"/>
                    <a:cs typeface="Times New Roman"/>
                  </a:rPr>
                  <a:t>With </a:t>
                </a:r>
                <a:r>
                  <a:rPr lang="en-US" sz="2180" spc="109" dirty="0">
                    <a:latin typeface="Times New Roman"/>
                    <a:cs typeface="Times New Roman"/>
                  </a:rPr>
                  <a:t>a </a:t>
                </a:r>
                <a:r>
                  <a:rPr lang="en-US" sz="2180" spc="59" dirty="0">
                    <a:latin typeface="Times New Roman"/>
                    <a:cs typeface="Times New Roman"/>
                  </a:rPr>
                  <a:t>balance </a:t>
                </a:r>
                <a:r>
                  <a:rPr lang="en-US" sz="2180" spc="-40" dirty="0">
                    <a:latin typeface="Times New Roman"/>
                    <a:cs typeface="Times New Roman"/>
                  </a:rPr>
                  <a:t>of</a:t>
                </a:r>
                <a:r>
                  <a:rPr lang="en-US" sz="2180" spc="248" dirty="0">
                    <a:latin typeface="Times New Roman"/>
                    <a:cs typeface="Times New Roman"/>
                  </a:rPr>
                  <a:t> </a:t>
                </a:r>
                <a:r>
                  <a:rPr lang="en-US" sz="2180" dirty="0">
                    <a:latin typeface="Times New Roman"/>
                    <a:cs typeface="Times New Roman"/>
                  </a:rPr>
                  <a:t>$2000?</a:t>
                </a:r>
              </a:p>
              <a:p>
                <a:pPr marL="25168">
                  <a:spcBef>
                    <a:spcPts val="178"/>
                  </a:spcBef>
                </a:pPr>
                <a:endParaRPr lang="en-US" sz="2180" dirty="0">
                  <a:latin typeface="Times New Roman"/>
                  <a:cs typeface="Times New Roman"/>
                </a:endParaRPr>
              </a:p>
              <a:p>
                <a:pPr marL="25168" algn="ctr">
                  <a:spcBef>
                    <a:spcPts val="178"/>
                  </a:spcBef>
                </a:pPr>
                <a14:m>
                  <m:oMath xmlns:m="http://schemas.openxmlformats.org/officeDocument/2006/math">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cs typeface="Times New Roman"/>
                          </a:rPr>
                          <m:t>𝑝</m:t>
                        </m:r>
                      </m:e>
                    </m:acc>
                    <m:r>
                      <a:rPr lang="en-US" sz="2180">
                        <a:latin typeface="Cambria Math" panose="02040503050406030204" pitchFamily="18" charset="0"/>
                        <a:cs typeface="Times New Roman"/>
                      </a:rPr>
                      <m:t>(</m:t>
                    </m:r>
                  </m:oMath>
                </a14:m>
                <a:r>
                  <a:rPr lang="en-US" sz="2180" dirty="0">
                    <a:latin typeface="Times New Roman"/>
                    <a:cs typeface="Times New Roman"/>
                  </a:rPr>
                  <a:t>X) = </a:t>
                </a:r>
                <a14:m>
                  <m:oMath xmlns:m="http://schemas.openxmlformats.org/officeDocument/2006/math">
                    <m:f>
                      <m:fPr>
                        <m:ctrlPr>
                          <a:rPr lang="ar-AE" sz="2180" i="1">
                            <a:latin typeface="Cambria Math" panose="02040503050406030204" pitchFamily="18" charset="0"/>
                            <a:cs typeface="Times New Roman"/>
                          </a:rPr>
                        </m:ctrlPr>
                      </m:fPr>
                      <m:num>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cs typeface="Times New Roman"/>
                                  </a:rPr>
                                  <m:t>0</m:t>
                                </m:r>
                              </m:sub>
                            </m:sSub>
                            <m:r>
                              <a:rPr lang="ar-AE" sz="2180" i="1">
                                <a:latin typeface="Cambria Math" panose="02040503050406030204" pitchFamily="18" charset="0"/>
                                <a:cs typeface="Times New Roman"/>
                              </a:rPr>
                              <m:t>+</m:t>
                            </m:r>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ea typeface="Cambria Math" panose="02040503050406030204" pitchFamily="18" charset="0"/>
                                    <a:cs typeface="Times New Roman"/>
                                  </a:rPr>
                                  <m:t>1</m:t>
                                </m:r>
                              </m:sub>
                            </m:sSub>
                            <m:r>
                              <a:rPr lang="ar-AE" sz="2180" i="1">
                                <a:latin typeface="Cambria Math" panose="02040503050406030204" pitchFamily="18" charset="0"/>
                                <a:cs typeface="Times New Roman"/>
                              </a:rPr>
                              <m:t>𝑋</m:t>
                            </m:r>
                          </m:sup>
                        </m:sSup>
                      </m:num>
                      <m:den>
                        <m:r>
                          <a:rPr lang="ar-AE" sz="2180" i="1">
                            <a:latin typeface="Cambria Math" panose="02040503050406030204" pitchFamily="18" charset="0"/>
                            <a:cs typeface="Times New Roman"/>
                          </a:rPr>
                          <m:t>1</m:t>
                        </m:r>
                        <m:r>
                          <a:rPr lang="ar-AE" sz="2180" i="1">
                            <a:latin typeface="Cambria Math" panose="02040503050406030204" pitchFamily="18" charset="0"/>
                            <a:cs typeface="Times New Roman"/>
                          </a:rPr>
                          <m:t>+</m:t>
                        </m:r>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cs typeface="Times New Roman"/>
                                  </a:rPr>
                                  <m:t>0</m:t>
                                </m:r>
                              </m:sub>
                            </m:sSub>
                            <m:r>
                              <a:rPr lang="ar-AE" sz="2180" i="1">
                                <a:latin typeface="Cambria Math" panose="02040503050406030204" pitchFamily="18" charset="0"/>
                                <a:cs typeface="Times New Roman"/>
                              </a:rPr>
                              <m:t>+</m:t>
                            </m:r>
                            <m:sSub>
                              <m:sSubPr>
                                <m:ctrlPr>
                                  <a:rPr lang="ar-AE" sz="2180" i="1">
                                    <a:latin typeface="Cambria Math" panose="02040503050406030204" pitchFamily="18" charset="0"/>
                                    <a:cs typeface="Times New Roman"/>
                                  </a:rPr>
                                </m:ctrlPr>
                              </m:sSubPr>
                              <m:e>
                                <m:acc>
                                  <m:accPr>
                                    <m:chr m:val="̂"/>
                                    <m:ctrlPr>
                                      <a:rPr lang="ar-AE" sz="2180" i="1">
                                        <a:latin typeface="Cambria Math" panose="02040503050406030204" pitchFamily="18" charset="0"/>
                                        <a:cs typeface="Times New Roman"/>
                                      </a:rPr>
                                    </m:ctrlPr>
                                  </m:accPr>
                                  <m:e>
                                    <m:r>
                                      <a:rPr lang="ar-AE" sz="2180" i="1">
                                        <a:latin typeface="Cambria Math" panose="02040503050406030204" pitchFamily="18" charset="0"/>
                                        <a:ea typeface="Cambria Math" panose="02040503050406030204" pitchFamily="18" charset="0"/>
                                        <a:cs typeface="Times New Roman"/>
                                      </a:rPr>
                                      <m:t>𝛽</m:t>
                                    </m:r>
                                  </m:e>
                                </m:acc>
                              </m:e>
                              <m:sub>
                                <m:r>
                                  <a:rPr lang="ar-AE" sz="2180" i="1">
                                    <a:latin typeface="Cambria Math" panose="02040503050406030204" pitchFamily="18" charset="0"/>
                                    <a:ea typeface="Cambria Math" panose="02040503050406030204" pitchFamily="18" charset="0"/>
                                    <a:cs typeface="Times New Roman"/>
                                  </a:rPr>
                                  <m:t>1</m:t>
                                </m:r>
                              </m:sub>
                            </m:sSub>
                            <m:r>
                              <a:rPr lang="ar-AE" sz="2180" i="1">
                                <a:latin typeface="Cambria Math" panose="02040503050406030204" pitchFamily="18" charset="0"/>
                                <a:cs typeface="Times New Roman"/>
                              </a:rPr>
                              <m:t>𝑋</m:t>
                            </m:r>
                          </m:sup>
                        </m:sSup>
                      </m:den>
                    </m:f>
                  </m:oMath>
                </a14:m>
                <a:r>
                  <a:rPr lang="ar-AE" sz="2180" dirty="0">
                    <a:latin typeface="Times New Roman"/>
                    <a:cs typeface="Times New Roman"/>
                  </a:rPr>
                  <a:t> = </a:t>
                </a:r>
                <a14:m>
                  <m:oMath xmlns:m="http://schemas.openxmlformats.org/officeDocument/2006/math">
                    <m:f>
                      <m:fPr>
                        <m:ctrlPr>
                          <a:rPr lang="ar-AE" sz="2180" i="1">
                            <a:latin typeface="Cambria Math" panose="02040503050406030204" pitchFamily="18" charset="0"/>
                            <a:cs typeface="Times New Roman"/>
                          </a:rPr>
                        </m:ctrlPr>
                      </m:fPr>
                      <m:num>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10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6513</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0055</m:t>
                            </m:r>
                            <m:r>
                              <a:rPr lang="ar-AE" sz="2180" i="1">
                                <a:latin typeface="Cambria Math" panose="02040503050406030204" pitchFamily="18" charset="0"/>
                                <a:ea typeface="Cambria Math" panose="02040503050406030204" pitchFamily="18" charset="0"/>
                                <a:cs typeface="Times New Roman"/>
                              </a:rPr>
                              <m:t>×</m:t>
                            </m:r>
                            <m:r>
                              <a:rPr lang="ar-AE" sz="2180" i="1">
                                <a:latin typeface="Cambria Math" panose="02040503050406030204" pitchFamily="18" charset="0"/>
                                <a:ea typeface="Cambria Math" panose="02040503050406030204" pitchFamily="18" charset="0"/>
                                <a:cs typeface="Times New Roman"/>
                              </a:rPr>
                              <m:t>2000</m:t>
                            </m:r>
                          </m:sup>
                        </m:sSup>
                      </m:num>
                      <m:den>
                        <m:r>
                          <a:rPr lang="ar-AE" sz="2180" i="1">
                            <a:latin typeface="Cambria Math" panose="02040503050406030204" pitchFamily="18" charset="0"/>
                            <a:cs typeface="Times New Roman"/>
                          </a:rPr>
                          <m:t>1</m:t>
                        </m:r>
                        <m:r>
                          <a:rPr lang="ar-AE" sz="2180" i="1">
                            <a:latin typeface="Cambria Math" panose="02040503050406030204" pitchFamily="18" charset="0"/>
                            <a:cs typeface="Times New Roman"/>
                          </a:rPr>
                          <m:t>+</m:t>
                        </m:r>
                        <m:sSup>
                          <m:sSupPr>
                            <m:ctrlPr>
                              <a:rPr lang="ar-AE" sz="2180" i="1">
                                <a:latin typeface="Cambria Math" panose="02040503050406030204" pitchFamily="18" charset="0"/>
                                <a:cs typeface="Times New Roman"/>
                              </a:rPr>
                            </m:ctrlPr>
                          </m:sSupPr>
                          <m:e>
                            <m:r>
                              <a:rPr lang="ar-AE" sz="2180" i="1">
                                <a:latin typeface="Cambria Math" panose="02040503050406030204" pitchFamily="18" charset="0"/>
                                <a:cs typeface="Times New Roman"/>
                              </a:rPr>
                              <m:t>𝑒</m:t>
                            </m:r>
                          </m:e>
                          <m:sup>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10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6513</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m:t>
                            </m:r>
                            <m:r>
                              <a:rPr lang="ar-AE" sz="2180" i="1">
                                <a:latin typeface="Cambria Math" panose="02040503050406030204" pitchFamily="18" charset="0"/>
                                <a:cs typeface="Times New Roman"/>
                              </a:rPr>
                              <m:t>.</m:t>
                            </m:r>
                            <m:r>
                              <a:rPr lang="ar-AE" sz="2180" i="1">
                                <a:latin typeface="Cambria Math" panose="02040503050406030204" pitchFamily="18" charset="0"/>
                                <a:cs typeface="Times New Roman"/>
                              </a:rPr>
                              <m:t>0055</m:t>
                            </m:r>
                            <m:r>
                              <a:rPr lang="ar-AE" sz="2180" i="1">
                                <a:latin typeface="Cambria Math" panose="02040503050406030204" pitchFamily="18" charset="0"/>
                                <a:ea typeface="Cambria Math" panose="02040503050406030204" pitchFamily="18" charset="0"/>
                                <a:cs typeface="Times New Roman"/>
                              </a:rPr>
                              <m:t>×</m:t>
                            </m:r>
                            <m:r>
                              <a:rPr lang="en-US" sz="2180" i="1">
                                <a:latin typeface="Cambria Math" panose="02040503050406030204" pitchFamily="18" charset="0"/>
                                <a:ea typeface="Cambria Math" panose="02040503050406030204" pitchFamily="18" charset="0"/>
                                <a:cs typeface="Times New Roman"/>
                              </a:rPr>
                              <m:t>2</m:t>
                            </m:r>
                            <m:r>
                              <a:rPr lang="ar-AE" sz="2180" i="1">
                                <a:latin typeface="Cambria Math" panose="02040503050406030204" pitchFamily="18" charset="0"/>
                                <a:ea typeface="Cambria Math" panose="02040503050406030204" pitchFamily="18" charset="0"/>
                                <a:cs typeface="Times New Roman"/>
                              </a:rPr>
                              <m:t>000</m:t>
                            </m:r>
                          </m:sup>
                        </m:sSup>
                      </m:den>
                    </m:f>
                  </m:oMath>
                </a14:m>
                <a:r>
                  <a:rPr lang="ar-AE" sz="2180" dirty="0">
                    <a:latin typeface="Times New Roman"/>
                    <a:cs typeface="Times New Roman"/>
                  </a:rPr>
                  <a:t> =  </a:t>
                </a:r>
                <a:r>
                  <a:rPr lang="en-US" sz="2180" dirty="0">
                    <a:latin typeface="Times New Roman"/>
                    <a:cs typeface="Times New Roman"/>
                  </a:rPr>
                  <a:t> </a:t>
                </a:r>
                <a:r>
                  <a:rPr lang="ar-AE" sz="2180" dirty="0">
                    <a:latin typeface="Times New Roman"/>
                    <a:cs typeface="Times New Roman"/>
                  </a:rPr>
                  <a:t>0.</a:t>
                </a:r>
                <a:r>
                  <a:rPr lang="en-US" sz="2180" dirty="0">
                    <a:latin typeface="Times New Roman"/>
                    <a:cs typeface="Times New Roman"/>
                  </a:rPr>
                  <a:t>58</a:t>
                </a:r>
                <a:r>
                  <a:rPr lang="ar-AE" sz="2180" dirty="0">
                    <a:latin typeface="Times New Roman"/>
                    <a:cs typeface="Times New Roman"/>
                  </a:rPr>
                  <a:t>6</a:t>
                </a:r>
                <a:endParaRPr sz="2180" dirty="0">
                  <a:latin typeface="Times New Roman"/>
                  <a:cs typeface="Times New Roman"/>
                </a:endParaRPr>
              </a:p>
            </p:txBody>
          </p:sp>
        </mc:Choice>
        <mc:Fallback xmlns="">
          <p:sp>
            <p:nvSpPr>
              <p:cNvPr id="14" name="object 14"/>
              <p:cNvSpPr txBox="1">
                <a:spLocks noRot="1" noChangeAspect="1" noMove="1" noResize="1" noEditPoints="1" noAdjustHandles="1" noChangeArrowheads="1" noChangeShapeType="1" noTextEdit="1"/>
              </p:cNvSpPr>
              <p:nvPr/>
            </p:nvSpPr>
            <p:spPr>
              <a:xfrm>
                <a:off x="731573" y="3731005"/>
                <a:ext cx="7654636" cy="1348619"/>
              </a:xfrm>
              <a:prstGeom prst="rect">
                <a:avLst/>
              </a:prstGeom>
              <a:blipFill>
                <a:blip r:embed="rId3"/>
                <a:stretch>
                  <a:fillRect l="-1824" t="-4673" b="-28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D5BD96F-70E6-1643-B01D-347AA9E390F3}"/>
              </a:ext>
            </a:extLst>
          </p:cNvPr>
          <p:cNvSpPr>
            <a:spLocks noGrp="1"/>
          </p:cNvSpPr>
          <p:nvPr>
            <p:ph type="sldNum" sz="quarter" idx="12"/>
          </p:nvPr>
        </p:nvSpPr>
        <p:spPr/>
        <p:txBody>
          <a:bodyPr/>
          <a:lstStyle/>
          <a:p>
            <a:fld id="{19B12225-5612-419B-A8D5-4B8EEE4C217E}" type="slidenum">
              <a:rPr lang="en-US" smtClean="0"/>
              <a:pPr/>
              <a:t>88</a:t>
            </a:fld>
            <a:endParaRPr lang="en-US"/>
          </a:p>
        </p:txBody>
      </p:sp>
    </p:spTree>
    <p:extLst>
      <p:ext uri="{BB962C8B-B14F-4D97-AF65-F5344CB8AC3E}">
        <p14:creationId xmlns:p14="http://schemas.microsoft.com/office/powerpoint/2010/main" val="2400032397"/>
      </p:ext>
    </p:extLst>
  </p:cSld>
  <p:clrMapOvr>
    <a:masterClrMapping/>
  </p:clrMapOvr>
  <p:transition>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2411" y="1054458"/>
            <a:ext cx="5905430" cy="693824"/>
          </a:xfrm>
          <a:prstGeom prst="rect">
            <a:avLst/>
          </a:prstGeom>
        </p:spPr>
        <p:txBody>
          <a:bodyPr vert="horz" wrap="square" lIns="0" tIns="22650" rIns="0" bIns="0" rtlCol="0" anchor="ctr">
            <a:spAutoFit/>
            <a:scene3d>
              <a:camera prst="orthographicFront"/>
              <a:lightRig rig="threePt" dir="t">
                <a:rot lat="0" lon="0" rev="4800000"/>
              </a:lightRig>
            </a:scene3d>
            <a:sp3d prstMaterial="matte">
              <a:bevelT w="50800" h="10160"/>
            </a:sp3d>
          </a:bodyPr>
          <a:lstStyle/>
          <a:p>
            <a:pPr marL="25168">
              <a:spcBef>
                <a:spcPts val="178"/>
              </a:spcBef>
            </a:pPr>
            <a:r>
              <a:rPr sz="2180" spc="59" dirty="0">
                <a:solidFill>
                  <a:srgbClr val="000000"/>
                </a:solidFill>
              </a:rPr>
              <a:t>Lets </a:t>
            </a:r>
            <a:r>
              <a:rPr sz="2180" spc="50" dirty="0">
                <a:solidFill>
                  <a:srgbClr val="000000"/>
                </a:solidFill>
              </a:rPr>
              <a:t>do </a:t>
            </a:r>
            <a:r>
              <a:rPr sz="2180" spc="109" dirty="0">
                <a:solidFill>
                  <a:srgbClr val="000000"/>
                </a:solidFill>
              </a:rPr>
              <a:t>it </a:t>
            </a:r>
            <a:r>
              <a:rPr sz="2180" spc="59" dirty="0">
                <a:solidFill>
                  <a:srgbClr val="000000"/>
                </a:solidFill>
              </a:rPr>
              <a:t>again, </a:t>
            </a:r>
            <a:r>
              <a:rPr sz="2180" spc="40" dirty="0">
                <a:solidFill>
                  <a:srgbClr val="000000"/>
                </a:solidFill>
              </a:rPr>
              <a:t>using </a:t>
            </a:r>
            <a:r>
              <a:rPr sz="2180" spc="-178" dirty="0">
                <a:solidFill>
                  <a:srgbClr val="990000"/>
                </a:solidFill>
                <a:latin typeface="Courier New"/>
                <a:cs typeface="Courier New"/>
              </a:rPr>
              <a:t>student </a:t>
            </a:r>
            <a:r>
              <a:rPr sz="2180" spc="50" dirty="0">
                <a:solidFill>
                  <a:srgbClr val="000000"/>
                </a:solidFill>
              </a:rPr>
              <a:t>as </a:t>
            </a:r>
            <a:r>
              <a:rPr sz="2180" spc="109" dirty="0">
                <a:solidFill>
                  <a:srgbClr val="000000"/>
                </a:solidFill>
              </a:rPr>
              <a:t>the</a:t>
            </a:r>
            <a:r>
              <a:rPr sz="2180" spc="357" dirty="0">
                <a:solidFill>
                  <a:srgbClr val="000000"/>
                </a:solidFill>
              </a:rPr>
              <a:t> </a:t>
            </a:r>
            <a:r>
              <a:rPr sz="2180" spc="69" dirty="0">
                <a:solidFill>
                  <a:srgbClr val="000000"/>
                </a:solidFill>
              </a:rPr>
              <a:t>predictor.</a:t>
            </a:r>
            <a:endParaRPr sz="2180">
              <a:latin typeface="Courier New"/>
              <a:cs typeface="Courier New"/>
            </a:endParaRPr>
          </a:p>
        </p:txBody>
      </p:sp>
      <p:graphicFrame>
        <p:nvGraphicFramePr>
          <p:cNvPr id="3" name="object 3"/>
          <p:cNvGraphicFramePr>
            <a:graphicFrameLocks noGrp="1"/>
          </p:cNvGraphicFramePr>
          <p:nvPr/>
        </p:nvGraphicFramePr>
        <p:xfrm>
          <a:off x="712568" y="1790128"/>
          <a:ext cx="8021970" cy="1043016"/>
        </p:xfrm>
        <a:graphic>
          <a:graphicData uri="http://schemas.openxmlformats.org/drawingml/2006/table">
            <a:tbl>
              <a:tblPr firstRow="1" bandRow="1">
                <a:tableStyleId>{2D5ABB26-0587-4C30-8999-92F81FD0307C}</a:tableStyleId>
              </a:tblPr>
              <a:tblGrid>
                <a:gridCol w="2030975">
                  <a:extLst>
                    <a:ext uri="{9D8B030D-6E8A-4147-A177-3AD203B41FA5}">
                      <a16:colId xmlns:a16="http://schemas.microsoft.com/office/drawing/2014/main" val="20000"/>
                    </a:ext>
                  </a:extLst>
                </a:gridCol>
                <a:gridCol w="1567902">
                  <a:extLst>
                    <a:ext uri="{9D8B030D-6E8A-4147-A177-3AD203B41FA5}">
                      <a16:colId xmlns:a16="http://schemas.microsoft.com/office/drawing/2014/main" val="20001"/>
                    </a:ext>
                  </a:extLst>
                </a:gridCol>
                <a:gridCol w="641758">
                  <a:extLst>
                    <a:ext uri="{9D8B030D-6E8A-4147-A177-3AD203B41FA5}">
                      <a16:colId xmlns:a16="http://schemas.microsoft.com/office/drawing/2014/main" val="20002"/>
                    </a:ext>
                  </a:extLst>
                </a:gridCol>
                <a:gridCol w="917334">
                  <a:extLst>
                    <a:ext uri="{9D8B030D-6E8A-4147-A177-3AD203B41FA5}">
                      <a16:colId xmlns:a16="http://schemas.microsoft.com/office/drawing/2014/main" val="20003"/>
                    </a:ext>
                  </a:extLst>
                </a:gridCol>
                <a:gridCol w="1510018">
                  <a:extLst>
                    <a:ext uri="{9D8B030D-6E8A-4147-A177-3AD203B41FA5}">
                      <a16:colId xmlns:a16="http://schemas.microsoft.com/office/drawing/2014/main" val="20004"/>
                    </a:ext>
                  </a:extLst>
                </a:gridCol>
                <a:gridCol w="1353983">
                  <a:extLst>
                    <a:ext uri="{9D8B030D-6E8A-4147-A177-3AD203B41FA5}">
                      <a16:colId xmlns:a16="http://schemas.microsoft.com/office/drawing/2014/main" val="20005"/>
                    </a:ext>
                  </a:extLst>
                </a:gridCol>
              </a:tblGrid>
              <a:tr h="351002">
                <a:tc>
                  <a:txBody>
                    <a:bodyPr/>
                    <a:lstStyle/>
                    <a:p>
                      <a:pPr marL="0" indent="0" algn="ctr">
                        <a:lnSpc>
                          <a:spcPct val="100000"/>
                        </a:lnSpc>
                      </a:pPr>
                      <a:endParaRPr sz="2000"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67945" indent="0" algn="ctr">
                        <a:lnSpc>
                          <a:spcPct val="100000"/>
                        </a:lnSpc>
                      </a:pPr>
                      <a:r>
                        <a:rPr sz="2200" dirty="0">
                          <a:latin typeface="Times New Roman"/>
                          <a:cs typeface="Times New Roman"/>
                        </a:rPr>
                        <a:t>C</a:t>
                      </a:r>
                      <a:r>
                        <a:rPr sz="2200" spc="30" dirty="0">
                          <a:latin typeface="Times New Roman"/>
                          <a:cs typeface="Times New Roman"/>
                        </a:rPr>
                        <a:t>o</a:t>
                      </a:r>
                      <a:r>
                        <a:rPr sz="2200" dirty="0">
                          <a:latin typeface="Times New Roman"/>
                          <a:cs typeface="Times New Roman"/>
                        </a:rPr>
                        <a:t>efficie</a:t>
                      </a:r>
                      <a:r>
                        <a:rPr sz="2200" spc="-35" dirty="0">
                          <a:latin typeface="Times New Roman"/>
                          <a:cs typeface="Times New Roman"/>
                        </a:rPr>
                        <a:t>n</a:t>
                      </a:r>
                      <a:r>
                        <a:rPr sz="2200" dirty="0">
                          <a:latin typeface="Times New Roman"/>
                          <a:cs typeface="Times New Roman"/>
                        </a:rPr>
                        <a:t>t</a:t>
                      </a:r>
                      <a:endParaRPr sz="2200">
                        <a:latin typeface="Times New Roman"/>
                        <a:cs typeface="Times New Roman"/>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0" indent="0" algn="ctr">
                        <a:lnSpc>
                          <a:spcPct val="100000"/>
                        </a:lnSpc>
                      </a:pPr>
                      <a:r>
                        <a:rPr sz="2200" dirty="0">
                          <a:latin typeface="Times New Roman"/>
                          <a:cs typeface="Times New Roman"/>
                        </a:rPr>
                        <a:t>Std.</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indent="0" algn="ctr">
                        <a:lnSpc>
                          <a:spcPct val="100000"/>
                        </a:lnSpc>
                      </a:pPr>
                      <a:r>
                        <a:rPr sz="2200" spc="45" dirty="0">
                          <a:latin typeface="Times New Roman"/>
                          <a:cs typeface="Times New Roman"/>
                        </a:rPr>
                        <a:t>Error</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marR="68580" indent="0" algn="ctr">
                        <a:lnSpc>
                          <a:spcPct val="100000"/>
                        </a:lnSpc>
                      </a:pPr>
                      <a:r>
                        <a:rPr sz="2200" dirty="0">
                          <a:latin typeface="Times New Roman"/>
                          <a:cs typeface="Times New Roman"/>
                        </a:rPr>
                        <a:t>Z-statistic</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marR="69215" indent="0" algn="ctr">
                        <a:lnSpc>
                          <a:spcPct val="100000"/>
                        </a:lnSpc>
                      </a:pPr>
                      <a:r>
                        <a:rPr sz="2200" spc="-5" dirty="0">
                          <a:latin typeface="Times New Roman"/>
                          <a:cs typeface="Times New Roman"/>
                        </a:rPr>
                        <a:t>P</a:t>
                      </a:r>
                      <a:r>
                        <a:rPr sz="2200" dirty="0">
                          <a:latin typeface="Times New Roman"/>
                          <a:cs typeface="Times New Roman"/>
                        </a:rPr>
                        <a:t>-</a:t>
                      </a:r>
                      <a:r>
                        <a:rPr sz="2200" spc="-60" dirty="0">
                          <a:latin typeface="Times New Roman"/>
                          <a:cs typeface="Times New Roman"/>
                        </a:rPr>
                        <a:t>v</a:t>
                      </a:r>
                      <a:r>
                        <a:rPr sz="2200" dirty="0">
                          <a:latin typeface="Times New Roman"/>
                          <a:cs typeface="Times New Roman"/>
                        </a:rPr>
                        <a:t>alue</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45683">
                <a:tc>
                  <a:txBody>
                    <a:bodyPr/>
                    <a:lstStyle/>
                    <a:p>
                      <a:pPr marL="0" indent="0" algn="ctr">
                        <a:lnSpc>
                          <a:spcPct val="100000"/>
                        </a:lnSpc>
                      </a:pPr>
                      <a:r>
                        <a:rPr sz="2200" spc="-90" dirty="0">
                          <a:solidFill>
                            <a:srgbClr val="990000"/>
                          </a:solidFill>
                          <a:latin typeface="Courier New"/>
                          <a:cs typeface="Courier New"/>
                        </a:rPr>
                        <a:t>Intercept</a:t>
                      </a:r>
                      <a:endParaRPr sz="2200" dirty="0">
                        <a:latin typeface="Courier New"/>
                        <a:cs typeface="Courier New"/>
                      </a:endParaRPr>
                    </a:p>
                  </a:txBody>
                  <a:tcPr marL="0" marR="0" marT="0" marB="0">
                    <a:lnR w="6350">
                      <a:solidFill>
                        <a:srgbClr val="000000"/>
                      </a:solidFill>
                      <a:prstDash val="solid"/>
                    </a:lnR>
                    <a:lnT w="6350">
                      <a:solidFill>
                        <a:srgbClr val="000000"/>
                      </a:solidFill>
                      <a:prstDash val="solid"/>
                    </a:lnT>
                  </a:tcPr>
                </a:tc>
                <a:tc>
                  <a:txBody>
                    <a:bodyPr/>
                    <a:lstStyle/>
                    <a:p>
                      <a:pPr marL="0" marR="67945" indent="0" algn="ctr">
                        <a:lnSpc>
                          <a:spcPct val="100000"/>
                        </a:lnSpc>
                      </a:pPr>
                      <a:r>
                        <a:rPr sz="2200" dirty="0">
                          <a:latin typeface="Times New Roman"/>
                          <a:cs typeface="Times New Roman"/>
                        </a:rPr>
                        <a:t>-3.5041</a:t>
                      </a:r>
                    </a:p>
                  </a:txBody>
                  <a:tcPr marL="0" marR="0" marT="0" marB="0">
                    <a:lnL w="6350">
                      <a:solidFill>
                        <a:srgbClr val="000000"/>
                      </a:solidFill>
                      <a:prstDash val="solid"/>
                    </a:lnL>
                    <a:lnT w="6350">
                      <a:solidFill>
                        <a:srgbClr val="000000"/>
                      </a:solidFill>
                      <a:prstDash val="solid"/>
                    </a:lnT>
                  </a:tcPr>
                </a:tc>
                <a:tc gridSpan="2">
                  <a:txBody>
                    <a:bodyPr/>
                    <a:lstStyle/>
                    <a:p>
                      <a:pPr marL="0" indent="0" algn="ctr">
                        <a:lnSpc>
                          <a:spcPct val="100000"/>
                        </a:lnSpc>
                      </a:pPr>
                      <a:r>
                        <a:rPr sz="2200" dirty="0">
                          <a:latin typeface="Times New Roman"/>
                          <a:cs typeface="Times New Roman"/>
                        </a:rPr>
                        <a:t>0.0707</a:t>
                      </a:r>
                    </a:p>
                  </a:txBody>
                  <a:tcPr marL="0" marR="0" marT="0" marB="0">
                    <a:lnT w="6350">
                      <a:solidFill>
                        <a:srgbClr val="000000"/>
                      </a:solidFill>
                      <a:prstDash val="solid"/>
                    </a:lnT>
                  </a:tcPr>
                </a:tc>
                <a:tc hMerge="1">
                  <a:txBody>
                    <a:bodyPr/>
                    <a:lstStyle/>
                    <a:p>
                      <a:endParaRPr/>
                    </a:p>
                  </a:txBody>
                  <a:tcPr marL="0" marR="0" marT="0" marB="0"/>
                </a:tc>
                <a:tc>
                  <a:txBody>
                    <a:bodyPr/>
                    <a:lstStyle/>
                    <a:p>
                      <a:pPr marL="0" marR="67945" indent="0" algn="ctr">
                        <a:lnSpc>
                          <a:spcPct val="100000"/>
                        </a:lnSpc>
                      </a:pPr>
                      <a:r>
                        <a:rPr sz="2200" dirty="0">
                          <a:latin typeface="Times New Roman"/>
                          <a:cs typeface="Times New Roman"/>
                        </a:rPr>
                        <a:t>-49.55</a:t>
                      </a:r>
                    </a:p>
                  </a:txBody>
                  <a:tcPr marL="0" marR="0" marT="0" marB="0">
                    <a:lnT w="6350">
                      <a:solidFill>
                        <a:srgbClr val="000000"/>
                      </a:solidFill>
                      <a:prstDash val="solid"/>
                    </a:lnT>
                  </a:tcPr>
                </a:tc>
                <a:tc>
                  <a:txBody>
                    <a:bodyPr/>
                    <a:lstStyle/>
                    <a:p>
                      <a:pPr marL="0" marR="67945" indent="0" algn="ctr">
                        <a:lnSpc>
                          <a:spcPct val="100000"/>
                        </a:lnSpc>
                      </a:pPr>
                      <a:r>
                        <a:rPr sz="2200" i="1" spc="105" dirty="0">
                          <a:latin typeface="Times New Roman"/>
                          <a:cs typeface="Times New Roman"/>
                        </a:rPr>
                        <a:t>&lt;</a:t>
                      </a:r>
                      <a:r>
                        <a:rPr sz="2200" i="1" spc="-75" dirty="0">
                          <a:latin typeface="Times New Roman"/>
                          <a:cs typeface="Times New Roman"/>
                        </a:rPr>
                        <a:t> </a:t>
                      </a:r>
                      <a:r>
                        <a:rPr sz="2200" dirty="0">
                          <a:latin typeface="Times New Roman"/>
                          <a:cs typeface="Times New Roman"/>
                        </a:rPr>
                        <a:t>0</a:t>
                      </a:r>
                      <a:r>
                        <a:rPr sz="2200" i="1" dirty="0">
                          <a:latin typeface="Times New Roman"/>
                          <a:cs typeface="Times New Roman"/>
                        </a:rPr>
                        <a:t>.</a:t>
                      </a:r>
                      <a:r>
                        <a:rPr sz="2200" dirty="0">
                          <a:latin typeface="Times New Roman"/>
                          <a:cs typeface="Times New Roman"/>
                        </a:rPr>
                        <a:t>0001</a:t>
                      </a:r>
                      <a:endParaRPr sz="2200">
                        <a:latin typeface="Times New Roman"/>
                        <a:cs typeface="Times New Roman"/>
                      </a:endParaRPr>
                    </a:p>
                  </a:txBody>
                  <a:tcPr marL="0" marR="0" marT="0" marB="0">
                    <a:lnT w="6350">
                      <a:solidFill>
                        <a:srgbClr val="000000"/>
                      </a:solidFill>
                      <a:prstDash val="solid"/>
                    </a:lnT>
                  </a:tcPr>
                </a:tc>
                <a:extLst>
                  <a:ext uri="{0D108BD9-81ED-4DB2-BD59-A6C34878D82A}">
                    <a16:rowId xmlns:a16="http://schemas.microsoft.com/office/drawing/2014/main" val="10001"/>
                  </a:ext>
                </a:extLst>
              </a:tr>
              <a:tr h="346331">
                <a:tc>
                  <a:txBody>
                    <a:bodyPr/>
                    <a:lstStyle/>
                    <a:p>
                      <a:pPr marL="0" indent="0" algn="ctr">
                        <a:lnSpc>
                          <a:spcPct val="100000"/>
                        </a:lnSpc>
                      </a:pPr>
                      <a:r>
                        <a:rPr sz="2200" spc="-90" dirty="0">
                          <a:solidFill>
                            <a:srgbClr val="990000"/>
                          </a:solidFill>
                          <a:latin typeface="Courier New"/>
                          <a:cs typeface="Courier New"/>
                        </a:rPr>
                        <a:t>student[Yes]</a:t>
                      </a:r>
                      <a:endParaRPr sz="2200" dirty="0">
                        <a:latin typeface="Courier New"/>
                        <a:cs typeface="Courier New"/>
                      </a:endParaRPr>
                    </a:p>
                  </a:txBody>
                  <a:tcPr marL="0" marR="0" marT="0" marB="0">
                    <a:lnR w="6350">
                      <a:solidFill>
                        <a:srgbClr val="000000"/>
                      </a:solidFill>
                      <a:prstDash val="solid"/>
                    </a:lnR>
                    <a:lnB w="6350">
                      <a:solidFill>
                        <a:srgbClr val="000000"/>
                      </a:solidFill>
                      <a:prstDash val="solid"/>
                    </a:lnB>
                  </a:tcPr>
                </a:tc>
                <a:tc>
                  <a:txBody>
                    <a:bodyPr/>
                    <a:lstStyle/>
                    <a:p>
                      <a:pPr marL="0" marR="67945" indent="0" algn="ctr">
                        <a:lnSpc>
                          <a:spcPct val="100000"/>
                        </a:lnSpc>
                      </a:pPr>
                      <a:r>
                        <a:rPr sz="2200" dirty="0">
                          <a:latin typeface="Times New Roman"/>
                          <a:cs typeface="Times New Roman"/>
                        </a:rPr>
                        <a:t>0.4049</a:t>
                      </a:r>
                      <a:endParaRPr sz="2200">
                        <a:latin typeface="Times New Roman"/>
                        <a:cs typeface="Times New Roman"/>
                      </a:endParaRPr>
                    </a:p>
                  </a:txBody>
                  <a:tcPr marL="0" marR="0" marT="0" marB="0">
                    <a:lnL w="6350">
                      <a:solidFill>
                        <a:srgbClr val="000000"/>
                      </a:solidFill>
                      <a:prstDash val="solid"/>
                    </a:lnL>
                    <a:lnB w="6350">
                      <a:solidFill>
                        <a:srgbClr val="000000"/>
                      </a:solidFill>
                      <a:prstDash val="solid"/>
                    </a:lnB>
                  </a:tcPr>
                </a:tc>
                <a:tc gridSpan="2">
                  <a:txBody>
                    <a:bodyPr/>
                    <a:lstStyle/>
                    <a:p>
                      <a:pPr marL="0" indent="0" algn="ctr">
                        <a:lnSpc>
                          <a:spcPct val="100000"/>
                        </a:lnSpc>
                      </a:pPr>
                      <a:r>
                        <a:rPr sz="2200" dirty="0">
                          <a:latin typeface="Times New Roman"/>
                          <a:cs typeface="Times New Roman"/>
                        </a:rPr>
                        <a:t>0.1150</a:t>
                      </a:r>
                      <a:endParaRPr sz="2200">
                        <a:latin typeface="Times New Roman"/>
                        <a:cs typeface="Times New Roman"/>
                      </a:endParaRPr>
                    </a:p>
                  </a:txBody>
                  <a:tcPr marL="0" marR="0" marT="0" marB="0">
                    <a:lnB w="6350">
                      <a:solidFill>
                        <a:srgbClr val="000000"/>
                      </a:solidFill>
                      <a:prstDash val="solid"/>
                    </a:lnB>
                  </a:tcPr>
                </a:tc>
                <a:tc hMerge="1">
                  <a:txBody>
                    <a:bodyPr/>
                    <a:lstStyle/>
                    <a:p>
                      <a:endParaRPr/>
                    </a:p>
                  </a:txBody>
                  <a:tcPr marL="0" marR="0" marT="0" marB="0"/>
                </a:tc>
                <a:tc>
                  <a:txBody>
                    <a:bodyPr/>
                    <a:lstStyle/>
                    <a:p>
                      <a:pPr marL="0" marR="68580" indent="0" algn="ctr">
                        <a:lnSpc>
                          <a:spcPct val="100000"/>
                        </a:lnSpc>
                      </a:pPr>
                      <a:r>
                        <a:rPr sz="2200" dirty="0">
                          <a:latin typeface="Times New Roman"/>
                          <a:cs typeface="Times New Roman"/>
                        </a:rPr>
                        <a:t>3.52</a:t>
                      </a:r>
                    </a:p>
                  </a:txBody>
                  <a:tcPr marL="0" marR="0" marT="0" marB="0">
                    <a:lnB w="6350">
                      <a:solidFill>
                        <a:srgbClr val="000000"/>
                      </a:solidFill>
                      <a:prstDash val="solid"/>
                    </a:lnB>
                  </a:tcPr>
                </a:tc>
                <a:tc>
                  <a:txBody>
                    <a:bodyPr/>
                    <a:lstStyle/>
                    <a:p>
                      <a:pPr marL="0" marR="67945" indent="0" algn="ctr">
                        <a:lnSpc>
                          <a:spcPct val="100000"/>
                        </a:lnSpc>
                      </a:pPr>
                      <a:r>
                        <a:rPr sz="2200" dirty="0">
                          <a:latin typeface="Times New Roman"/>
                          <a:cs typeface="Times New Roman"/>
                        </a:rPr>
                        <a:t>0</a:t>
                      </a:r>
                      <a:r>
                        <a:rPr sz="2200" i="1" dirty="0">
                          <a:latin typeface="Times New Roman"/>
                          <a:cs typeface="Times New Roman"/>
                        </a:rPr>
                        <a:t>.</a:t>
                      </a:r>
                      <a:r>
                        <a:rPr sz="2200" dirty="0">
                          <a:latin typeface="Times New Roman"/>
                          <a:cs typeface="Times New Roman"/>
                        </a:rPr>
                        <a:t>0004</a:t>
                      </a:r>
                    </a:p>
                  </a:txBody>
                  <a:tcPr marL="0" marR="0" marT="0" marB="0">
                    <a:lnB w="6350">
                      <a:solidFill>
                        <a:srgbClr val="000000"/>
                      </a:solidFill>
                      <a:prstDash val="solid"/>
                    </a:lnB>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63B08CF-E38B-4843-BE92-DBFD6CE816F5}"/>
                  </a:ext>
                </a:extLst>
              </p:cNvPr>
              <p:cNvSpPr/>
              <p:nvPr/>
            </p:nvSpPr>
            <p:spPr>
              <a:xfrm>
                <a:off x="645952" y="3031891"/>
                <a:ext cx="8088586" cy="763094"/>
              </a:xfrm>
              <a:prstGeom prst="rect">
                <a:avLst/>
              </a:prstGeom>
            </p:spPr>
            <p:txBody>
              <a:bodyPr wrap="square">
                <a:spAutoFit/>
              </a:bodyPr>
              <a:lstStyle/>
              <a:p>
                <a:pPr marL="25168">
                  <a:spcBef>
                    <a:spcPts val="178"/>
                  </a:spcBef>
                </a:pPr>
                <a14:m>
                  <m:oMath xmlns:m="http://schemas.openxmlformats.org/officeDocument/2006/math">
                    <m:acc>
                      <m:accPr>
                        <m:chr m:val="̂"/>
                        <m:ctrlPr>
                          <a:rPr lang="ar-AE" sz="2180" i="1" spc="-178">
                            <a:latin typeface="Cambria Math" panose="02040503050406030204" pitchFamily="18" charset="0"/>
                            <a:cs typeface="Courier New"/>
                          </a:rPr>
                        </m:ctrlPr>
                      </m:accPr>
                      <m:e>
                        <m:r>
                          <m:rPr>
                            <m:sty m:val="p"/>
                          </m:rPr>
                          <a:rPr lang="en-US" sz="2180" spc="-178">
                            <a:latin typeface="Cambria Math" panose="02040503050406030204" pitchFamily="18" charset="0"/>
                            <a:cs typeface="Courier New"/>
                          </a:rPr>
                          <m:t>Pr</m:t>
                        </m:r>
                      </m:e>
                    </m:acc>
                    <m:r>
                      <a:rPr lang="ar-AE" sz="2180" spc="-178">
                        <a:solidFill>
                          <a:srgbClr val="990000"/>
                        </a:solidFill>
                        <a:latin typeface="Cambria Math" panose="02040503050406030204" pitchFamily="18" charset="0"/>
                        <a:cs typeface="Courier New"/>
                      </a:rPr>
                      <m:t>(</m:t>
                    </m:r>
                    <m:r>
                      <m:rPr>
                        <m:nor/>
                      </m:rPr>
                      <a:rPr lang="en-US" sz="2180" spc="-178">
                        <a:solidFill>
                          <a:srgbClr val="990000"/>
                        </a:solidFill>
                        <a:latin typeface="Courier New"/>
                        <a:cs typeface="Courier New"/>
                      </a:rPr>
                      <m:t>default</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Yes</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student</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Yes</m:t>
                    </m:r>
                  </m:oMath>
                </a14:m>
                <a:r>
                  <a:rPr lang="en-US" sz="2180" spc="-178" dirty="0">
                    <a:solidFill>
                      <a:srgbClr val="990000"/>
                    </a:solidFill>
                    <a:latin typeface="Courier New"/>
                    <a:cs typeface="Courier New"/>
                  </a:rPr>
                  <a:t>)</a:t>
                </a:r>
                <a:r>
                  <a:rPr lang="en-US" sz="2180" dirty="0">
                    <a:latin typeface="Times New Roman"/>
                    <a:cs typeface="Times New Roman"/>
                  </a:rPr>
                  <a:t>= </a:t>
                </a:r>
                <a14:m>
                  <m:oMath xmlns:m="http://schemas.openxmlformats.org/officeDocument/2006/math">
                    <m:f>
                      <m:fPr>
                        <m:ctrlPr>
                          <a:rPr lang="ar-AE" sz="2774" i="1">
                            <a:latin typeface="Cambria Math" panose="02040503050406030204" pitchFamily="18" charset="0"/>
                            <a:cs typeface="Times New Roman"/>
                          </a:rPr>
                        </m:ctrlPr>
                      </m:fPr>
                      <m:num>
                        <m:sSup>
                          <m:sSupPr>
                            <m:ctrlPr>
                              <a:rPr lang="ar-AE" sz="2774" i="1">
                                <a:latin typeface="Cambria Math" panose="02040503050406030204" pitchFamily="18" charset="0"/>
                                <a:cs typeface="Times New Roman"/>
                              </a:rPr>
                            </m:ctrlPr>
                          </m:sSupPr>
                          <m:e>
                            <m:r>
                              <a:rPr lang="ar-AE" sz="2774" i="1">
                                <a:latin typeface="Cambria Math" panose="02040503050406030204" pitchFamily="18" charset="0"/>
                                <a:cs typeface="Times New Roman"/>
                              </a:rPr>
                              <m:t>𝑒</m:t>
                            </m:r>
                          </m:e>
                          <m:sup>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3</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5041</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4049</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1</m:t>
                            </m:r>
                          </m:sup>
                        </m:sSup>
                      </m:num>
                      <m:den>
                        <m:r>
                          <a:rPr lang="ar-AE" sz="2774" i="1">
                            <a:latin typeface="Cambria Math" panose="02040503050406030204" pitchFamily="18" charset="0"/>
                            <a:cs typeface="Times New Roman"/>
                          </a:rPr>
                          <m:t>1</m:t>
                        </m:r>
                        <m:r>
                          <a:rPr lang="ar-AE" sz="2774" i="1">
                            <a:latin typeface="Cambria Math" panose="02040503050406030204" pitchFamily="18" charset="0"/>
                            <a:cs typeface="Times New Roman"/>
                          </a:rPr>
                          <m:t>+</m:t>
                        </m:r>
                        <m:sSup>
                          <m:sSupPr>
                            <m:ctrlPr>
                              <a:rPr lang="ar-AE" sz="2774" i="1">
                                <a:latin typeface="Cambria Math" panose="02040503050406030204" pitchFamily="18" charset="0"/>
                                <a:cs typeface="Times New Roman"/>
                              </a:rPr>
                            </m:ctrlPr>
                          </m:sSupPr>
                          <m:e>
                            <m:r>
                              <a:rPr lang="ar-AE" sz="2774" i="1">
                                <a:latin typeface="Cambria Math" panose="02040503050406030204" pitchFamily="18" charset="0"/>
                                <a:cs typeface="Times New Roman"/>
                              </a:rPr>
                              <m:t>𝑒</m:t>
                            </m:r>
                          </m:e>
                          <m:sup>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3</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5041</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4049</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1</m:t>
                            </m:r>
                          </m:sup>
                        </m:sSup>
                      </m:den>
                    </m:f>
                  </m:oMath>
                </a14:m>
                <a:r>
                  <a:rPr lang="ar-AE" sz="2774" dirty="0">
                    <a:latin typeface="Times New Roman"/>
                    <a:cs typeface="Times New Roman"/>
                  </a:rPr>
                  <a:t> </a:t>
                </a:r>
                <a:r>
                  <a:rPr lang="ar-AE" sz="2180" dirty="0">
                    <a:latin typeface="Times New Roman"/>
                    <a:cs typeface="Times New Roman"/>
                  </a:rPr>
                  <a:t>=</a:t>
                </a:r>
                <a:r>
                  <a:rPr lang="en-US" sz="2180" dirty="0">
                    <a:latin typeface="Times New Roman"/>
                    <a:cs typeface="Times New Roman"/>
                  </a:rPr>
                  <a:t>0.0431</a:t>
                </a:r>
                <a:r>
                  <a:rPr lang="en-US" sz="1982" dirty="0">
                    <a:latin typeface="Times New Roman"/>
                    <a:cs typeface="Times New Roman"/>
                  </a:rPr>
                  <a:t>,</a:t>
                </a:r>
                <a:endParaRPr lang="ar-AE" sz="3567" dirty="0">
                  <a:latin typeface="Times New Roman"/>
                  <a:cs typeface="Times New Roman"/>
                </a:endParaRPr>
              </a:p>
            </p:txBody>
          </p:sp>
        </mc:Choice>
        <mc:Fallback xmlns="">
          <p:sp>
            <p:nvSpPr>
              <p:cNvPr id="4" name="Rectangle 3">
                <a:extLst>
                  <a:ext uri="{FF2B5EF4-FFF2-40B4-BE49-F238E27FC236}">
                    <a16:creationId xmlns:a16="http://schemas.microsoft.com/office/drawing/2014/main" id="{363B08CF-E38B-4843-BE92-DBFD6CE816F5}"/>
                  </a:ext>
                </a:extLst>
              </p:cNvPr>
              <p:cNvSpPr>
                <a:spLocks noRot="1" noChangeAspect="1" noMove="1" noResize="1" noEditPoints="1" noAdjustHandles="1" noChangeArrowheads="1" noChangeShapeType="1" noTextEdit="1"/>
              </p:cNvSpPr>
              <p:nvPr/>
            </p:nvSpPr>
            <p:spPr>
              <a:xfrm>
                <a:off x="645952" y="3031891"/>
                <a:ext cx="8088586" cy="763094"/>
              </a:xfrm>
              <a:prstGeom prst="rect">
                <a:avLst/>
              </a:prstGeom>
              <a:blipFill>
                <a:blip r:embed="rId2"/>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D3EB656-19CF-4094-BDEA-FC217BC9408C}"/>
                  </a:ext>
                </a:extLst>
              </p:cNvPr>
              <p:cNvSpPr/>
              <p:nvPr/>
            </p:nvSpPr>
            <p:spPr>
              <a:xfrm>
                <a:off x="692410" y="4083999"/>
                <a:ext cx="8042128" cy="763094"/>
              </a:xfrm>
              <a:prstGeom prst="rect">
                <a:avLst/>
              </a:prstGeom>
            </p:spPr>
            <p:txBody>
              <a:bodyPr wrap="square">
                <a:spAutoFit/>
              </a:bodyPr>
              <a:lstStyle/>
              <a:p>
                <a14:m>
                  <m:oMath xmlns:m="http://schemas.openxmlformats.org/officeDocument/2006/math">
                    <m:acc>
                      <m:accPr>
                        <m:chr m:val="̂"/>
                        <m:ctrlPr>
                          <a:rPr lang="ar-AE" sz="2180" i="1" spc="-178">
                            <a:latin typeface="Cambria Math" panose="02040503050406030204" pitchFamily="18" charset="0"/>
                            <a:cs typeface="Courier New"/>
                          </a:rPr>
                        </m:ctrlPr>
                      </m:accPr>
                      <m:e>
                        <m:r>
                          <m:rPr>
                            <m:sty m:val="p"/>
                          </m:rPr>
                          <a:rPr lang="en-US" sz="2180" spc="-178">
                            <a:latin typeface="Cambria Math" panose="02040503050406030204" pitchFamily="18" charset="0"/>
                            <a:cs typeface="Courier New"/>
                          </a:rPr>
                          <m:t>Pr</m:t>
                        </m:r>
                      </m:e>
                    </m:acc>
                    <m:r>
                      <a:rPr lang="ar-AE" sz="2180" spc="-178">
                        <a:solidFill>
                          <a:srgbClr val="990000"/>
                        </a:solidFill>
                        <a:latin typeface="Cambria Math" panose="02040503050406030204" pitchFamily="18" charset="0"/>
                        <a:cs typeface="Courier New"/>
                      </a:rPr>
                      <m:t>(</m:t>
                    </m:r>
                    <m:r>
                      <m:rPr>
                        <m:nor/>
                      </m:rPr>
                      <a:rPr lang="en-US" sz="2180" spc="-178">
                        <a:solidFill>
                          <a:srgbClr val="990000"/>
                        </a:solidFill>
                        <a:latin typeface="Courier New"/>
                        <a:cs typeface="Courier New"/>
                      </a:rPr>
                      <m:t>default</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Yes</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student</m:t>
                    </m:r>
                    <m:r>
                      <m:rPr>
                        <m:nor/>
                      </m:rPr>
                      <a:rPr lang="en-US" sz="2180" spc="-178">
                        <a:solidFill>
                          <a:srgbClr val="990000"/>
                        </a:solidFill>
                        <a:latin typeface="Courier New"/>
                        <a:cs typeface="Courier New"/>
                      </a:rPr>
                      <m:t>=</m:t>
                    </m:r>
                    <m:r>
                      <m:rPr>
                        <m:nor/>
                      </m:rPr>
                      <a:rPr lang="en-US" sz="2180" spc="-178">
                        <a:solidFill>
                          <a:srgbClr val="990000"/>
                        </a:solidFill>
                        <a:latin typeface="Courier New"/>
                        <a:cs typeface="Courier New"/>
                      </a:rPr>
                      <m:t>No</m:t>
                    </m:r>
                  </m:oMath>
                </a14:m>
                <a:r>
                  <a:rPr lang="en-US" sz="2180" spc="-178" dirty="0">
                    <a:solidFill>
                      <a:srgbClr val="990000"/>
                    </a:solidFill>
                    <a:latin typeface="Courier New"/>
                    <a:cs typeface="Courier New"/>
                  </a:rPr>
                  <a:t>)</a:t>
                </a:r>
                <a:r>
                  <a:rPr lang="en-US" sz="2180" dirty="0">
                    <a:latin typeface="Times New Roman"/>
                    <a:cs typeface="Times New Roman"/>
                  </a:rPr>
                  <a:t>= </a:t>
                </a:r>
                <a14:m>
                  <m:oMath xmlns:m="http://schemas.openxmlformats.org/officeDocument/2006/math">
                    <m:f>
                      <m:fPr>
                        <m:ctrlPr>
                          <a:rPr lang="ar-AE" sz="2774" i="1">
                            <a:latin typeface="Cambria Math" panose="02040503050406030204" pitchFamily="18" charset="0"/>
                            <a:cs typeface="Times New Roman"/>
                          </a:rPr>
                        </m:ctrlPr>
                      </m:fPr>
                      <m:num>
                        <m:sSup>
                          <m:sSupPr>
                            <m:ctrlPr>
                              <a:rPr lang="ar-AE" sz="2774" i="1">
                                <a:latin typeface="Cambria Math" panose="02040503050406030204" pitchFamily="18" charset="0"/>
                                <a:cs typeface="Times New Roman"/>
                              </a:rPr>
                            </m:ctrlPr>
                          </m:sSupPr>
                          <m:e>
                            <m:r>
                              <a:rPr lang="ar-AE" sz="2774" i="1">
                                <a:latin typeface="Cambria Math" panose="02040503050406030204" pitchFamily="18" charset="0"/>
                                <a:cs typeface="Times New Roman"/>
                              </a:rPr>
                              <m:t>𝑒</m:t>
                            </m:r>
                          </m:e>
                          <m:sup>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3</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5041</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4049</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sup>
                        </m:sSup>
                      </m:num>
                      <m:den>
                        <m:r>
                          <a:rPr lang="ar-AE" sz="2774" i="1">
                            <a:latin typeface="Cambria Math" panose="02040503050406030204" pitchFamily="18" charset="0"/>
                            <a:cs typeface="Times New Roman"/>
                          </a:rPr>
                          <m:t>1</m:t>
                        </m:r>
                        <m:r>
                          <a:rPr lang="ar-AE" sz="2774" i="1">
                            <a:latin typeface="Cambria Math" panose="02040503050406030204" pitchFamily="18" charset="0"/>
                            <a:cs typeface="Times New Roman"/>
                          </a:rPr>
                          <m:t>+</m:t>
                        </m:r>
                        <m:sSup>
                          <m:sSupPr>
                            <m:ctrlPr>
                              <a:rPr lang="ar-AE" sz="2774" i="1">
                                <a:latin typeface="Cambria Math" panose="02040503050406030204" pitchFamily="18" charset="0"/>
                                <a:cs typeface="Times New Roman"/>
                              </a:rPr>
                            </m:ctrlPr>
                          </m:sSupPr>
                          <m:e>
                            <m:r>
                              <a:rPr lang="ar-AE" sz="2774" i="1">
                                <a:latin typeface="Cambria Math" panose="02040503050406030204" pitchFamily="18" charset="0"/>
                                <a:cs typeface="Times New Roman"/>
                              </a:rPr>
                              <m:t>𝑒</m:t>
                            </m:r>
                          </m:e>
                          <m:sup>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3</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5041</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4049</m:t>
                            </m:r>
                            <m:r>
                              <a:rPr lang="en-US" sz="2774" i="1">
                                <a:latin typeface="Cambria Math" panose="02040503050406030204" pitchFamily="18" charset="0"/>
                                <a:cs typeface="Times New Roman"/>
                              </a:rPr>
                              <m:t>×</m:t>
                            </m:r>
                            <m:r>
                              <a:rPr lang="en-US" sz="2774" i="1">
                                <a:latin typeface="Cambria Math" panose="02040503050406030204" pitchFamily="18" charset="0"/>
                                <a:cs typeface="Times New Roman"/>
                              </a:rPr>
                              <m:t>0</m:t>
                            </m:r>
                          </m:sup>
                        </m:sSup>
                      </m:den>
                    </m:f>
                  </m:oMath>
                </a14:m>
                <a:r>
                  <a:rPr lang="ar-AE" sz="2774" dirty="0">
                    <a:latin typeface="Times New Roman"/>
                    <a:cs typeface="Times New Roman"/>
                  </a:rPr>
                  <a:t> </a:t>
                </a:r>
                <a:r>
                  <a:rPr lang="ar-AE" sz="2180" dirty="0">
                    <a:latin typeface="Times New Roman"/>
                    <a:cs typeface="Times New Roman"/>
                  </a:rPr>
                  <a:t>=</a:t>
                </a:r>
                <a:r>
                  <a:rPr lang="en-US" sz="2180" dirty="0">
                    <a:latin typeface="Times New Roman"/>
                    <a:cs typeface="Times New Roman"/>
                  </a:rPr>
                  <a:t>0.0292.</a:t>
                </a:r>
                <a:endParaRPr lang="en-US" sz="3567" dirty="0"/>
              </a:p>
            </p:txBody>
          </p:sp>
        </mc:Choice>
        <mc:Fallback xmlns="">
          <p:sp>
            <p:nvSpPr>
              <p:cNvPr id="5" name="Rectangle 4">
                <a:extLst>
                  <a:ext uri="{FF2B5EF4-FFF2-40B4-BE49-F238E27FC236}">
                    <a16:creationId xmlns:a16="http://schemas.microsoft.com/office/drawing/2014/main" id="{BD3EB656-19CF-4094-BDEA-FC217BC9408C}"/>
                  </a:ext>
                </a:extLst>
              </p:cNvPr>
              <p:cNvSpPr>
                <a:spLocks noRot="1" noChangeAspect="1" noMove="1" noResize="1" noEditPoints="1" noAdjustHandles="1" noChangeArrowheads="1" noChangeShapeType="1" noTextEdit="1"/>
              </p:cNvSpPr>
              <p:nvPr/>
            </p:nvSpPr>
            <p:spPr>
              <a:xfrm>
                <a:off x="692410" y="4083999"/>
                <a:ext cx="8042128" cy="763094"/>
              </a:xfrm>
              <a:prstGeom prst="rect">
                <a:avLst/>
              </a:prstGeom>
              <a:blipFill>
                <a:blip r:embed="rId3"/>
                <a:stretch>
                  <a:fillRect l="-158" b="-6557"/>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A2916002-CFFE-074B-8F22-E185BFE39128}"/>
              </a:ext>
            </a:extLst>
          </p:cNvPr>
          <p:cNvSpPr>
            <a:spLocks noGrp="1"/>
          </p:cNvSpPr>
          <p:nvPr>
            <p:ph type="sldNum" sz="quarter" idx="12"/>
          </p:nvPr>
        </p:nvSpPr>
        <p:spPr/>
        <p:txBody>
          <a:bodyPr/>
          <a:lstStyle/>
          <a:p>
            <a:fld id="{19B12225-5612-419B-A8D5-4B8EEE4C217E}" type="slidenum">
              <a:rPr lang="en-US" smtClean="0"/>
              <a:pPr/>
              <a:t>89</a:t>
            </a:fld>
            <a:endParaRPr lang="en-US"/>
          </a:p>
        </p:txBody>
      </p:sp>
    </p:spTree>
    <p:extLst>
      <p:ext uri="{BB962C8B-B14F-4D97-AF65-F5344CB8AC3E}">
        <p14:creationId xmlns:p14="http://schemas.microsoft.com/office/powerpoint/2010/main" val="3710361917"/>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5000" y="891623"/>
            <a:ext cx="4600575" cy="5953125"/>
            <a:chOff x="1542500" y="540847"/>
            <a:chExt cx="4600575" cy="5953125"/>
          </a:xfrm>
        </p:grpSpPr>
        <p:pic>
          <p:nvPicPr>
            <p:cNvPr id="10246" name="Picture 6" descr="http://1.bp.blogspot.com/-i3DMgAzrd78/Tc5rsrBeTtI/AAAAAAAABrQ/5-iQRRIwkMA/s1600/barbeque.bmp"/>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2500" y="540847"/>
              <a:ext cx="4600575" cy="5953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24400" y="3387983"/>
              <a:ext cx="658246" cy="643574"/>
              <a:chOff x="4843545" y="2726242"/>
              <a:chExt cx="658246" cy="643574"/>
            </a:xfrm>
          </p:grpSpPr>
          <p:sp>
            <p:nvSpPr>
              <p:cNvPr id="7" name="TextBox 6"/>
              <p:cNvSpPr txBox="1"/>
              <p:nvPr/>
            </p:nvSpPr>
            <p:spPr>
              <a:xfrm rot="1171103">
                <a:off x="4857063" y="2726242"/>
                <a:ext cx="644728" cy="369332"/>
              </a:xfrm>
              <a:prstGeom prst="rect">
                <a:avLst/>
              </a:prstGeom>
              <a:noFill/>
            </p:spPr>
            <p:txBody>
              <a:bodyPr wrap="none" rtlCol="0">
                <a:spAutoFit/>
              </a:bodyPr>
              <a:lstStyle/>
              <a:p>
                <a:r>
                  <a:rPr lang="en-US" dirty="0">
                    <a:solidFill>
                      <a:srgbClr val="FF0066"/>
                    </a:solidFill>
                    <a:latin typeface="Calibri" pitchFamily="34" charset="0"/>
                    <a:cs typeface="Calibri" pitchFamily="34" charset="0"/>
                  </a:rPr>
                  <a:t>   I </a:t>
                </a:r>
                <a:r>
                  <a:rPr lang="en-US" dirty="0">
                    <a:solidFill>
                      <a:srgbClr val="FF0066"/>
                    </a:solidFill>
                    <a:latin typeface="Calibri" pitchFamily="34" charset="0"/>
                    <a:cs typeface="Calibri" pitchFamily="34" charset="0"/>
                    <a:sym typeface="Webdings"/>
                  </a:rPr>
                  <a:t>♥ </a:t>
                </a:r>
                <a:endParaRPr lang="en-US" dirty="0">
                  <a:solidFill>
                    <a:srgbClr val="FF0066"/>
                  </a:solidFill>
                  <a:latin typeface="Calibri" pitchFamily="34" charset="0"/>
                  <a:cs typeface="Calibri" pitchFamily="34" charset="0"/>
                </a:endParaRPr>
              </a:p>
            </p:txBody>
          </p:sp>
          <p:sp>
            <p:nvSpPr>
              <p:cNvPr id="13" name="TextBox 12"/>
              <p:cNvSpPr txBox="1"/>
              <p:nvPr/>
            </p:nvSpPr>
            <p:spPr>
              <a:xfrm rot="1171103">
                <a:off x="4843545" y="3000484"/>
                <a:ext cx="599716" cy="369332"/>
              </a:xfrm>
              <a:prstGeom prst="rect">
                <a:avLst/>
              </a:prstGeom>
              <a:noFill/>
            </p:spPr>
            <p:txBody>
              <a:bodyPr wrap="none" rtlCol="0">
                <a:spAutoFit/>
              </a:bodyPr>
              <a:lstStyle/>
              <a:p>
                <a:r>
                  <a:rPr lang="en-US" dirty="0">
                    <a:solidFill>
                      <a:srgbClr val="FF0066"/>
                    </a:solidFill>
                    <a:latin typeface="Calibri" pitchFamily="34" charset="0"/>
                    <a:cs typeface="Calibri" pitchFamily="34" charset="0"/>
                  </a:rPr>
                  <a:t>data</a:t>
                </a:r>
              </a:p>
            </p:txBody>
          </p:sp>
        </p:grpSp>
      </p:grpSp>
      <p:sp>
        <p:nvSpPr>
          <p:cNvPr id="9" name="TextBox 8"/>
          <p:cNvSpPr txBox="1"/>
          <p:nvPr/>
        </p:nvSpPr>
        <p:spPr>
          <a:xfrm>
            <a:off x="304800" y="156127"/>
            <a:ext cx="7075976" cy="769441"/>
          </a:xfrm>
          <a:prstGeom prst="rect">
            <a:avLst/>
          </a:prstGeom>
          <a:noFill/>
        </p:spPr>
        <p:txBody>
          <a:bodyPr wrap="none" rtlCol="0">
            <a:spAutoFit/>
          </a:bodyPr>
          <a:lstStyle/>
          <a:p>
            <a:r>
              <a:rPr lang="en-US" sz="4400" b="1" dirty="0">
                <a:solidFill>
                  <a:srgbClr val="0000FF"/>
                </a:solidFill>
                <a:latin typeface="+mj-lt"/>
                <a:cs typeface="Arial" pitchFamily="34" charset="0"/>
              </a:rPr>
              <a:t>How do you want that data?</a:t>
            </a:r>
          </a:p>
        </p:txBody>
      </p:sp>
    </p:spTree>
    <p:extLst>
      <p:ext uri="{BB962C8B-B14F-4D97-AF65-F5344CB8AC3E}">
        <p14:creationId xmlns:p14="http://schemas.microsoft.com/office/powerpoint/2010/main" val="342954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48367"/>
            <a:ext cx="8839199" cy="1419301"/>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pc="40" dirty="0"/>
              <a:t>Logistic </a:t>
            </a:r>
            <a:r>
              <a:rPr spc="50" dirty="0"/>
              <a:t>regression </a:t>
            </a:r>
            <a:r>
              <a:rPr spc="109" dirty="0"/>
              <a:t>with </a:t>
            </a:r>
            <a:r>
              <a:rPr lang="en-US" spc="40" dirty="0"/>
              <a:t>multiple </a:t>
            </a:r>
            <a:r>
              <a:rPr spc="59" dirty="0"/>
              <a:t>variables</a:t>
            </a:r>
          </a:p>
        </p:txBody>
      </p:sp>
      <mc:AlternateContent xmlns:mc="http://schemas.openxmlformats.org/markup-compatibility/2006" xmlns:a14="http://schemas.microsoft.com/office/drawing/2010/main">
        <mc:Choice Requires="a14">
          <p:sp>
            <p:nvSpPr>
              <p:cNvPr id="7" name="object 7"/>
              <p:cNvSpPr txBox="1"/>
              <p:nvPr/>
            </p:nvSpPr>
            <p:spPr>
              <a:xfrm>
                <a:off x="1551964" y="1609878"/>
                <a:ext cx="5655421" cy="559813"/>
              </a:xfrm>
              <a:prstGeom prst="rect">
                <a:avLst/>
              </a:prstGeom>
            </p:spPr>
            <p:txBody>
              <a:bodyPr vert="horz" wrap="square" lIns="0" tIns="22650" rIns="0" bIns="0" rtlCol="0">
                <a:spAutoFit/>
              </a:bodyPr>
              <a:lstStyle/>
              <a:p>
                <a:pPr marL="75503">
                  <a:spcBef>
                    <a:spcPts val="178"/>
                  </a:spcBef>
                </a:pPr>
                <a14:m>
                  <m:oMath xmlns:m="http://schemas.openxmlformats.org/officeDocument/2006/math">
                    <m:r>
                      <m:rPr>
                        <m:sty m:val="p"/>
                      </m:rPr>
                      <a:rPr lang="en-US" sz="2180" spc="446">
                        <a:latin typeface="Cambria Math" panose="02040503050406030204" pitchFamily="18" charset="0"/>
                        <a:cs typeface="Times New Roman"/>
                      </a:rPr>
                      <m:t>log</m:t>
                    </m:r>
                    <m:d>
                      <m:dPr>
                        <m:ctrlPr>
                          <a:rPr lang="en-US" sz="2180" i="1" spc="446">
                            <a:latin typeface="Cambria Math" panose="02040503050406030204" pitchFamily="18" charset="0"/>
                            <a:cs typeface="Times New Roman"/>
                          </a:rPr>
                        </m:ctrlPr>
                      </m:dPr>
                      <m:e>
                        <m:f>
                          <m:fPr>
                            <m:ctrlPr>
                              <a:rPr lang="en-US" sz="2180" i="1" spc="446">
                                <a:latin typeface="Cambria Math" panose="02040503050406030204" pitchFamily="18" charset="0"/>
                                <a:cs typeface="Times New Roman"/>
                              </a:rPr>
                            </m:ctrlPr>
                          </m:fPr>
                          <m:num>
                            <m:r>
                              <a:rPr lang="en-US" sz="2180" i="1" spc="446">
                                <a:latin typeface="Cambria Math" panose="02040503050406030204" pitchFamily="18" charset="0"/>
                                <a:cs typeface="Times New Roman"/>
                              </a:rPr>
                              <m:t>𝑝</m:t>
                            </m:r>
                            <m:r>
                              <a:rPr lang="en-US" sz="2180" i="1" spc="446">
                                <a:latin typeface="Cambria Math" panose="02040503050406030204" pitchFamily="18" charset="0"/>
                                <a:cs typeface="Times New Roman"/>
                              </a:rPr>
                              <m:t>(</m:t>
                            </m:r>
                            <m:r>
                              <a:rPr lang="en-US" sz="2180" i="1" spc="446">
                                <a:latin typeface="Cambria Math" panose="02040503050406030204" pitchFamily="18" charset="0"/>
                                <a:cs typeface="Times New Roman"/>
                              </a:rPr>
                              <m:t>𝑋</m:t>
                            </m:r>
                            <m:r>
                              <a:rPr lang="en-US" sz="2180" i="1" spc="446">
                                <a:latin typeface="Cambria Math" panose="02040503050406030204" pitchFamily="18" charset="0"/>
                                <a:cs typeface="Times New Roman"/>
                              </a:rPr>
                              <m:t>)</m:t>
                            </m:r>
                          </m:num>
                          <m:den>
                            <m:r>
                              <a:rPr lang="en-US" sz="2180" i="1" spc="446">
                                <a:latin typeface="Cambria Math" panose="02040503050406030204" pitchFamily="18" charset="0"/>
                                <a:cs typeface="Times New Roman"/>
                              </a:rPr>
                              <m:t>1</m:t>
                            </m:r>
                            <m:r>
                              <a:rPr lang="en-US" sz="2180" i="1" spc="446">
                                <a:latin typeface="Cambria Math" panose="02040503050406030204" pitchFamily="18" charset="0"/>
                                <a:cs typeface="Times New Roman"/>
                              </a:rPr>
                              <m:t>−</m:t>
                            </m:r>
                            <m:r>
                              <a:rPr lang="en-US" sz="2180" i="1" spc="446">
                                <a:latin typeface="Cambria Math" panose="02040503050406030204" pitchFamily="18" charset="0"/>
                                <a:cs typeface="Times New Roman"/>
                              </a:rPr>
                              <m:t>𝑝</m:t>
                            </m:r>
                            <m:r>
                              <a:rPr lang="en-US" sz="2180" i="1" spc="446">
                                <a:latin typeface="Cambria Math" panose="02040503050406030204" pitchFamily="18" charset="0"/>
                                <a:cs typeface="Times New Roman"/>
                              </a:rPr>
                              <m:t>(</m:t>
                            </m:r>
                            <m:r>
                              <a:rPr lang="en-US" sz="2180" i="1" spc="446">
                                <a:latin typeface="Cambria Math" panose="02040503050406030204" pitchFamily="18" charset="0"/>
                                <a:cs typeface="Times New Roman"/>
                              </a:rPr>
                              <m:t>𝑋</m:t>
                            </m:r>
                            <m:r>
                              <a:rPr lang="en-US" sz="2180" i="1" spc="446">
                                <a:latin typeface="Cambria Math" panose="02040503050406030204" pitchFamily="18" charset="0"/>
                                <a:cs typeface="Times New Roman"/>
                              </a:rPr>
                              <m:t>)</m:t>
                            </m:r>
                          </m:den>
                        </m:f>
                      </m:e>
                    </m:d>
                  </m:oMath>
                </a14:m>
                <a:r>
                  <a:rPr lang="en-US" sz="2180" spc="446" dirty="0">
                    <a:latin typeface="Times New Roman"/>
                    <a:cs typeface="Times New Roman"/>
                  </a:rPr>
                  <a:t> </a:t>
                </a:r>
                <a:r>
                  <a:rPr lang="el-GR" sz="2180" spc="446" dirty="0">
                    <a:latin typeface="Times New Roman"/>
                    <a:cs typeface="Times New Roman"/>
                  </a:rPr>
                  <a:t>=</a:t>
                </a:r>
                <a:r>
                  <a:rPr lang="el-GR" sz="2180" spc="30" dirty="0">
                    <a:latin typeface="Times New Roman"/>
                    <a:cs typeface="Times New Roman"/>
                  </a:rPr>
                  <a:t> </a:t>
                </a:r>
                <a:r>
                  <a:rPr lang="el-GR" sz="2180" i="1" spc="40" dirty="0">
                    <a:latin typeface="Times New Roman"/>
                    <a:cs typeface="Times New Roman"/>
                  </a:rPr>
                  <a:t>β</a:t>
                </a:r>
                <a:r>
                  <a:rPr lang="el-GR" sz="2378" spc="59" baseline="-10416" dirty="0">
                    <a:latin typeface="Arial"/>
                    <a:cs typeface="Arial"/>
                  </a:rPr>
                  <a:t>0</a:t>
                </a:r>
                <a:r>
                  <a:rPr lang="el-GR" sz="2378" spc="192" baseline="-10416" dirty="0">
                    <a:latin typeface="Arial"/>
                    <a:cs typeface="Arial"/>
                  </a:rPr>
                  <a:t> </a:t>
                </a:r>
                <a:r>
                  <a:rPr lang="el-GR" sz="2180" spc="446" dirty="0">
                    <a:latin typeface="Times New Roman"/>
                    <a:cs typeface="Times New Roman"/>
                  </a:rPr>
                  <a:t>+</a:t>
                </a:r>
                <a:r>
                  <a:rPr lang="el-GR" sz="2180" spc="-89" dirty="0">
                    <a:latin typeface="Times New Roman"/>
                    <a:cs typeface="Times New Roman"/>
                  </a:rPr>
                  <a:t> </a:t>
                </a:r>
                <a:r>
                  <a:rPr lang="el-GR" sz="2180" i="1" spc="149" dirty="0">
                    <a:latin typeface="Times New Roman"/>
                    <a:cs typeface="Times New Roman"/>
                  </a:rPr>
                  <a:t>β</a:t>
                </a:r>
                <a:r>
                  <a:rPr lang="el-GR" sz="2378" spc="222" baseline="-10416" dirty="0">
                    <a:latin typeface="Arial"/>
                    <a:cs typeface="Arial"/>
                  </a:rPr>
                  <a:t>1</a:t>
                </a:r>
                <a:r>
                  <a:rPr lang="en-US" sz="2180" i="1" spc="149" dirty="0">
                    <a:latin typeface="Times New Roman"/>
                    <a:cs typeface="Times New Roman"/>
                  </a:rPr>
                  <a:t>X</a:t>
                </a:r>
                <a:r>
                  <a:rPr lang="en-US" sz="2378" spc="222" baseline="-10416" dirty="0">
                    <a:latin typeface="Arial"/>
                    <a:cs typeface="Arial"/>
                  </a:rPr>
                  <a:t>1</a:t>
                </a:r>
                <a:r>
                  <a:rPr lang="en-US" sz="2378" spc="192" baseline="-10416" dirty="0">
                    <a:latin typeface="Arial"/>
                    <a:cs typeface="Arial"/>
                  </a:rPr>
                  <a:t> </a:t>
                </a:r>
                <a:r>
                  <a:rPr lang="en-US" sz="2180" spc="446" dirty="0">
                    <a:latin typeface="Times New Roman"/>
                    <a:cs typeface="Times New Roman"/>
                  </a:rPr>
                  <a:t>+</a:t>
                </a:r>
                <a:r>
                  <a:rPr lang="en-US" sz="2180" spc="-79" dirty="0">
                    <a:latin typeface="Times New Roman"/>
                    <a:cs typeface="Times New Roman"/>
                  </a:rPr>
                  <a:t> </a:t>
                </a:r>
                <a:r>
                  <a:rPr lang="en-US" sz="2180" i="1" spc="-723" dirty="0">
                    <a:latin typeface="Menlo"/>
                    <a:cs typeface="Menlo"/>
                  </a:rPr>
                  <a:t>·</a:t>
                </a:r>
                <a:r>
                  <a:rPr lang="en-US" sz="2180" i="1" spc="-959" dirty="0">
                    <a:latin typeface="Menlo"/>
                    <a:cs typeface="Menlo"/>
                  </a:rPr>
                  <a:t> </a:t>
                </a:r>
                <a:r>
                  <a:rPr lang="en-US" sz="2180" i="1" spc="-723" dirty="0">
                    <a:latin typeface="Menlo"/>
                    <a:cs typeface="Menlo"/>
                  </a:rPr>
                  <a:t>·</a:t>
                </a:r>
                <a:r>
                  <a:rPr lang="en-US" sz="2180" i="1" spc="-971" dirty="0">
                    <a:latin typeface="Menlo"/>
                    <a:cs typeface="Menlo"/>
                  </a:rPr>
                  <a:t> </a:t>
                </a:r>
                <a:r>
                  <a:rPr lang="en-US" sz="2180" i="1" spc="-723" dirty="0">
                    <a:latin typeface="Menlo"/>
                    <a:cs typeface="Menlo"/>
                  </a:rPr>
                  <a:t>·</a:t>
                </a:r>
                <a:r>
                  <a:rPr lang="en-US" sz="2180" i="1" spc="-842" dirty="0">
                    <a:latin typeface="Menlo"/>
                    <a:cs typeface="Menlo"/>
                  </a:rPr>
                  <a:t> </a:t>
                </a:r>
                <a:r>
                  <a:rPr lang="en-US" sz="2180" spc="446" dirty="0">
                    <a:latin typeface="Times New Roman"/>
                    <a:cs typeface="Times New Roman"/>
                  </a:rPr>
                  <a:t>+</a:t>
                </a:r>
                <a:r>
                  <a:rPr lang="en-US" sz="2180" spc="-79" dirty="0">
                    <a:latin typeface="Times New Roman"/>
                    <a:cs typeface="Times New Roman"/>
                  </a:rPr>
                  <a:t> </a:t>
                </a:r>
                <a:r>
                  <a:rPr lang="el-GR" sz="2180" i="1" spc="198" dirty="0">
                    <a:latin typeface="Times New Roman"/>
                    <a:cs typeface="Times New Roman"/>
                  </a:rPr>
                  <a:t>β</a:t>
                </a:r>
                <a:r>
                  <a:rPr lang="en-US" sz="2378" i="1" spc="297" baseline="-10416" dirty="0">
                    <a:latin typeface="Times New Roman"/>
                    <a:cs typeface="Times New Roman"/>
                  </a:rPr>
                  <a:t>p</a:t>
                </a:r>
                <a:r>
                  <a:rPr lang="en-US" sz="2180" i="1" spc="198" dirty="0">
                    <a:latin typeface="Times New Roman"/>
                    <a:cs typeface="Times New Roman"/>
                  </a:rPr>
                  <a:t>X</a:t>
                </a:r>
                <a:r>
                  <a:rPr lang="en-US" sz="2378" i="1" spc="297" baseline="-10416" dirty="0">
                    <a:latin typeface="Times New Roman"/>
                    <a:cs typeface="Times New Roman"/>
                  </a:rPr>
                  <a:t>p</a:t>
                </a:r>
                <a:endParaRPr sz="2378" baseline="-10416" dirty="0">
                  <a:latin typeface="Times New Roman"/>
                  <a:cs typeface="Times New Roman"/>
                </a:endParaRPr>
              </a:p>
            </p:txBody>
          </p:sp>
        </mc:Choice>
        <mc:Fallback xmlns="">
          <p:sp>
            <p:nvSpPr>
              <p:cNvPr id="7" name="object 7"/>
              <p:cNvSpPr txBox="1">
                <a:spLocks noRot="1" noChangeAspect="1" noMove="1" noResize="1" noEditPoints="1" noAdjustHandles="1" noChangeArrowheads="1" noChangeShapeType="1" noTextEdit="1"/>
              </p:cNvSpPr>
              <p:nvPr/>
            </p:nvSpPr>
            <p:spPr>
              <a:xfrm>
                <a:off x="1551964" y="1609878"/>
                <a:ext cx="5655421" cy="559813"/>
              </a:xfrm>
              <a:prstGeom prst="rect">
                <a:avLst/>
              </a:prstGeom>
              <a:blipFill>
                <a:blip r:embed="rId2"/>
                <a:stretch>
                  <a:fillRect l="-671" b="-15556"/>
                </a:stretch>
              </a:blipFill>
            </p:spPr>
            <p:txBody>
              <a:bodyPr/>
              <a:lstStyle/>
              <a:p>
                <a:r>
                  <a:rPr lang="en-US">
                    <a:noFill/>
                  </a:rPr>
                  <a:t> </a:t>
                </a:r>
              </a:p>
            </p:txBody>
          </p:sp>
        </mc:Fallback>
      </mc:AlternateContent>
      <p:sp>
        <p:nvSpPr>
          <p:cNvPr id="8" name="object 8"/>
          <p:cNvSpPr/>
          <p:nvPr/>
        </p:nvSpPr>
        <p:spPr>
          <a:xfrm>
            <a:off x="3788677" y="2794640"/>
            <a:ext cx="2529281" cy="0"/>
          </a:xfrm>
          <a:custGeom>
            <a:avLst/>
            <a:gdLst/>
            <a:ahLst/>
            <a:cxnLst/>
            <a:rect l="l" t="t" r="r" b="b"/>
            <a:pathLst>
              <a:path w="1276350">
                <a:moveTo>
                  <a:pt x="0" y="0"/>
                </a:moveTo>
                <a:lnTo>
                  <a:pt x="1276311" y="0"/>
                </a:lnTo>
              </a:path>
            </a:pathLst>
          </a:custGeom>
          <a:ln w="5537">
            <a:solidFill>
              <a:srgbClr val="000000"/>
            </a:solidFill>
          </a:ln>
        </p:spPr>
        <p:txBody>
          <a:bodyPr wrap="square" lIns="0" tIns="0" rIns="0" bIns="0" rtlCol="0"/>
          <a:lstStyle/>
          <a:p>
            <a:endParaRPr sz="3567"/>
          </a:p>
        </p:txBody>
      </p:sp>
      <p:sp>
        <p:nvSpPr>
          <p:cNvPr id="9" name="object 9"/>
          <p:cNvSpPr txBox="1"/>
          <p:nvPr/>
        </p:nvSpPr>
        <p:spPr>
          <a:xfrm>
            <a:off x="2691196" y="2278212"/>
            <a:ext cx="3703320" cy="764869"/>
          </a:xfrm>
          <a:prstGeom prst="rect">
            <a:avLst/>
          </a:prstGeom>
        </p:spPr>
        <p:txBody>
          <a:bodyPr vert="horz" wrap="square" lIns="0" tIns="22650" rIns="0" bIns="0" rtlCol="0">
            <a:spAutoFit/>
          </a:bodyPr>
          <a:lstStyle/>
          <a:p>
            <a:pPr marL="996637" algn="ctr">
              <a:lnSpc>
                <a:spcPts val="2428"/>
              </a:lnSpc>
              <a:spcBef>
                <a:spcPts val="178"/>
              </a:spcBef>
            </a:pPr>
            <a:r>
              <a:rPr sz="3270" i="1" spc="176" baseline="-20202" dirty="0">
                <a:latin typeface="Times New Roman"/>
                <a:cs typeface="Times New Roman"/>
              </a:rPr>
              <a:t>e</a:t>
            </a:r>
            <a:r>
              <a:rPr sz="1585" i="1" spc="119" dirty="0">
                <a:latin typeface="Times New Roman"/>
                <a:cs typeface="Times New Roman"/>
              </a:rPr>
              <a:t>β</a:t>
            </a:r>
            <a:r>
              <a:rPr sz="1784" spc="176" baseline="-9259" dirty="0">
                <a:latin typeface="Times New Roman"/>
                <a:cs typeface="Times New Roman"/>
              </a:rPr>
              <a:t>0</a:t>
            </a:r>
            <a:r>
              <a:rPr sz="1585" spc="119" dirty="0">
                <a:latin typeface="Arial"/>
                <a:cs typeface="Arial"/>
              </a:rPr>
              <a:t>+</a:t>
            </a:r>
            <a:r>
              <a:rPr sz="1585" i="1" spc="119" dirty="0">
                <a:latin typeface="Times New Roman"/>
                <a:cs typeface="Times New Roman"/>
              </a:rPr>
              <a:t>β</a:t>
            </a:r>
            <a:r>
              <a:rPr sz="1784" spc="176" baseline="-9259" dirty="0">
                <a:latin typeface="Times New Roman"/>
                <a:cs typeface="Times New Roman"/>
              </a:rPr>
              <a:t>1</a:t>
            </a:r>
            <a:r>
              <a:rPr sz="1585" i="1" spc="119" dirty="0">
                <a:latin typeface="Times New Roman"/>
                <a:cs typeface="Times New Roman"/>
              </a:rPr>
              <a:t>X</a:t>
            </a:r>
            <a:r>
              <a:rPr sz="1784" spc="176" baseline="-9259" dirty="0">
                <a:latin typeface="Times New Roman"/>
                <a:cs typeface="Times New Roman"/>
              </a:rPr>
              <a:t>1</a:t>
            </a:r>
            <a:r>
              <a:rPr sz="1585" spc="119" dirty="0">
                <a:latin typeface="Arial"/>
                <a:cs typeface="Arial"/>
              </a:rPr>
              <a:t>+</a:t>
            </a:r>
            <a:r>
              <a:rPr sz="1585" i="1" spc="119" dirty="0">
                <a:latin typeface="Menlo"/>
                <a:cs typeface="Menlo"/>
              </a:rPr>
              <a:t>···</a:t>
            </a:r>
            <a:r>
              <a:rPr sz="1585" spc="119" dirty="0">
                <a:latin typeface="Arial"/>
                <a:cs typeface="Arial"/>
              </a:rPr>
              <a:t>+</a:t>
            </a:r>
            <a:r>
              <a:rPr sz="1585" i="1" spc="119" dirty="0">
                <a:latin typeface="Times New Roman"/>
                <a:cs typeface="Times New Roman"/>
              </a:rPr>
              <a:t>β</a:t>
            </a:r>
            <a:r>
              <a:rPr sz="1784" i="1" spc="176" baseline="-9259" dirty="0">
                <a:latin typeface="Times New Roman"/>
                <a:cs typeface="Times New Roman"/>
              </a:rPr>
              <a:t>p</a:t>
            </a:r>
            <a:r>
              <a:rPr sz="1585" i="1" spc="119" dirty="0">
                <a:latin typeface="Times New Roman"/>
                <a:cs typeface="Times New Roman"/>
              </a:rPr>
              <a:t>X</a:t>
            </a:r>
            <a:r>
              <a:rPr sz="1784" i="1" spc="176" baseline="-9259" dirty="0">
                <a:latin typeface="Times New Roman"/>
                <a:cs typeface="Times New Roman"/>
              </a:rPr>
              <a:t>p</a:t>
            </a:r>
            <a:endParaRPr sz="1784" baseline="-9259" dirty="0">
              <a:latin typeface="Times New Roman"/>
              <a:cs typeface="Times New Roman"/>
            </a:endParaRPr>
          </a:p>
          <a:p>
            <a:pPr marL="100670">
              <a:lnSpc>
                <a:spcPts val="1556"/>
              </a:lnSpc>
            </a:pPr>
            <a:r>
              <a:rPr sz="2180" i="1" spc="208" dirty="0">
                <a:latin typeface="Times New Roman"/>
                <a:cs typeface="Times New Roman"/>
              </a:rPr>
              <a:t>p</a:t>
            </a:r>
            <a:r>
              <a:rPr sz="2180" spc="208" dirty="0">
                <a:latin typeface="Times New Roman"/>
                <a:cs typeface="Times New Roman"/>
              </a:rPr>
              <a:t>(</a:t>
            </a:r>
            <a:r>
              <a:rPr sz="2180" i="1" spc="208" dirty="0">
                <a:latin typeface="Times New Roman"/>
                <a:cs typeface="Times New Roman"/>
              </a:rPr>
              <a:t>X</a:t>
            </a:r>
            <a:r>
              <a:rPr sz="2180" spc="208" dirty="0">
                <a:latin typeface="Times New Roman"/>
                <a:cs typeface="Times New Roman"/>
              </a:rPr>
              <a:t>)</a:t>
            </a:r>
            <a:r>
              <a:rPr sz="2180" spc="40" dirty="0">
                <a:latin typeface="Times New Roman"/>
                <a:cs typeface="Times New Roman"/>
              </a:rPr>
              <a:t> </a:t>
            </a:r>
            <a:r>
              <a:rPr sz="2180" spc="446" dirty="0">
                <a:latin typeface="Times New Roman"/>
                <a:cs typeface="Times New Roman"/>
              </a:rPr>
              <a:t>=</a:t>
            </a:r>
            <a:endParaRPr sz="2180" dirty="0">
              <a:latin typeface="Times New Roman"/>
              <a:cs typeface="Times New Roman"/>
            </a:endParaRPr>
          </a:p>
          <a:p>
            <a:pPr marL="996637" algn="ctr">
              <a:lnSpc>
                <a:spcPts val="1734"/>
              </a:lnSpc>
            </a:pPr>
            <a:r>
              <a:rPr sz="3270" spc="-14" baseline="-17676" dirty="0">
                <a:latin typeface="Times New Roman"/>
                <a:cs typeface="Times New Roman"/>
              </a:rPr>
              <a:t>1 </a:t>
            </a:r>
            <a:r>
              <a:rPr sz="3270" spc="668" baseline="-17676" dirty="0">
                <a:latin typeface="Times New Roman"/>
                <a:cs typeface="Times New Roman"/>
              </a:rPr>
              <a:t>+</a:t>
            </a:r>
            <a:r>
              <a:rPr sz="3270" spc="-311" baseline="-17676" dirty="0">
                <a:latin typeface="Times New Roman"/>
                <a:cs typeface="Times New Roman"/>
              </a:rPr>
              <a:t> </a:t>
            </a:r>
            <a:r>
              <a:rPr sz="3270" i="1" spc="176" baseline="-17676" dirty="0">
                <a:latin typeface="Times New Roman"/>
                <a:cs typeface="Times New Roman"/>
              </a:rPr>
              <a:t>e</a:t>
            </a:r>
            <a:r>
              <a:rPr sz="1585" i="1" spc="119" dirty="0">
                <a:latin typeface="Times New Roman"/>
                <a:cs typeface="Times New Roman"/>
              </a:rPr>
              <a:t>β</a:t>
            </a:r>
            <a:r>
              <a:rPr sz="1784" spc="176" baseline="-9259" dirty="0">
                <a:latin typeface="Times New Roman"/>
                <a:cs typeface="Times New Roman"/>
              </a:rPr>
              <a:t>0</a:t>
            </a:r>
            <a:r>
              <a:rPr sz="1585" spc="119" dirty="0">
                <a:latin typeface="Arial"/>
                <a:cs typeface="Arial"/>
              </a:rPr>
              <a:t>+</a:t>
            </a:r>
            <a:r>
              <a:rPr sz="1585" i="1" spc="119" dirty="0">
                <a:latin typeface="Times New Roman"/>
                <a:cs typeface="Times New Roman"/>
              </a:rPr>
              <a:t>β</a:t>
            </a:r>
            <a:r>
              <a:rPr sz="1784" spc="176" baseline="-9259" dirty="0">
                <a:latin typeface="Times New Roman"/>
                <a:cs typeface="Times New Roman"/>
              </a:rPr>
              <a:t>1</a:t>
            </a:r>
            <a:r>
              <a:rPr sz="1585" i="1" spc="119" dirty="0">
                <a:latin typeface="Times New Roman"/>
                <a:cs typeface="Times New Roman"/>
              </a:rPr>
              <a:t>X</a:t>
            </a:r>
            <a:r>
              <a:rPr sz="1784" spc="176" baseline="-9259" dirty="0">
                <a:latin typeface="Times New Roman"/>
                <a:cs typeface="Times New Roman"/>
              </a:rPr>
              <a:t>1</a:t>
            </a:r>
            <a:r>
              <a:rPr sz="1585" spc="119" dirty="0">
                <a:latin typeface="Arial"/>
                <a:cs typeface="Arial"/>
              </a:rPr>
              <a:t>+</a:t>
            </a:r>
            <a:r>
              <a:rPr sz="1585" i="1" spc="119" dirty="0">
                <a:latin typeface="Menlo"/>
                <a:cs typeface="Menlo"/>
              </a:rPr>
              <a:t>···</a:t>
            </a:r>
            <a:r>
              <a:rPr sz="1585" spc="119" dirty="0">
                <a:latin typeface="Arial"/>
                <a:cs typeface="Arial"/>
              </a:rPr>
              <a:t>+</a:t>
            </a:r>
            <a:r>
              <a:rPr sz="1585" i="1" spc="119" dirty="0">
                <a:latin typeface="Times New Roman"/>
                <a:cs typeface="Times New Roman"/>
              </a:rPr>
              <a:t>β</a:t>
            </a:r>
            <a:r>
              <a:rPr sz="1784" i="1" spc="176" baseline="-9259" dirty="0">
                <a:latin typeface="Times New Roman"/>
                <a:cs typeface="Times New Roman"/>
              </a:rPr>
              <a:t>p</a:t>
            </a:r>
            <a:r>
              <a:rPr sz="1585" i="1" spc="119" dirty="0">
                <a:latin typeface="Times New Roman"/>
                <a:cs typeface="Times New Roman"/>
              </a:rPr>
              <a:t>X</a:t>
            </a:r>
            <a:r>
              <a:rPr sz="1784" i="1" spc="176" baseline="-9259" dirty="0">
                <a:latin typeface="Times New Roman"/>
                <a:cs typeface="Times New Roman"/>
              </a:rPr>
              <a:t>p</a:t>
            </a:r>
            <a:endParaRPr sz="1784" baseline="-9259" dirty="0">
              <a:latin typeface="Times New Roman"/>
              <a:cs typeface="Times New Roman"/>
            </a:endParaRPr>
          </a:p>
        </p:txBody>
      </p:sp>
      <p:graphicFrame>
        <p:nvGraphicFramePr>
          <p:cNvPr id="10" name="object 10"/>
          <p:cNvGraphicFramePr>
            <a:graphicFrameLocks noGrp="1"/>
          </p:cNvGraphicFramePr>
          <p:nvPr/>
        </p:nvGraphicFramePr>
        <p:xfrm>
          <a:off x="762000" y="3087608"/>
          <a:ext cx="8021970" cy="2286699"/>
        </p:xfrm>
        <a:graphic>
          <a:graphicData uri="http://schemas.openxmlformats.org/drawingml/2006/table">
            <a:tbl>
              <a:tblPr firstRow="1" bandRow="1">
                <a:tableStyleId>{2D5ABB26-0587-4C30-8999-92F81FD0307C}</a:tableStyleId>
              </a:tblPr>
              <a:tblGrid>
                <a:gridCol w="2030975">
                  <a:extLst>
                    <a:ext uri="{9D8B030D-6E8A-4147-A177-3AD203B41FA5}">
                      <a16:colId xmlns:a16="http://schemas.microsoft.com/office/drawing/2014/main" val="20000"/>
                    </a:ext>
                  </a:extLst>
                </a:gridCol>
                <a:gridCol w="1567902">
                  <a:extLst>
                    <a:ext uri="{9D8B030D-6E8A-4147-A177-3AD203B41FA5}">
                      <a16:colId xmlns:a16="http://schemas.microsoft.com/office/drawing/2014/main" val="20001"/>
                    </a:ext>
                  </a:extLst>
                </a:gridCol>
                <a:gridCol w="641758">
                  <a:extLst>
                    <a:ext uri="{9D8B030D-6E8A-4147-A177-3AD203B41FA5}">
                      <a16:colId xmlns:a16="http://schemas.microsoft.com/office/drawing/2014/main" val="20002"/>
                    </a:ext>
                  </a:extLst>
                </a:gridCol>
                <a:gridCol w="917334">
                  <a:extLst>
                    <a:ext uri="{9D8B030D-6E8A-4147-A177-3AD203B41FA5}">
                      <a16:colId xmlns:a16="http://schemas.microsoft.com/office/drawing/2014/main" val="20003"/>
                    </a:ext>
                  </a:extLst>
                </a:gridCol>
                <a:gridCol w="1510018">
                  <a:extLst>
                    <a:ext uri="{9D8B030D-6E8A-4147-A177-3AD203B41FA5}">
                      <a16:colId xmlns:a16="http://schemas.microsoft.com/office/drawing/2014/main" val="20004"/>
                    </a:ext>
                  </a:extLst>
                </a:gridCol>
                <a:gridCol w="1353983">
                  <a:extLst>
                    <a:ext uri="{9D8B030D-6E8A-4147-A177-3AD203B41FA5}">
                      <a16:colId xmlns:a16="http://schemas.microsoft.com/office/drawing/2014/main" val="20005"/>
                    </a:ext>
                  </a:extLst>
                </a:gridCol>
              </a:tblGrid>
              <a:tr h="351028">
                <a:tc>
                  <a:txBody>
                    <a:bodyPr/>
                    <a:lstStyle/>
                    <a:p>
                      <a:pPr marL="0" indent="0" algn="ctr">
                        <a:lnSpc>
                          <a:spcPct val="150000"/>
                        </a:lnSpc>
                        <a:spcBef>
                          <a:spcPts val="0"/>
                        </a:spcBef>
                      </a:pPr>
                      <a:endParaRPr sz="2000"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67945" indent="0" algn="ctr">
                        <a:lnSpc>
                          <a:spcPct val="150000"/>
                        </a:lnSpc>
                        <a:spcBef>
                          <a:spcPts val="0"/>
                        </a:spcBef>
                      </a:pPr>
                      <a:r>
                        <a:rPr sz="2200" dirty="0">
                          <a:latin typeface="Times New Roman"/>
                          <a:cs typeface="Times New Roman"/>
                        </a:rPr>
                        <a:t>C</a:t>
                      </a:r>
                      <a:r>
                        <a:rPr sz="2200" spc="30" dirty="0">
                          <a:latin typeface="Times New Roman"/>
                          <a:cs typeface="Times New Roman"/>
                        </a:rPr>
                        <a:t>o</a:t>
                      </a:r>
                      <a:r>
                        <a:rPr sz="2200" dirty="0">
                          <a:latin typeface="Times New Roman"/>
                          <a:cs typeface="Times New Roman"/>
                        </a:rPr>
                        <a:t>efficie</a:t>
                      </a:r>
                      <a:r>
                        <a:rPr sz="2200" spc="-35" dirty="0">
                          <a:latin typeface="Times New Roman"/>
                          <a:cs typeface="Times New Roman"/>
                        </a:rPr>
                        <a:t>n</a:t>
                      </a:r>
                      <a:r>
                        <a:rPr sz="2200" dirty="0">
                          <a:latin typeface="Times New Roman"/>
                          <a:cs typeface="Times New Roman"/>
                        </a:rPr>
                        <a:t>t</a:t>
                      </a:r>
                      <a:endParaRPr sz="2200">
                        <a:latin typeface="Times New Roman"/>
                        <a:cs typeface="Times New Roman"/>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0" indent="0" algn="ctr">
                        <a:lnSpc>
                          <a:spcPct val="150000"/>
                        </a:lnSpc>
                        <a:spcBef>
                          <a:spcPts val="0"/>
                        </a:spcBef>
                      </a:pPr>
                      <a:r>
                        <a:rPr sz="2200" dirty="0">
                          <a:latin typeface="Times New Roman"/>
                          <a:cs typeface="Times New Roman"/>
                        </a:rPr>
                        <a:t>Std.</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indent="0" algn="ctr">
                        <a:lnSpc>
                          <a:spcPct val="150000"/>
                        </a:lnSpc>
                        <a:spcBef>
                          <a:spcPts val="0"/>
                        </a:spcBef>
                      </a:pPr>
                      <a:r>
                        <a:rPr sz="2200" spc="45" dirty="0">
                          <a:latin typeface="Times New Roman"/>
                          <a:cs typeface="Times New Roman"/>
                        </a:rPr>
                        <a:t>Error</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marR="68580" indent="0" algn="ctr">
                        <a:lnSpc>
                          <a:spcPct val="150000"/>
                        </a:lnSpc>
                        <a:spcBef>
                          <a:spcPts val="0"/>
                        </a:spcBef>
                      </a:pPr>
                      <a:r>
                        <a:rPr sz="2200" dirty="0">
                          <a:latin typeface="Times New Roman"/>
                          <a:cs typeface="Times New Roman"/>
                        </a:rPr>
                        <a:t>Z-statistic</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tc>
                  <a:txBody>
                    <a:bodyPr/>
                    <a:lstStyle/>
                    <a:p>
                      <a:pPr marL="0" marR="69215" indent="0" algn="ctr">
                        <a:lnSpc>
                          <a:spcPct val="150000"/>
                        </a:lnSpc>
                        <a:spcBef>
                          <a:spcPts val="0"/>
                        </a:spcBef>
                      </a:pPr>
                      <a:r>
                        <a:rPr sz="2200" spc="-5" dirty="0">
                          <a:latin typeface="Times New Roman"/>
                          <a:cs typeface="Times New Roman"/>
                        </a:rPr>
                        <a:t>P</a:t>
                      </a:r>
                      <a:r>
                        <a:rPr sz="2200" dirty="0">
                          <a:latin typeface="Times New Roman"/>
                          <a:cs typeface="Times New Roman"/>
                        </a:rPr>
                        <a:t>-</a:t>
                      </a:r>
                      <a:r>
                        <a:rPr sz="2200" spc="-60" dirty="0">
                          <a:latin typeface="Times New Roman"/>
                          <a:cs typeface="Times New Roman"/>
                        </a:rPr>
                        <a:t>v</a:t>
                      </a:r>
                      <a:r>
                        <a:rPr sz="2200" dirty="0">
                          <a:latin typeface="Times New Roman"/>
                          <a:cs typeface="Times New Roman"/>
                        </a:rPr>
                        <a:t>alue</a:t>
                      </a:r>
                      <a:endParaRPr sz="2200">
                        <a:latin typeface="Times New Roman"/>
                        <a:cs typeface="Times New Roman"/>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45683">
                <a:tc>
                  <a:txBody>
                    <a:bodyPr/>
                    <a:lstStyle/>
                    <a:p>
                      <a:pPr marL="0" indent="0" algn="ctr">
                        <a:lnSpc>
                          <a:spcPct val="150000"/>
                        </a:lnSpc>
                        <a:spcBef>
                          <a:spcPts val="0"/>
                        </a:spcBef>
                      </a:pPr>
                      <a:r>
                        <a:rPr sz="2200" spc="-90" dirty="0">
                          <a:solidFill>
                            <a:srgbClr val="990000"/>
                          </a:solidFill>
                          <a:latin typeface="Courier New"/>
                          <a:cs typeface="Courier New"/>
                        </a:rPr>
                        <a:t>Intercept</a:t>
                      </a:r>
                      <a:endParaRPr sz="2200" dirty="0">
                        <a:latin typeface="Courier New"/>
                        <a:cs typeface="Courier New"/>
                      </a:endParaRPr>
                    </a:p>
                  </a:txBody>
                  <a:tcPr marL="0" marR="0" marT="0" marB="0">
                    <a:lnR w="6350">
                      <a:solidFill>
                        <a:srgbClr val="000000"/>
                      </a:solidFill>
                      <a:prstDash val="solid"/>
                    </a:lnR>
                    <a:lnT w="6350">
                      <a:solidFill>
                        <a:srgbClr val="000000"/>
                      </a:solidFill>
                      <a:prstDash val="solid"/>
                    </a:lnT>
                  </a:tcPr>
                </a:tc>
                <a:tc>
                  <a:txBody>
                    <a:bodyPr/>
                    <a:lstStyle/>
                    <a:p>
                      <a:pPr marL="0" marR="67945" indent="0" algn="ctr">
                        <a:lnSpc>
                          <a:spcPct val="150000"/>
                        </a:lnSpc>
                        <a:spcBef>
                          <a:spcPts val="0"/>
                        </a:spcBef>
                      </a:pPr>
                      <a:r>
                        <a:rPr sz="2200" dirty="0">
                          <a:latin typeface="Times New Roman"/>
                          <a:cs typeface="Times New Roman"/>
                        </a:rPr>
                        <a:t>-10.8690</a:t>
                      </a:r>
                    </a:p>
                  </a:txBody>
                  <a:tcPr marL="0" marR="0" marT="0" marB="0">
                    <a:lnL w="6350">
                      <a:solidFill>
                        <a:srgbClr val="000000"/>
                      </a:solidFill>
                      <a:prstDash val="solid"/>
                    </a:lnL>
                    <a:lnT w="6350">
                      <a:solidFill>
                        <a:srgbClr val="000000"/>
                      </a:solidFill>
                      <a:prstDash val="solid"/>
                    </a:lnT>
                  </a:tcPr>
                </a:tc>
                <a:tc gridSpan="2">
                  <a:txBody>
                    <a:bodyPr/>
                    <a:lstStyle/>
                    <a:p>
                      <a:pPr marL="0" indent="0" algn="ctr">
                        <a:lnSpc>
                          <a:spcPct val="150000"/>
                        </a:lnSpc>
                        <a:spcBef>
                          <a:spcPts val="0"/>
                        </a:spcBef>
                      </a:pPr>
                      <a:r>
                        <a:rPr sz="2200" dirty="0">
                          <a:latin typeface="Times New Roman"/>
                          <a:cs typeface="Times New Roman"/>
                        </a:rPr>
                        <a:t>0.4923</a:t>
                      </a:r>
                    </a:p>
                  </a:txBody>
                  <a:tcPr marL="0" marR="0" marT="0" marB="0">
                    <a:lnT w="6350">
                      <a:solidFill>
                        <a:srgbClr val="000000"/>
                      </a:solidFill>
                      <a:prstDash val="solid"/>
                    </a:lnT>
                  </a:tcPr>
                </a:tc>
                <a:tc hMerge="1">
                  <a:txBody>
                    <a:bodyPr/>
                    <a:lstStyle/>
                    <a:p>
                      <a:endParaRPr/>
                    </a:p>
                  </a:txBody>
                  <a:tcPr marL="0" marR="0" marT="0" marB="0"/>
                </a:tc>
                <a:tc>
                  <a:txBody>
                    <a:bodyPr/>
                    <a:lstStyle/>
                    <a:p>
                      <a:pPr marL="0" marR="67945" indent="0" algn="ctr">
                        <a:lnSpc>
                          <a:spcPct val="150000"/>
                        </a:lnSpc>
                        <a:spcBef>
                          <a:spcPts val="0"/>
                        </a:spcBef>
                      </a:pPr>
                      <a:r>
                        <a:rPr sz="2200" dirty="0">
                          <a:latin typeface="Times New Roman"/>
                          <a:cs typeface="Times New Roman"/>
                        </a:rPr>
                        <a:t>-22.08</a:t>
                      </a:r>
                      <a:endParaRPr sz="2200">
                        <a:latin typeface="Times New Roman"/>
                        <a:cs typeface="Times New Roman"/>
                      </a:endParaRPr>
                    </a:p>
                  </a:txBody>
                  <a:tcPr marL="0" marR="0" marT="0" marB="0">
                    <a:lnT w="6350">
                      <a:solidFill>
                        <a:srgbClr val="000000"/>
                      </a:solidFill>
                      <a:prstDash val="solid"/>
                    </a:lnT>
                  </a:tcPr>
                </a:tc>
                <a:tc>
                  <a:txBody>
                    <a:bodyPr/>
                    <a:lstStyle/>
                    <a:p>
                      <a:pPr marL="0" marR="67945" indent="0" algn="ctr">
                        <a:lnSpc>
                          <a:spcPct val="150000"/>
                        </a:lnSpc>
                        <a:spcBef>
                          <a:spcPts val="0"/>
                        </a:spcBef>
                      </a:pPr>
                      <a:r>
                        <a:rPr sz="2200" i="1" spc="105" dirty="0">
                          <a:latin typeface="Times New Roman"/>
                          <a:cs typeface="Times New Roman"/>
                        </a:rPr>
                        <a:t>&lt;</a:t>
                      </a:r>
                      <a:r>
                        <a:rPr sz="2200" i="1" spc="-75" dirty="0">
                          <a:latin typeface="Times New Roman"/>
                          <a:cs typeface="Times New Roman"/>
                        </a:rPr>
                        <a:t> </a:t>
                      </a:r>
                      <a:r>
                        <a:rPr sz="2200" dirty="0">
                          <a:latin typeface="Times New Roman"/>
                          <a:cs typeface="Times New Roman"/>
                        </a:rPr>
                        <a:t>0</a:t>
                      </a:r>
                      <a:r>
                        <a:rPr sz="2200" i="1" dirty="0">
                          <a:latin typeface="Times New Roman"/>
                          <a:cs typeface="Times New Roman"/>
                        </a:rPr>
                        <a:t>.</a:t>
                      </a:r>
                      <a:r>
                        <a:rPr sz="2200" dirty="0">
                          <a:latin typeface="Times New Roman"/>
                          <a:cs typeface="Times New Roman"/>
                        </a:rPr>
                        <a:t>0001</a:t>
                      </a:r>
                      <a:endParaRPr sz="2200">
                        <a:latin typeface="Times New Roman"/>
                        <a:cs typeface="Times New Roman"/>
                      </a:endParaRPr>
                    </a:p>
                  </a:txBody>
                  <a:tcPr marL="0" marR="0" marT="0" marB="0">
                    <a:lnT w="6350">
                      <a:solidFill>
                        <a:srgbClr val="000000"/>
                      </a:solidFill>
                      <a:prstDash val="solid"/>
                    </a:lnT>
                  </a:tcPr>
                </a:tc>
                <a:extLst>
                  <a:ext uri="{0D108BD9-81ED-4DB2-BD59-A6C34878D82A}">
                    <a16:rowId xmlns:a16="http://schemas.microsoft.com/office/drawing/2014/main" val="10001"/>
                  </a:ext>
                </a:extLst>
              </a:tr>
              <a:tr h="340987">
                <a:tc>
                  <a:txBody>
                    <a:bodyPr/>
                    <a:lstStyle/>
                    <a:p>
                      <a:pPr marL="0" indent="0" algn="ctr">
                        <a:lnSpc>
                          <a:spcPct val="150000"/>
                        </a:lnSpc>
                        <a:spcBef>
                          <a:spcPts val="0"/>
                        </a:spcBef>
                      </a:pPr>
                      <a:r>
                        <a:rPr sz="2200" spc="-90" dirty="0">
                          <a:solidFill>
                            <a:srgbClr val="990000"/>
                          </a:solidFill>
                          <a:latin typeface="Courier New"/>
                          <a:cs typeface="Courier New"/>
                        </a:rPr>
                        <a:t>balance</a:t>
                      </a:r>
                      <a:endParaRPr sz="2200">
                        <a:latin typeface="Courier New"/>
                        <a:cs typeface="Courier New"/>
                      </a:endParaRPr>
                    </a:p>
                  </a:txBody>
                  <a:tcPr marL="0" marR="0" marT="0" marB="0">
                    <a:lnR w="6350">
                      <a:solidFill>
                        <a:srgbClr val="000000"/>
                      </a:solidFill>
                      <a:prstDash val="solid"/>
                    </a:lnR>
                  </a:tcPr>
                </a:tc>
                <a:tc>
                  <a:txBody>
                    <a:bodyPr/>
                    <a:lstStyle/>
                    <a:p>
                      <a:pPr marL="0" marR="67945" indent="0" algn="ctr">
                        <a:lnSpc>
                          <a:spcPct val="150000"/>
                        </a:lnSpc>
                        <a:spcBef>
                          <a:spcPts val="0"/>
                        </a:spcBef>
                      </a:pPr>
                      <a:r>
                        <a:rPr sz="2200" dirty="0">
                          <a:latin typeface="Times New Roman"/>
                          <a:cs typeface="Times New Roman"/>
                        </a:rPr>
                        <a:t>0.0057</a:t>
                      </a:r>
                      <a:endParaRPr sz="2200">
                        <a:latin typeface="Times New Roman"/>
                        <a:cs typeface="Times New Roman"/>
                      </a:endParaRPr>
                    </a:p>
                  </a:txBody>
                  <a:tcPr marL="0" marR="0" marT="0" marB="0">
                    <a:lnL w="6350">
                      <a:solidFill>
                        <a:srgbClr val="000000"/>
                      </a:solidFill>
                      <a:prstDash val="solid"/>
                    </a:lnL>
                  </a:tcPr>
                </a:tc>
                <a:tc gridSpan="2">
                  <a:txBody>
                    <a:bodyPr/>
                    <a:lstStyle/>
                    <a:p>
                      <a:pPr marL="0" indent="0" algn="ctr">
                        <a:lnSpc>
                          <a:spcPct val="150000"/>
                        </a:lnSpc>
                        <a:spcBef>
                          <a:spcPts val="0"/>
                        </a:spcBef>
                      </a:pPr>
                      <a:r>
                        <a:rPr sz="2200" dirty="0">
                          <a:latin typeface="Times New Roman"/>
                          <a:cs typeface="Times New Roman"/>
                        </a:rPr>
                        <a:t>0.0002</a:t>
                      </a:r>
                    </a:p>
                  </a:txBody>
                  <a:tcPr marL="0" marR="0" marT="0" marB="0"/>
                </a:tc>
                <a:tc hMerge="1">
                  <a:txBody>
                    <a:bodyPr/>
                    <a:lstStyle/>
                    <a:p>
                      <a:endParaRPr/>
                    </a:p>
                  </a:txBody>
                  <a:tcPr marL="0" marR="0" marT="0" marB="0"/>
                </a:tc>
                <a:tc>
                  <a:txBody>
                    <a:bodyPr/>
                    <a:lstStyle/>
                    <a:p>
                      <a:pPr marL="0" marR="68580" indent="0" algn="ctr">
                        <a:lnSpc>
                          <a:spcPct val="150000"/>
                        </a:lnSpc>
                        <a:spcBef>
                          <a:spcPts val="0"/>
                        </a:spcBef>
                      </a:pPr>
                      <a:r>
                        <a:rPr sz="2200" dirty="0">
                          <a:latin typeface="Times New Roman"/>
                          <a:cs typeface="Times New Roman"/>
                        </a:rPr>
                        <a:t>24.74</a:t>
                      </a:r>
                      <a:endParaRPr sz="2200">
                        <a:latin typeface="Times New Roman"/>
                        <a:cs typeface="Times New Roman"/>
                      </a:endParaRPr>
                    </a:p>
                  </a:txBody>
                  <a:tcPr marL="0" marR="0" marT="0" marB="0"/>
                </a:tc>
                <a:tc>
                  <a:txBody>
                    <a:bodyPr/>
                    <a:lstStyle/>
                    <a:p>
                      <a:pPr marL="0" marR="67945" indent="0" algn="ctr">
                        <a:lnSpc>
                          <a:spcPct val="150000"/>
                        </a:lnSpc>
                        <a:spcBef>
                          <a:spcPts val="0"/>
                        </a:spcBef>
                      </a:pPr>
                      <a:r>
                        <a:rPr sz="2200" i="1" spc="105" dirty="0">
                          <a:latin typeface="Times New Roman"/>
                          <a:cs typeface="Times New Roman"/>
                        </a:rPr>
                        <a:t>&lt;</a:t>
                      </a:r>
                      <a:r>
                        <a:rPr sz="2200" i="1" spc="-75" dirty="0">
                          <a:latin typeface="Times New Roman"/>
                          <a:cs typeface="Times New Roman"/>
                        </a:rPr>
                        <a:t> </a:t>
                      </a:r>
                      <a:r>
                        <a:rPr sz="2200" dirty="0">
                          <a:latin typeface="Times New Roman"/>
                          <a:cs typeface="Times New Roman"/>
                        </a:rPr>
                        <a:t>0</a:t>
                      </a:r>
                      <a:r>
                        <a:rPr sz="2200" i="1" dirty="0">
                          <a:latin typeface="Times New Roman"/>
                          <a:cs typeface="Times New Roman"/>
                        </a:rPr>
                        <a:t>.</a:t>
                      </a:r>
                      <a:r>
                        <a:rPr sz="2200" dirty="0">
                          <a:latin typeface="Times New Roman"/>
                          <a:cs typeface="Times New Roman"/>
                        </a:rPr>
                        <a:t>0001</a:t>
                      </a:r>
                      <a:endParaRPr sz="2200">
                        <a:latin typeface="Times New Roman"/>
                        <a:cs typeface="Times New Roman"/>
                      </a:endParaRPr>
                    </a:p>
                  </a:txBody>
                  <a:tcPr marL="0" marR="0" marT="0" marB="0"/>
                </a:tc>
                <a:extLst>
                  <a:ext uri="{0D108BD9-81ED-4DB2-BD59-A6C34878D82A}">
                    <a16:rowId xmlns:a16="http://schemas.microsoft.com/office/drawing/2014/main" val="10002"/>
                  </a:ext>
                </a:extLst>
              </a:tr>
              <a:tr h="340987">
                <a:tc>
                  <a:txBody>
                    <a:bodyPr/>
                    <a:lstStyle/>
                    <a:p>
                      <a:pPr marL="0" indent="0" algn="ctr">
                        <a:lnSpc>
                          <a:spcPct val="150000"/>
                        </a:lnSpc>
                        <a:spcBef>
                          <a:spcPts val="0"/>
                        </a:spcBef>
                      </a:pPr>
                      <a:r>
                        <a:rPr sz="2200" spc="-90" dirty="0">
                          <a:solidFill>
                            <a:srgbClr val="990000"/>
                          </a:solidFill>
                          <a:latin typeface="Courier New"/>
                          <a:cs typeface="Courier New"/>
                        </a:rPr>
                        <a:t>income</a:t>
                      </a:r>
                      <a:endParaRPr sz="2200">
                        <a:latin typeface="Courier New"/>
                        <a:cs typeface="Courier New"/>
                      </a:endParaRPr>
                    </a:p>
                  </a:txBody>
                  <a:tcPr marL="0" marR="0" marT="0" marB="0">
                    <a:lnR w="6350">
                      <a:solidFill>
                        <a:srgbClr val="000000"/>
                      </a:solidFill>
                      <a:prstDash val="solid"/>
                    </a:lnR>
                  </a:tcPr>
                </a:tc>
                <a:tc>
                  <a:txBody>
                    <a:bodyPr/>
                    <a:lstStyle/>
                    <a:p>
                      <a:pPr marL="0" marR="67945" indent="0" algn="ctr">
                        <a:lnSpc>
                          <a:spcPct val="150000"/>
                        </a:lnSpc>
                        <a:spcBef>
                          <a:spcPts val="0"/>
                        </a:spcBef>
                      </a:pPr>
                      <a:r>
                        <a:rPr sz="2200" dirty="0">
                          <a:latin typeface="Times New Roman"/>
                          <a:cs typeface="Times New Roman"/>
                        </a:rPr>
                        <a:t>0.0030</a:t>
                      </a:r>
                      <a:endParaRPr sz="2200">
                        <a:latin typeface="Times New Roman"/>
                        <a:cs typeface="Times New Roman"/>
                      </a:endParaRPr>
                    </a:p>
                  </a:txBody>
                  <a:tcPr marL="0" marR="0" marT="0" marB="0">
                    <a:lnL w="6350">
                      <a:solidFill>
                        <a:srgbClr val="000000"/>
                      </a:solidFill>
                      <a:prstDash val="solid"/>
                    </a:lnL>
                  </a:tcPr>
                </a:tc>
                <a:tc gridSpan="2">
                  <a:txBody>
                    <a:bodyPr/>
                    <a:lstStyle/>
                    <a:p>
                      <a:pPr marL="0" indent="0" algn="ctr">
                        <a:lnSpc>
                          <a:spcPct val="150000"/>
                        </a:lnSpc>
                        <a:spcBef>
                          <a:spcPts val="0"/>
                        </a:spcBef>
                      </a:pPr>
                      <a:r>
                        <a:rPr sz="2200" dirty="0">
                          <a:latin typeface="Times New Roman"/>
                          <a:cs typeface="Times New Roman"/>
                        </a:rPr>
                        <a:t>0.0082</a:t>
                      </a:r>
                      <a:endParaRPr sz="2200">
                        <a:latin typeface="Times New Roman"/>
                        <a:cs typeface="Times New Roman"/>
                      </a:endParaRPr>
                    </a:p>
                  </a:txBody>
                  <a:tcPr marL="0" marR="0" marT="0" marB="0"/>
                </a:tc>
                <a:tc hMerge="1">
                  <a:txBody>
                    <a:bodyPr/>
                    <a:lstStyle/>
                    <a:p>
                      <a:endParaRPr/>
                    </a:p>
                  </a:txBody>
                  <a:tcPr marL="0" marR="0" marT="0" marB="0"/>
                </a:tc>
                <a:tc>
                  <a:txBody>
                    <a:bodyPr/>
                    <a:lstStyle/>
                    <a:p>
                      <a:pPr marL="0" marR="68580" indent="0" algn="ctr">
                        <a:lnSpc>
                          <a:spcPct val="150000"/>
                        </a:lnSpc>
                        <a:spcBef>
                          <a:spcPts val="0"/>
                        </a:spcBef>
                      </a:pPr>
                      <a:r>
                        <a:rPr sz="2200" dirty="0">
                          <a:latin typeface="Times New Roman"/>
                          <a:cs typeface="Times New Roman"/>
                        </a:rPr>
                        <a:t>0.37</a:t>
                      </a:r>
                    </a:p>
                  </a:txBody>
                  <a:tcPr marL="0" marR="0" marT="0" marB="0"/>
                </a:tc>
                <a:tc>
                  <a:txBody>
                    <a:bodyPr/>
                    <a:lstStyle/>
                    <a:p>
                      <a:pPr marL="0" marR="68580" indent="0" algn="ctr">
                        <a:lnSpc>
                          <a:spcPct val="150000"/>
                        </a:lnSpc>
                        <a:spcBef>
                          <a:spcPts val="0"/>
                        </a:spcBef>
                      </a:pPr>
                      <a:r>
                        <a:rPr sz="2200" dirty="0">
                          <a:latin typeface="Times New Roman"/>
                          <a:cs typeface="Times New Roman"/>
                        </a:rPr>
                        <a:t>0.7115</a:t>
                      </a:r>
                      <a:endParaRPr sz="2200">
                        <a:latin typeface="Times New Roman"/>
                        <a:cs typeface="Times New Roman"/>
                      </a:endParaRPr>
                    </a:p>
                  </a:txBody>
                  <a:tcPr marL="0" marR="0" marT="0" marB="0"/>
                </a:tc>
                <a:extLst>
                  <a:ext uri="{0D108BD9-81ED-4DB2-BD59-A6C34878D82A}">
                    <a16:rowId xmlns:a16="http://schemas.microsoft.com/office/drawing/2014/main" val="10003"/>
                  </a:ext>
                </a:extLst>
              </a:tr>
              <a:tr h="346331">
                <a:tc>
                  <a:txBody>
                    <a:bodyPr/>
                    <a:lstStyle/>
                    <a:p>
                      <a:pPr marL="0" indent="0" algn="ctr">
                        <a:lnSpc>
                          <a:spcPct val="150000"/>
                        </a:lnSpc>
                        <a:spcBef>
                          <a:spcPts val="0"/>
                        </a:spcBef>
                      </a:pPr>
                      <a:r>
                        <a:rPr sz="2200" spc="-90" dirty="0">
                          <a:solidFill>
                            <a:srgbClr val="990000"/>
                          </a:solidFill>
                          <a:latin typeface="Courier New"/>
                          <a:cs typeface="Courier New"/>
                        </a:rPr>
                        <a:t>student[Yes]</a:t>
                      </a:r>
                      <a:endParaRPr sz="2200">
                        <a:latin typeface="Courier New"/>
                        <a:cs typeface="Courier New"/>
                      </a:endParaRPr>
                    </a:p>
                  </a:txBody>
                  <a:tcPr marL="0" marR="0" marT="0" marB="0">
                    <a:lnR w="6350">
                      <a:solidFill>
                        <a:srgbClr val="000000"/>
                      </a:solidFill>
                      <a:prstDash val="solid"/>
                    </a:lnR>
                    <a:lnB w="6350">
                      <a:solidFill>
                        <a:srgbClr val="000000"/>
                      </a:solidFill>
                      <a:prstDash val="solid"/>
                    </a:lnB>
                  </a:tcPr>
                </a:tc>
                <a:tc>
                  <a:txBody>
                    <a:bodyPr/>
                    <a:lstStyle/>
                    <a:p>
                      <a:pPr marL="0" marR="67945" indent="0" algn="ctr">
                        <a:lnSpc>
                          <a:spcPct val="150000"/>
                        </a:lnSpc>
                        <a:spcBef>
                          <a:spcPts val="0"/>
                        </a:spcBef>
                      </a:pPr>
                      <a:r>
                        <a:rPr sz="2200" dirty="0">
                          <a:latin typeface="Times New Roman"/>
                          <a:cs typeface="Times New Roman"/>
                        </a:rPr>
                        <a:t>-0.6468</a:t>
                      </a:r>
                      <a:endParaRPr sz="2200">
                        <a:latin typeface="Times New Roman"/>
                        <a:cs typeface="Times New Roman"/>
                      </a:endParaRPr>
                    </a:p>
                  </a:txBody>
                  <a:tcPr marL="0" marR="0" marT="0" marB="0">
                    <a:lnL w="6350">
                      <a:solidFill>
                        <a:srgbClr val="000000"/>
                      </a:solidFill>
                      <a:prstDash val="solid"/>
                    </a:lnL>
                    <a:lnB w="6350">
                      <a:solidFill>
                        <a:srgbClr val="000000"/>
                      </a:solidFill>
                      <a:prstDash val="solid"/>
                    </a:lnB>
                  </a:tcPr>
                </a:tc>
                <a:tc gridSpan="2">
                  <a:txBody>
                    <a:bodyPr/>
                    <a:lstStyle/>
                    <a:p>
                      <a:pPr marL="0" indent="0" algn="ctr">
                        <a:lnSpc>
                          <a:spcPct val="150000"/>
                        </a:lnSpc>
                        <a:spcBef>
                          <a:spcPts val="0"/>
                        </a:spcBef>
                      </a:pPr>
                      <a:r>
                        <a:rPr sz="2200" dirty="0">
                          <a:latin typeface="Times New Roman"/>
                          <a:cs typeface="Times New Roman"/>
                        </a:rPr>
                        <a:t>0.2362</a:t>
                      </a:r>
                      <a:endParaRPr sz="2200">
                        <a:latin typeface="Times New Roman"/>
                        <a:cs typeface="Times New Roman"/>
                      </a:endParaRPr>
                    </a:p>
                  </a:txBody>
                  <a:tcPr marL="0" marR="0" marT="0" marB="0">
                    <a:lnB w="6350">
                      <a:solidFill>
                        <a:srgbClr val="000000"/>
                      </a:solidFill>
                      <a:prstDash val="solid"/>
                    </a:lnB>
                  </a:tcPr>
                </a:tc>
                <a:tc hMerge="1">
                  <a:txBody>
                    <a:bodyPr/>
                    <a:lstStyle/>
                    <a:p>
                      <a:endParaRPr/>
                    </a:p>
                  </a:txBody>
                  <a:tcPr marL="0" marR="0" marT="0" marB="0"/>
                </a:tc>
                <a:tc>
                  <a:txBody>
                    <a:bodyPr/>
                    <a:lstStyle/>
                    <a:p>
                      <a:pPr marL="0" marR="67945" indent="0" algn="ctr">
                        <a:lnSpc>
                          <a:spcPct val="150000"/>
                        </a:lnSpc>
                        <a:spcBef>
                          <a:spcPts val="0"/>
                        </a:spcBef>
                      </a:pPr>
                      <a:r>
                        <a:rPr sz="2200" dirty="0">
                          <a:latin typeface="Times New Roman"/>
                          <a:cs typeface="Times New Roman"/>
                        </a:rPr>
                        <a:t>-2.74</a:t>
                      </a:r>
                    </a:p>
                  </a:txBody>
                  <a:tcPr marL="0" marR="0" marT="0" marB="0">
                    <a:lnB w="6350">
                      <a:solidFill>
                        <a:srgbClr val="000000"/>
                      </a:solidFill>
                      <a:prstDash val="solid"/>
                    </a:lnB>
                  </a:tcPr>
                </a:tc>
                <a:tc>
                  <a:txBody>
                    <a:bodyPr/>
                    <a:lstStyle/>
                    <a:p>
                      <a:pPr marL="0" marR="67945" indent="0" algn="ctr">
                        <a:lnSpc>
                          <a:spcPct val="150000"/>
                        </a:lnSpc>
                        <a:spcBef>
                          <a:spcPts val="0"/>
                        </a:spcBef>
                      </a:pPr>
                      <a:r>
                        <a:rPr sz="2200" dirty="0">
                          <a:latin typeface="Times New Roman"/>
                          <a:cs typeface="Times New Roman"/>
                        </a:rPr>
                        <a:t>0.0062</a:t>
                      </a:r>
                    </a:p>
                  </a:txBody>
                  <a:tcPr marL="0" marR="0" marT="0" marB="0">
                    <a:lnB w="6350">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p:nvPr/>
        </p:nvSpPr>
        <p:spPr>
          <a:xfrm>
            <a:off x="484781" y="5638800"/>
            <a:ext cx="8299189" cy="356315"/>
          </a:xfrm>
          <a:prstGeom prst="rect">
            <a:avLst/>
          </a:prstGeom>
        </p:spPr>
        <p:txBody>
          <a:bodyPr vert="horz" wrap="square" lIns="0" tIns="13842" rIns="0" bIns="0" rtlCol="0">
            <a:spAutoFit/>
          </a:bodyPr>
          <a:lstStyle/>
          <a:p>
            <a:pPr marL="25168" marR="10067">
              <a:lnSpc>
                <a:spcPct val="102600"/>
              </a:lnSpc>
              <a:spcBef>
                <a:spcPts val="109"/>
              </a:spcBef>
            </a:pPr>
            <a:r>
              <a:rPr sz="2180" spc="79" dirty="0">
                <a:latin typeface="Times New Roman"/>
                <a:cs typeface="Times New Roman"/>
              </a:rPr>
              <a:t>Why </a:t>
            </a:r>
            <a:r>
              <a:rPr sz="2180" spc="-10" dirty="0">
                <a:latin typeface="Times New Roman"/>
                <a:cs typeface="Times New Roman"/>
              </a:rPr>
              <a:t>is </a:t>
            </a:r>
            <a:r>
              <a:rPr sz="2180" dirty="0">
                <a:latin typeface="Times New Roman"/>
                <a:cs typeface="Times New Roman"/>
              </a:rPr>
              <a:t>coefficient </a:t>
            </a:r>
            <a:r>
              <a:rPr sz="2180" spc="10" dirty="0">
                <a:latin typeface="Times New Roman"/>
                <a:cs typeface="Times New Roman"/>
              </a:rPr>
              <a:t>for </a:t>
            </a:r>
            <a:r>
              <a:rPr sz="2180" spc="-178" dirty="0">
                <a:solidFill>
                  <a:srgbClr val="990000"/>
                </a:solidFill>
                <a:latin typeface="Courier New"/>
                <a:cs typeface="Courier New"/>
              </a:rPr>
              <a:t>student </a:t>
            </a:r>
            <a:r>
              <a:rPr sz="2180" spc="50" dirty="0">
                <a:latin typeface="Times New Roman"/>
                <a:cs typeface="Times New Roman"/>
              </a:rPr>
              <a:t>negative, </a:t>
            </a:r>
            <a:r>
              <a:rPr sz="2180" spc="10" dirty="0">
                <a:latin typeface="Times New Roman"/>
                <a:cs typeface="Times New Roman"/>
              </a:rPr>
              <a:t>while </a:t>
            </a:r>
            <a:r>
              <a:rPr sz="2180" spc="109" dirty="0">
                <a:latin typeface="Times New Roman"/>
                <a:cs typeface="Times New Roman"/>
              </a:rPr>
              <a:t>it </a:t>
            </a:r>
            <a:r>
              <a:rPr sz="2180" spc="10" dirty="0">
                <a:latin typeface="Times New Roman"/>
                <a:cs typeface="Times New Roman"/>
              </a:rPr>
              <a:t>was </a:t>
            </a:r>
            <a:r>
              <a:rPr sz="2180" spc="40" dirty="0">
                <a:latin typeface="Times New Roman"/>
                <a:cs typeface="Times New Roman"/>
              </a:rPr>
              <a:t>positive  </a:t>
            </a:r>
            <a:r>
              <a:rPr sz="2180" spc="30" dirty="0">
                <a:latin typeface="Times New Roman"/>
                <a:cs typeface="Times New Roman"/>
              </a:rPr>
              <a:t>before?</a:t>
            </a:r>
            <a:endParaRPr sz="2180" dirty="0">
              <a:latin typeface="Times New Roman"/>
              <a:cs typeface="Times New Roman"/>
            </a:endParaRPr>
          </a:p>
        </p:txBody>
      </p:sp>
      <p:sp>
        <p:nvSpPr>
          <p:cNvPr id="4" name="Slide Number Placeholder 3">
            <a:extLst>
              <a:ext uri="{FF2B5EF4-FFF2-40B4-BE49-F238E27FC236}">
                <a16:creationId xmlns:a16="http://schemas.microsoft.com/office/drawing/2014/main" id="{6064474C-B55F-A44C-B1BC-941F43003C12}"/>
              </a:ext>
            </a:extLst>
          </p:cNvPr>
          <p:cNvSpPr>
            <a:spLocks noGrp="1"/>
          </p:cNvSpPr>
          <p:nvPr>
            <p:ph type="sldNum" sz="quarter" idx="12"/>
          </p:nvPr>
        </p:nvSpPr>
        <p:spPr/>
        <p:txBody>
          <a:bodyPr/>
          <a:lstStyle/>
          <a:p>
            <a:fld id="{19B12225-5612-419B-A8D5-4B8EEE4C217E}" type="slidenum">
              <a:rPr lang="en-US" smtClean="0"/>
              <a:pPr/>
              <a:t>90</a:t>
            </a:fld>
            <a:endParaRPr lang="en-US"/>
          </a:p>
        </p:txBody>
      </p:sp>
    </p:spTree>
    <p:extLst>
      <p:ext uri="{BB962C8B-B14F-4D97-AF65-F5344CB8AC3E}">
        <p14:creationId xmlns:p14="http://schemas.microsoft.com/office/powerpoint/2010/main" val="1288039285"/>
      </p:ext>
    </p:extLst>
  </p:cSld>
  <p:clrMapOvr>
    <a:masterClrMapping/>
  </p:clrMapOvr>
  <p:transition>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630" y="381000"/>
            <a:ext cx="8885718" cy="649860"/>
          </a:xfrm>
          <a:prstGeom prst="rect">
            <a:avLst/>
          </a:prstGeom>
        </p:spPr>
        <p:txBody>
          <a:bodyPr vert="horz" wrap="square" lIns="0" tIns="33975" rIns="0" bIns="0" rtlCol="0" anchor="ctr">
            <a:spAutoFit/>
            <a:scene3d>
              <a:camera prst="orthographicFront"/>
              <a:lightRig rig="threePt" dir="t">
                <a:rot lat="0" lon="0" rev="4800000"/>
              </a:lightRig>
            </a:scene3d>
            <a:sp3d prstMaterial="matte">
              <a:bevelT w="50800" h="10160"/>
            </a:sp3d>
          </a:bodyPr>
          <a:lstStyle/>
          <a:p>
            <a:pPr marL="25168">
              <a:spcBef>
                <a:spcPts val="268"/>
              </a:spcBef>
            </a:pPr>
            <a:r>
              <a:rPr sz="4000" spc="89" dirty="0"/>
              <a:t>Example: </a:t>
            </a:r>
            <a:r>
              <a:rPr sz="4000" spc="119" dirty="0"/>
              <a:t>South </a:t>
            </a:r>
            <a:r>
              <a:rPr sz="4000" spc="69" dirty="0"/>
              <a:t>African </a:t>
            </a:r>
            <a:r>
              <a:rPr sz="4000" spc="139" dirty="0"/>
              <a:t>Heart</a:t>
            </a:r>
            <a:r>
              <a:rPr sz="4000" spc="99" dirty="0"/>
              <a:t> </a:t>
            </a:r>
            <a:r>
              <a:rPr sz="4000" spc="40" dirty="0"/>
              <a:t>Disease</a:t>
            </a:r>
          </a:p>
        </p:txBody>
      </p:sp>
      <p:sp>
        <p:nvSpPr>
          <p:cNvPr id="4" name="object 4"/>
          <p:cNvSpPr txBox="1">
            <a:spLocks noGrp="1"/>
          </p:cNvSpPr>
          <p:nvPr>
            <p:ph type="sldNum" sz="quarter" idx="7"/>
          </p:nvPr>
        </p:nvSpPr>
        <p:spPr>
          <a:xfrm>
            <a:off x="4214228" y="3342078"/>
            <a:ext cx="313689" cy="101600"/>
          </a:xfrm>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rgbClr val="7F7F7F"/>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670"/>
              </a:lnSpc>
            </a:pPr>
            <a:fld id="{81D60167-4931-47E6-BA6A-407CBD079E47}" type="slidenum">
              <a:rPr lang="en-US" spc="65" smtClean="0"/>
              <a:pPr marL="38100">
                <a:lnSpc>
                  <a:spcPts val="670"/>
                </a:lnSpc>
              </a:pPr>
              <a:t>91</a:t>
            </a:fld>
            <a:r>
              <a:rPr lang="en-US" spc="-65"/>
              <a:t> </a:t>
            </a:r>
            <a:r>
              <a:rPr lang="en-US" spc="195"/>
              <a:t>/</a:t>
            </a:r>
            <a:r>
              <a:rPr lang="en-US" spc="-65"/>
              <a:t> </a:t>
            </a:r>
            <a:r>
              <a:rPr lang="en-US" spc="65"/>
              <a:t>40</a:t>
            </a:r>
            <a:endParaRPr spc="129" dirty="0"/>
          </a:p>
        </p:txBody>
      </p:sp>
      <p:sp>
        <p:nvSpPr>
          <p:cNvPr id="3" name="object 3"/>
          <p:cNvSpPr txBox="1"/>
          <p:nvPr/>
        </p:nvSpPr>
        <p:spPr>
          <a:xfrm>
            <a:off x="978886" y="1697080"/>
            <a:ext cx="7341206" cy="3759105"/>
          </a:xfrm>
          <a:prstGeom prst="rect">
            <a:avLst/>
          </a:prstGeom>
        </p:spPr>
        <p:txBody>
          <a:bodyPr vert="horz" wrap="square" lIns="0" tIns="13842" rIns="0" bIns="0" rtlCol="0">
            <a:spAutoFit/>
          </a:bodyPr>
          <a:lstStyle/>
          <a:p>
            <a:pPr marL="286911" marR="215183" indent="-263001" algn="just">
              <a:lnSpc>
                <a:spcPct val="102600"/>
              </a:lnSpc>
              <a:spcBef>
                <a:spcPts val="109"/>
              </a:spcBef>
              <a:buClr>
                <a:srgbClr val="3333B2"/>
              </a:buClr>
              <a:buSzPct val="90909"/>
              <a:buFont typeface="Menlo"/>
              <a:buChar char="•"/>
              <a:tabLst>
                <a:tab pos="288169" algn="l"/>
              </a:tabLst>
            </a:pPr>
            <a:r>
              <a:rPr sz="2180" spc="-10" dirty="0">
                <a:latin typeface="Times New Roman"/>
                <a:cs typeface="Times New Roman"/>
              </a:rPr>
              <a:t>160 </a:t>
            </a:r>
            <a:r>
              <a:rPr sz="2180" spc="20" dirty="0">
                <a:latin typeface="Times New Roman"/>
                <a:cs typeface="Times New Roman"/>
              </a:rPr>
              <a:t>cases </a:t>
            </a:r>
            <a:r>
              <a:rPr sz="2180" spc="-40" dirty="0">
                <a:latin typeface="Times New Roman"/>
                <a:cs typeface="Times New Roman"/>
              </a:rPr>
              <a:t>of </a:t>
            </a:r>
            <a:r>
              <a:rPr sz="2180" spc="40" dirty="0">
                <a:latin typeface="Times New Roman"/>
                <a:cs typeface="Times New Roman"/>
              </a:rPr>
              <a:t>MI </a:t>
            </a:r>
            <a:r>
              <a:rPr sz="2180" spc="50" dirty="0">
                <a:latin typeface="Times New Roman"/>
                <a:cs typeface="Times New Roman"/>
              </a:rPr>
              <a:t>(myocardial </a:t>
            </a:r>
            <a:r>
              <a:rPr sz="2180" spc="59" dirty="0">
                <a:latin typeface="Times New Roman"/>
                <a:cs typeface="Times New Roman"/>
              </a:rPr>
              <a:t>infarction) </a:t>
            </a:r>
            <a:r>
              <a:rPr sz="2180" spc="109" dirty="0">
                <a:latin typeface="Times New Roman"/>
                <a:cs typeface="Times New Roman"/>
              </a:rPr>
              <a:t>and </a:t>
            </a:r>
            <a:r>
              <a:rPr sz="2180" spc="-10" dirty="0">
                <a:latin typeface="Times New Roman"/>
                <a:cs typeface="Times New Roman"/>
              </a:rPr>
              <a:t>302 </a:t>
            </a:r>
            <a:r>
              <a:rPr sz="2180" spc="40" dirty="0">
                <a:latin typeface="Times New Roman"/>
                <a:cs typeface="Times New Roman"/>
              </a:rPr>
              <a:t>controls  </a:t>
            </a:r>
            <a:r>
              <a:rPr sz="2180" spc="50" dirty="0">
                <a:latin typeface="Times New Roman"/>
                <a:cs typeface="Times New Roman"/>
              </a:rPr>
              <a:t>(all male in </a:t>
            </a:r>
            <a:r>
              <a:rPr sz="2180" spc="30" dirty="0">
                <a:latin typeface="Times New Roman"/>
                <a:cs typeface="Times New Roman"/>
              </a:rPr>
              <a:t>age </a:t>
            </a:r>
            <a:r>
              <a:rPr sz="2180" spc="59" dirty="0">
                <a:latin typeface="Times New Roman"/>
                <a:cs typeface="Times New Roman"/>
              </a:rPr>
              <a:t>range </a:t>
            </a:r>
            <a:r>
              <a:rPr sz="2180" spc="10" dirty="0">
                <a:latin typeface="Times New Roman"/>
                <a:cs typeface="Times New Roman"/>
              </a:rPr>
              <a:t>15-64), </a:t>
            </a:r>
            <a:r>
              <a:rPr sz="2180" spc="30" dirty="0">
                <a:latin typeface="Times New Roman"/>
                <a:cs typeface="Times New Roman"/>
              </a:rPr>
              <a:t>from </a:t>
            </a:r>
            <a:r>
              <a:rPr sz="2180" spc="59" dirty="0">
                <a:latin typeface="Times New Roman"/>
                <a:cs typeface="Times New Roman"/>
              </a:rPr>
              <a:t>Western </a:t>
            </a:r>
            <a:r>
              <a:rPr sz="2180" spc="79" dirty="0">
                <a:latin typeface="Times New Roman"/>
                <a:cs typeface="Times New Roman"/>
              </a:rPr>
              <a:t>Cape, South  </a:t>
            </a:r>
            <a:r>
              <a:rPr sz="2180" spc="30" dirty="0">
                <a:latin typeface="Times New Roman"/>
                <a:cs typeface="Times New Roman"/>
              </a:rPr>
              <a:t>Africa </a:t>
            </a:r>
            <a:r>
              <a:rPr sz="2180" spc="50" dirty="0">
                <a:latin typeface="Times New Roman"/>
                <a:cs typeface="Times New Roman"/>
              </a:rPr>
              <a:t>in early</a:t>
            </a:r>
            <a:r>
              <a:rPr sz="2180" spc="426" dirty="0">
                <a:latin typeface="Times New Roman"/>
                <a:cs typeface="Times New Roman"/>
              </a:rPr>
              <a:t> </a:t>
            </a:r>
            <a:r>
              <a:rPr sz="2180" spc="10" dirty="0">
                <a:latin typeface="Times New Roman"/>
                <a:cs typeface="Times New Roman"/>
              </a:rPr>
              <a:t>80s.</a:t>
            </a:r>
            <a:endParaRPr sz="2180" dirty="0">
              <a:latin typeface="Times New Roman"/>
              <a:cs typeface="Times New Roman"/>
            </a:endParaRPr>
          </a:p>
          <a:p>
            <a:pPr marL="286911" indent="-263001">
              <a:spcBef>
                <a:spcPts val="664"/>
              </a:spcBef>
              <a:buClr>
                <a:srgbClr val="3333B2"/>
              </a:buClr>
              <a:buSzPct val="90909"/>
              <a:buFont typeface="Menlo"/>
              <a:buChar char="•"/>
              <a:tabLst>
                <a:tab pos="288169" algn="l"/>
              </a:tabLst>
            </a:pPr>
            <a:r>
              <a:rPr sz="2180" spc="40" dirty="0">
                <a:latin typeface="Times New Roman"/>
                <a:cs typeface="Times New Roman"/>
              </a:rPr>
              <a:t>Overall </a:t>
            </a:r>
            <a:r>
              <a:rPr sz="2180" spc="30" dirty="0">
                <a:latin typeface="Times New Roman"/>
                <a:cs typeface="Times New Roman"/>
              </a:rPr>
              <a:t>prevalence very </a:t>
            </a:r>
            <a:r>
              <a:rPr sz="2180" spc="50" dirty="0">
                <a:latin typeface="Times New Roman"/>
                <a:cs typeface="Times New Roman"/>
              </a:rPr>
              <a:t>high in </a:t>
            </a:r>
            <a:r>
              <a:rPr sz="2180" spc="79" dirty="0">
                <a:latin typeface="Times New Roman"/>
                <a:cs typeface="Times New Roman"/>
              </a:rPr>
              <a:t>this </a:t>
            </a:r>
            <a:r>
              <a:rPr sz="2180" spc="20" dirty="0">
                <a:latin typeface="Times New Roman"/>
                <a:cs typeface="Times New Roman"/>
              </a:rPr>
              <a:t>region:</a:t>
            </a:r>
            <a:r>
              <a:rPr sz="2180" spc="30" dirty="0">
                <a:latin typeface="Times New Roman"/>
                <a:cs typeface="Times New Roman"/>
              </a:rPr>
              <a:t> </a:t>
            </a:r>
            <a:r>
              <a:rPr sz="2180" spc="10" dirty="0">
                <a:latin typeface="Times New Roman"/>
                <a:cs typeface="Times New Roman"/>
              </a:rPr>
              <a:t>5</a:t>
            </a:r>
            <a:r>
              <a:rPr sz="2180" i="1" spc="10" dirty="0">
                <a:latin typeface="Times New Roman"/>
                <a:cs typeface="Times New Roman"/>
              </a:rPr>
              <a:t>.</a:t>
            </a:r>
            <a:r>
              <a:rPr sz="2180" spc="10" dirty="0">
                <a:latin typeface="Times New Roman"/>
                <a:cs typeface="Times New Roman"/>
              </a:rPr>
              <a:t>1%.</a:t>
            </a:r>
            <a:endParaRPr sz="2180" dirty="0">
              <a:latin typeface="Times New Roman"/>
              <a:cs typeface="Times New Roman"/>
            </a:endParaRPr>
          </a:p>
          <a:p>
            <a:pPr marL="286911" marR="57883" indent="-263001">
              <a:lnSpc>
                <a:spcPct val="102699"/>
              </a:lnSpc>
              <a:spcBef>
                <a:spcPts val="585"/>
              </a:spcBef>
              <a:buClr>
                <a:srgbClr val="3333B2"/>
              </a:buClr>
              <a:buSzPct val="90909"/>
              <a:buFont typeface="Menlo"/>
              <a:buChar char="•"/>
              <a:tabLst>
                <a:tab pos="288169" algn="l"/>
              </a:tabLst>
            </a:pPr>
            <a:r>
              <a:rPr sz="2180" spc="59" dirty="0">
                <a:latin typeface="Times New Roman"/>
                <a:cs typeface="Times New Roman"/>
              </a:rPr>
              <a:t>Measurements </a:t>
            </a:r>
            <a:r>
              <a:rPr sz="2180" spc="50" dirty="0">
                <a:latin typeface="Times New Roman"/>
                <a:cs typeface="Times New Roman"/>
              </a:rPr>
              <a:t>on </a:t>
            </a:r>
            <a:r>
              <a:rPr sz="2180" spc="10" dirty="0">
                <a:latin typeface="Times New Roman"/>
                <a:cs typeface="Times New Roman"/>
              </a:rPr>
              <a:t>seven </a:t>
            </a:r>
            <a:r>
              <a:rPr sz="2180" spc="59" dirty="0">
                <a:latin typeface="Times New Roman"/>
                <a:cs typeface="Times New Roman"/>
              </a:rPr>
              <a:t>predictors </a:t>
            </a:r>
            <a:r>
              <a:rPr sz="2180" spc="50" dirty="0">
                <a:latin typeface="Times New Roman"/>
                <a:cs typeface="Times New Roman"/>
              </a:rPr>
              <a:t>(risk </a:t>
            </a:r>
            <a:r>
              <a:rPr sz="2180" spc="59" dirty="0">
                <a:latin typeface="Times New Roman"/>
                <a:cs typeface="Times New Roman"/>
              </a:rPr>
              <a:t>factors), </a:t>
            </a:r>
            <a:r>
              <a:rPr sz="2180" spc="20" dirty="0">
                <a:latin typeface="Times New Roman"/>
                <a:cs typeface="Times New Roman"/>
              </a:rPr>
              <a:t>shown </a:t>
            </a:r>
            <a:r>
              <a:rPr sz="2180" spc="50" dirty="0">
                <a:latin typeface="Times New Roman"/>
                <a:cs typeface="Times New Roman"/>
              </a:rPr>
              <a:t>in  </a:t>
            </a:r>
            <a:r>
              <a:rPr sz="2180" spc="89" dirty="0">
                <a:latin typeface="Times New Roman"/>
                <a:cs typeface="Times New Roman"/>
              </a:rPr>
              <a:t>scatterplot</a:t>
            </a:r>
            <a:r>
              <a:rPr sz="2180" spc="159" dirty="0">
                <a:latin typeface="Times New Roman"/>
                <a:cs typeface="Times New Roman"/>
              </a:rPr>
              <a:t> </a:t>
            </a:r>
            <a:r>
              <a:rPr sz="2180" spc="89" dirty="0">
                <a:latin typeface="Times New Roman"/>
                <a:cs typeface="Times New Roman"/>
              </a:rPr>
              <a:t>matrix.</a:t>
            </a:r>
            <a:endParaRPr sz="2180" dirty="0">
              <a:latin typeface="Times New Roman"/>
              <a:cs typeface="Times New Roman"/>
            </a:endParaRPr>
          </a:p>
          <a:p>
            <a:pPr marL="286911" marR="60402" indent="-263001">
              <a:lnSpc>
                <a:spcPct val="102600"/>
              </a:lnSpc>
              <a:spcBef>
                <a:spcPts val="595"/>
              </a:spcBef>
              <a:buClr>
                <a:srgbClr val="3333B2"/>
              </a:buClr>
              <a:buSzPct val="90909"/>
              <a:buFont typeface="Menlo"/>
              <a:buChar char="•"/>
              <a:tabLst>
                <a:tab pos="288169" algn="l"/>
              </a:tabLst>
            </a:pPr>
            <a:r>
              <a:rPr sz="2180" spc="50" dirty="0">
                <a:latin typeface="Times New Roman"/>
                <a:cs typeface="Times New Roman"/>
              </a:rPr>
              <a:t>Goal </a:t>
            </a:r>
            <a:r>
              <a:rPr sz="2180" spc="-10" dirty="0">
                <a:latin typeface="Times New Roman"/>
                <a:cs typeface="Times New Roman"/>
              </a:rPr>
              <a:t>is </a:t>
            </a:r>
            <a:r>
              <a:rPr sz="2180" spc="109" dirty="0">
                <a:latin typeface="Times New Roman"/>
                <a:cs typeface="Times New Roman"/>
              </a:rPr>
              <a:t>to </a:t>
            </a:r>
            <a:r>
              <a:rPr sz="2180" spc="40" dirty="0">
                <a:latin typeface="Times New Roman"/>
                <a:cs typeface="Times New Roman"/>
              </a:rPr>
              <a:t>identify </a:t>
            </a:r>
            <a:r>
              <a:rPr sz="2180" spc="50" dirty="0">
                <a:latin typeface="Times New Roman"/>
                <a:cs typeface="Times New Roman"/>
              </a:rPr>
              <a:t>relative </a:t>
            </a:r>
            <a:r>
              <a:rPr sz="2180" spc="79" dirty="0">
                <a:latin typeface="Times New Roman"/>
                <a:cs typeface="Times New Roman"/>
              </a:rPr>
              <a:t>strengths </a:t>
            </a:r>
            <a:r>
              <a:rPr sz="2180" spc="109" dirty="0">
                <a:latin typeface="Times New Roman"/>
                <a:cs typeface="Times New Roman"/>
              </a:rPr>
              <a:t>and </a:t>
            </a:r>
            <a:r>
              <a:rPr sz="2180" spc="50" dirty="0">
                <a:latin typeface="Times New Roman"/>
                <a:cs typeface="Times New Roman"/>
              </a:rPr>
              <a:t>directions </a:t>
            </a:r>
            <a:r>
              <a:rPr sz="2180" spc="-40" dirty="0">
                <a:latin typeface="Times New Roman"/>
                <a:cs typeface="Times New Roman"/>
              </a:rPr>
              <a:t>of </a:t>
            </a:r>
            <a:r>
              <a:rPr sz="2180" spc="40" dirty="0">
                <a:latin typeface="Times New Roman"/>
                <a:cs typeface="Times New Roman"/>
              </a:rPr>
              <a:t>risk  </a:t>
            </a:r>
            <a:r>
              <a:rPr sz="2180" spc="50" dirty="0">
                <a:latin typeface="Times New Roman"/>
                <a:cs typeface="Times New Roman"/>
              </a:rPr>
              <a:t>factors.</a:t>
            </a:r>
            <a:endParaRPr sz="2180" dirty="0">
              <a:latin typeface="Times New Roman"/>
              <a:cs typeface="Times New Roman"/>
            </a:endParaRPr>
          </a:p>
          <a:p>
            <a:pPr marL="286911" marR="10067" indent="-263001">
              <a:lnSpc>
                <a:spcPct val="102600"/>
              </a:lnSpc>
              <a:spcBef>
                <a:spcPts val="595"/>
              </a:spcBef>
              <a:buClr>
                <a:srgbClr val="3333B2"/>
              </a:buClr>
              <a:buSzPct val="90909"/>
              <a:buFont typeface="Menlo"/>
              <a:buChar char="•"/>
              <a:tabLst>
                <a:tab pos="288169" algn="l"/>
              </a:tabLst>
            </a:pPr>
            <a:r>
              <a:rPr sz="2180" spc="79" dirty="0">
                <a:latin typeface="Times New Roman"/>
                <a:cs typeface="Times New Roman"/>
              </a:rPr>
              <a:t>This </a:t>
            </a:r>
            <a:r>
              <a:rPr sz="2180" spc="10" dirty="0">
                <a:latin typeface="Times New Roman"/>
                <a:cs typeface="Times New Roman"/>
              </a:rPr>
              <a:t>was </a:t>
            </a:r>
            <a:r>
              <a:rPr sz="2180" spc="139" dirty="0">
                <a:latin typeface="Times New Roman"/>
                <a:cs typeface="Times New Roman"/>
              </a:rPr>
              <a:t>part </a:t>
            </a:r>
            <a:r>
              <a:rPr sz="2180" spc="-40" dirty="0">
                <a:latin typeface="Times New Roman"/>
                <a:cs typeface="Times New Roman"/>
              </a:rPr>
              <a:t>of </a:t>
            </a:r>
            <a:r>
              <a:rPr sz="2180" spc="109" dirty="0">
                <a:latin typeface="Times New Roman"/>
                <a:cs typeface="Times New Roman"/>
              </a:rPr>
              <a:t>an </a:t>
            </a:r>
            <a:r>
              <a:rPr sz="2180" spc="59" dirty="0">
                <a:latin typeface="Times New Roman"/>
                <a:cs typeface="Times New Roman"/>
              </a:rPr>
              <a:t>intervention </a:t>
            </a:r>
            <a:r>
              <a:rPr sz="2180" spc="99" dirty="0">
                <a:latin typeface="Times New Roman"/>
                <a:cs typeface="Times New Roman"/>
              </a:rPr>
              <a:t>study </a:t>
            </a:r>
            <a:r>
              <a:rPr sz="2180" spc="59" dirty="0">
                <a:latin typeface="Times New Roman"/>
                <a:cs typeface="Times New Roman"/>
              </a:rPr>
              <a:t>aimed </a:t>
            </a:r>
            <a:r>
              <a:rPr sz="2180" spc="168" dirty="0">
                <a:latin typeface="Times New Roman"/>
                <a:cs typeface="Times New Roman"/>
              </a:rPr>
              <a:t>at </a:t>
            </a:r>
            <a:r>
              <a:rPr sz="2180" spc="69" dirty="0">
                <a:latin typeface="Times New Roman"/>
                <a:cs typeface="Times New Roman"/>
              </a:rPr>
              <a:t>educating  </a:t>
            </a:r>
            <a:r>
              <a:rPr sz="2180" spc="109" dirty="0">
                <a:latin typeface="Times New Roman"/>
                <a:cs typeface="Times New Roman"/>
              </a:rPr>
              <a:t>the </a:t>
            </a:r>
            <a:r>
              <a:rPr sz="2180" spc="50" dirty="0">
                <a:latin typeface="Times New Roman"/>
                <a:cs typeface="Times New Roman"/>
              </a:rPr>
              <a:t>public on </a:t>
            </a:r>
            <a:r>
              <a:rPr sz="2180" spc="69" dirty="0">
                <a:latin typeface="Times New Roman"/>
                <a:cs typeface="Times New Roman"/>
              </a:rPr>
              <a:t>healthier</a:t>
            </a:r>
            <a:r>
              <a:rPr sz="2180" spc="454" dirty="0">
                <a:latin typeface="Times New Roman"/>
                <a:cs typeface="Times New Roman"/>
              </a:rPr>
              <a:t> </a:t>
            </a:r>
            <a:r>
              <a:rPr sz="2180" spc="59" dirty="0">
                <a:latin typeface="Times New Roman"/>
                <a:cs typeface="Times New Roman"/>
              </a:rPr>
              <a:t>diets.</a:t>
            </a:r>
            <a:endParaRPr sz="2180" dirty="0">
              <a:latin typeface="Times New Roman"/>
              <a:cs typeface="Times New Roman"/>
            </a:endParaRPr>
          </a:p>
        </p:txBody>
      </p:sp>
    </p:spTree>
    <p:extLst>
      <p:ext uri="{BB962C8B-B14F-4D97-AF65-F5344CB8AC3E}">
        <p14:creationId xmlns:p14="http://schemas.microsoft.com/office/powerpoint/2010/main" val="2251465535"/>
      </p:ext>
    </p:extLst>
  </p:cSld>
  <p:clrMapOvr>
    <a:masterClrMapping/>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Picture 651">
            <a:extLst>
              <a:ext uri="{FF2B5EF4-FFF2-40B4-BE49-F238E27FC236}">
                <a16:creationId xmlns:a16="http://schemas.microsoft.com/office/drawing/2014/main" id="{A1B82560-83A4-5548-9E7A-9EB69493D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 y="76200"/>
            <a:ext cx="9135611" cy="6845417"/>
          </a:xfrm>
          <a:prstGeom prst="rect">
            <a:avLst/>
          </a:prstGeom>
        </p:spPr>
      </p:pic>
    </p:spTree>
    <p:extLst>
      <p:ext uri="{BB962C8B-B14F-4D97-AF65-F5344CB8AC3E}">
        <p14:creationId xmlns:p14="http://schemas.microsoft.com/office/powerpoint/2010/main" val="1985983881"/>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478360" y="1874610"/>
            <a:ext cx="8162294" cy="4014787"/>
          </a:xfrm>
          <a:prstGeom prst="rect">
            <a:avLst/>
          </a:prstGeom>
          <a:noFill/>
          <a:ln w="9525">
            <a:noFill/>
            <a:miter lim="800000"/>
            <a:headEnd/>
            <a:tailEnd/>
          </a:ln>
        </p:spPr>
      </p:pic>
      <p:sp>
        <p:nvSpPr>
          <p:cNvPr id="2" name="Title 1"/>
          <p:cNvSpPr>
            <a:spLocks noGrp="1"/>
          </p:cNvSpPr>
          <p:nvPr>
            <p:ph type="title"/>
          </p:nvPr>
        </p:nvSpPr>
        <p:spPr>
          <a:xfrm>
            <a:off x="547687" y="381000"/>
            <a:ext cx="8023641" cy="474663"/>
          </a:xfrm>
        </p:spPr>
        <p:txBody>
          <a:bodyPr>
            <a:normAutofit fontScale="90000"/>
          </a:bodyPr>
          <a:lstStyle/>
          <a:p>
            <a:r>
              <a:rPr lang="en-US" dirty="0"/>
              <a:t>Support Vector Machine </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152400" y="976313"/>
                <a:ext cx="8991600" cy="898297"/>
              </a:xfrm>
            </p:spPr>
            <p:txBody>
              <a:bodyPr>
                <a:normAutofit/>
              </a:bodyPr>
              <a:lstStyle/>
              <a:p>
                <a:r>
                  <a:rPr lang="en-US" sz="2000" b="1" dirty="0">
                    <a:solidFill>
                      <a:srgbClr val="0000FF"/>
                    </a:solidFill>
                  </a:rPr>
                  <a:t>To maximize the Margin </a:t>
                </a:r>
                <a14:m>
                  <m:oMath xmlns:m="http://schemas.openxmlformats.org/officeDocument/2006/math">
                    <m:r>
                      <a:rPr lang="en-US" sz="2000" i="1" dirty="0">
                        <a:solidFill>
                          <a:srgbClr val="0000FF"/>
                        </a:solidFill>
                        <a:latin typeface="Cambria Math"/>
                      </a:rPr>
                      <m:t>𝜸</m:t>
                    </m:r>
                  </m:oMath>
                </a14:m>
                <a:r>
                  <a:rPr lang="en-US" sz="2000" b="1" dirty="0">
                    <a:solidFill>
                      <a:srgbClr val="0000FF"/>
                    </a:solidFill>
                  </a:rPr>
                  <a:t>:</a:t>
                </a:r>
                <a:r>
                  <a:rPr lang="en-US" sz="2000" dirty="0"/>
                  <a:t> </a:t>
                </a:r>
                <a:r>
                  <a:rPr lang="en-US" sz="2000" b="1" dirty="0">
                    <a:solidFill>
                      <a:srgbClr val="D60093"/>
                    </a:solidFill>
                  </a:rPr>
                  <a:t>Distance of closest example from  the decision line/hyperplane</a:t>
                </a:r>
                <a:endParaRPr lang="en-US" sz="2000"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152400" y="976313"/>
                <a:ext cx="8991600" cy="898297"/>
              </a:xfrm>
              <a:blipFill rotWithShape="0">
                <a:blip r:embed="rId4"/>
                <a:stretch>
                  <a:fillRect l="-678" t="-270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619C34C-B6A6-B04C-AA3F-8645978EDAEB}"/>
              </a:ext>
            </a:extLst>
          </p:cNvPr>
          <p:cNvSpPr>
            <a:spLocks noGrp="1"/>
          </p:cNvSpPr>
          <p:nvPr>
            <p:ph type="sldNum" sz="quarter" idx="12"/>
          </p:nvPr>
        </p:nvSpPr>
        <p:spPr/>
        <p:txBody>
          <a:bodyPr/>
          <a:lstStyle/>
          <a:p>
            <a:fld id="{19B12225-5612-419B-A8D5-4B8EEE4C217E}" type="slidenum">
              <a:rPr lang="en-US" smtClean="0"/>
              <a:pPr/>
              <a:t>93</a:t>
            </a:fld>
            <a:endParaRPr lang="en-US"/>
          </a:p>
        </p:txBody>
      </p:sp>
    </p:spTree>
    <p:extLst>
      <p:ext uri="{BB962C8B-B14F-4D97-AF65-F5344CB8AC3E}">
        <p14:creationId xmlns:p14="http://schemas.microsoft.com/office/powerpoint/2010/main" val="991455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p:txBody>
          <a:bodyPr>
            <a:normAutofit/>
          </a:bodyPr>
          <a:lstStyle/>
          <a:p>
            <a:r>
              <a:rPr lang="en-US" b="1" dirty="0">
                <a:solidFill>
                  <a:srgbClr val="D60093"/>
                </a:solidFill>
              </a:rPr>
              <a:t>Want to separate “+” from “-” using a line</a:t>
            </a:r>
          </a:p>
        </p:txBody>
      </p:sp>
      <mc:AlternateContent xmlns:mc="http://schemas.openxmlformats.org/markup-compatibility/2006" xmlns:a14="http://schemas.microsoft.com/office/drawing/2010/main">
        <mc:Choice Requires="a14">
          <p:sp>
            <p:nvSpPr>
              <p:cNvPr id="8" name="Content Placeholder 7"/>
              <p:cNvSpPr>
                <a:spLocks noGrp="1"/>
              </p:cNvSpPr>
              <p:nvPr>
                <p:ph sz="half" idx="4294967295"/>
              </p:nvPr>
            </p:nvSpPr>
            <p:spPr>
              <a:xfrm>
                <a:off x="4485764" y="1533365"/>
                <a:ext cx="4648200" cy="4343400"/>
              </a:xfrm>
            </p:spPr>
            <p:txBody>
              <a:bodyPr>
                <a:normAutofit lnSpcReduction="10000"/>
              </a:bodyPr>
              <a:lstStyle/>
              <a:p>
                <a:pPr>
                  <a:buNone/>
                </a:pPr>
                <a:r>
                  <a:rPr lang="en-US" b="1" dirty="0">
                    <a:solidFill>
                      <a:srgbClr val="008000"/>
                    </a:solidFill>
                  </a:rPr>
                  <a:t>Data:</a:t>
                </a:r>
              </a:p>
              <a:p>
                <a:r>
                  <a:rPr lang="en-US" b="1" dirty="0"/>
                  <a:t>Training examples: </a:t>
                </a:r>
              </a:p>
              <a:p>
                <a:pPr lvl="1"/>
                <a:r>
                  <a:rPr lang="en-US" b="1" dirty="0"/>
                  <a:t>(x</a:t>
                </a:r>
                <a:r>
                  <a:rPr lang="en-US" b="1" baseline="-25000" dirty="0"/>
                  <a:t>1</a:t>
                </a:r>
                <a:r>
                  <a:rPr lang="en-US" b="1" dirty="0"/>
                  <a:t>, y</a:t>
                </a:r>
                <a:r>
                  <a:rPr lang="en-US" b="1" baseline="-25000" dirty="0"/>
                  <a:t>1</a:t>
                </a:r>
                <a:r>
                  <a:rPr lang="en-US" b="1" dirty="0"/>
                  <a:t>) … (</a:t>
                </a:r>
                <a:r>
                  <a:rPr lang="en-US" b="1" dirty="0" err="1"/>
                  <a:t>x</a:t>
                </a:r>
                <a:r>
                  <a:rPr lang="en-US" b="1" baseline="-25000" dirty="0" err="1"/>
                  <a:t>n</a:t>
                </a:r>
                <a:r>
                  <a:rPr lang="en-US" b="1" dirty="0"/>
                  <a:t>, </a:t>
                </a:r>
                <a:r>
                  <a:rPr lang="en-US" b="1" dirty="0" err="1"/>
                  <a:t>y</a:t>
                </a:r>
                <a:r>
                  <a:rPr lang="en-US" b="1" baseline="-25000" dirty="0" err="1"/>
                  <a:t>n</a:t>
                </a:r>
                <a:r>
                  <a:rPr lang="en-US" b="1" dirty="0"/>
                  <a:t>)</a:t>
                </a:r>
              </a:p>
              <a:p>
                <a:r>
                  <a:rPr lang="en-US" b="1" dirty="0"/>
                  <a:t>Each example </a:t>
                </a:r>
                <a:r>
                  <a:rPr lang="en-US" b="1" i="1" dirty="0"/>
                  <a:t>i</a:t>
                </a:r>
                <a:r>
                  <a:rPr lang="en-US" b="1" dirty="0"/>
                  <a:t>:</a:t>
                </a:r>
              </a:p>
              <a:p>
                <a:pPr lvl="1"/>
                <a:r>
                  <a:rPr lang="en-US" b="1" dirty="0"/>
                  <a:t>x</a:t>
                </a:r>
                <a:r>
                  <a:rPr lang="en-US" b="1" baseline="-25000" dirty="0"/>
                  <a:t>i </a:t>
                </a:r>
                <a:r>
                  <a:rPr lang="en-US" b="1" dirty="0"/>
                  <a:t>= ( x</a:t>
                </a:r>
                <a:r>
                  <a:rPr lang="en-US" b="1" baseline="-25000" dirty="0"/>
                  <a:t>i</a:t>
                </a:r>
                <a:r>
                  <a:rPr lang="en-US" b="1" baseline="30000" dirty="0"/>
                  <a:t>(1)</a:t>
                </a:r>
                <a:r>
                  <a:rPr lang="en-US" b="1" dirty="0"/>
                  <a:t>,… , x</a:t>
                </a:r>
                <a:r>
                  <a:rPr lang="en-US" b="1" baseline="-25000" dirty="0"/>
                  <a:t>i</a:t>
                </a:r>
                <a:r>
                  <a:rPr lang="en-US" b="1" baseline="30000" dirty="0"/>
                  <a:t>(d) </a:t>
                </a:r>
                <a:r>
                  <a:rPr lang="en-US" b="1" dirty="0"/>
                  <a:t>)</a:t>
                </a:r>
              </a:p>
              <a:p>
                <a:pPr lvl="2"/>
                <a:r>
                  <a:rPr lang="en-US" b="1" dirty="0"/>
                  <a:t>x</a:t>
                </a:r>
                <a:r>
                  <a:rPr lang="en-US" b="1" baseline="-25000" dirty="0"/>
                  <a:t>i</a:t>
                </a:r>
                <a:r>
                  <a:rPr lang="en-US" b="1" baseline="30000" dirty="0"/>
                  <a:t>(j) </a:t>
                </a:r>
                <a:r>
                  <a:rPr lang="en-US" dirty="0"/>
                  <a:t>is real valued</a:t>
                </a:r>
              </a:p>
              <a:p>
                <a:pPr lvl="1"/>
                <a:r>
                  <a:rPr lang="en-US" b="1" dirty="0" err="1"/>
                  <a:t>y</a:t>
                </a:r>
                <a:r>
                  <a:rPr lang="en-US" b="1" baseline="-25000" dirty="0" err="1"/>
                  <a:t>i</a:t>
                </a:r>
                <a:r>
                  <a:rPr lang="en-US" b="1" baseline="-25000" dirty="0"/>
                  <a:t> </a:t>
                </a:r>
                <a:r>
                  <a:rPr lang="en-US" b="1" dirty="0">
                    <a:sym typeface="Symbol"/>
                  </a:rPr>
                  <a:t> </a:t>
                </a:r>
                <a:r>
                  <a:rPr lang="en-US" b="1" dirty="0"/>
                  <a:t>{ -1, +1 }</a:t>
                </a:r>
              </a:p>
              <a:p>
                <a:r>
                  <a:rPr lang="en-US" b="1" dirty="0">
                    <a:solidFill>
                      <a:srgbClr val="CC0066"/>
                    </a:solidFill>
                  </a:rPr>
                  <a:t>Inner product:</a:t>
                </a:r>
              </a:p>
              <a:p>
                <a:pPr>
                  <a:buNone/>
                </a:pPr>
                <a:r>
                  <a:rPr lang="en-US" dirty="0">
                    <a:sym typeface="Symbol"/>
                  </a:rPr>
                  <a:t>	</a:t>
                </a:r>
                <a14:m>
                  <m:oMath xmlns:m="http://schemas.openxmlformats.org/officeDocument/2006/math">
                    <m:r>
                      <a:rPr lang="en-US" b="1" i="1" smtClean="0">
                        <a:latin typeface="Cambria Math"/>
                        <a:sym typeface="Symbol"/>
                      </a:rPr>
                      <m:t>𝒘</m:t>
                    </m:r>
                    <m:r>
                      <a:rPr lang="en-US" b="1" i="1" smtClean="0">
                        <a:latin typeface="Cambria Math"/>
                        <a:sym typeface="Symbol"/>
                      </a:rPr>
                      <m:t>⋅</m:t>
                    </m:r>
                    <m:r>
                      <a:rPr lang="en-US" b="1" i="1" smtClean="0">
                        <a:latin typeface="Cambria Math"/>
                        <a:sym typeface="Symbol"/>
                      </a:rPr>
                      <m:t>𝒙</m:t>
                    </m:r>
                    <m:r>
                      <a:rPr lang="en-US" b="0" i="1" smtClean="0">
                        <a:latin typeface="Cambria Math"/>
                        <a:sym typeface="Symbol"/>
                      </a:rPr>
                      <m:t>=</m:t>
                    </m:r>
                    <m:nary>
                      <m:naryPr>
                        <m:chr m:val="∑"/>
                        <m:ctrlPr>
                          <a:rPr lang="en-US" b="0" i="1" smtClean="0">
                            <a:latin typeface="Cambria Math" panose="02040503050406030204" pitchFamily="18" charset="0"/>
                            <a:sym typeface="Symbol"/>
                          </a:rPr>
                        </m:ctrlPr>
                      </m:naryPr>
                      <m:sub>
                        <m:r>
                          <a:rPr lang="en-US" b="0" i="1" smtClean="0">
                            <a:latin typeface="Cambria Math"/>
                            <a:sym typeface="Symbol"/>
                          </a:rPr>
                          <m:t>𝑗</m:t>
                        </m:r>
                        <m:r>
                          <a:rPr lang="en-US" b="0" i="1" smtClean="0">
                            <a:latin typeface="Cambria Math"/>
                            <a:sym typeface="Symbol"/>
                          </a:rPr>
                          <m:t>=</m:t>
                        </m:r>
                        <m:r>
                          <a:rPr lang="en-US" b="0" i="1" smtClean="0">
                            <a:latin typeface="Cambria Math"/>
                            <a:sym typeface="Symbol"/>
                          </a:rPr>
                          <m:t>1</m:t>
                        </m:r>
                      </m:sub>
                      <m:sup>
                        <m:r>
                          <a:rPr lang="en-US" b="0" i="1" smtClean="0">
                            <a:latin typeface="Cambria Math"/>
                            <a:sym typeface="Symbol"/>
                          </a:rPr>
                          <m:t>𝑑</m:t>
                        </m:r>
                      </m:sup>
                      <m:e>
                        <m:sSup>
                          <m:sSupPr>
                            <m:ctrlPr>
                              <a:rPr lang="en-US" b="0" i="1" smtClean="0">
                                <a:latin typeface="Cambria Math" panose="02040503050406030204" pitchFamily="18" charset="0"/>
                                <a:sym typeface="Symbol"/>
                              </a:rPr>
                            </m:ctrlPr>
                          </m:sSupPr>
                          <m:e>
                            <m:r>
                              <a:rPr lang="en-US" b="0" i="1" smtClean="0">
                                <a:latin typeface="Cambria Math"/>
                                <a:sym typeface="Symbol"/>
                              </a:rPr>
                              <m:t>𝑤</m:t>
                            </m:r>
                          </m:e>
                          <m:sup>
                            <m:r>
                              <a:rPr lang="en-US" b="0" i="1" smtClean="0">
                                <a:latin typeface="Cambria Math"/>
                                <a:sym typeface="Symbol"/>
                              </a:rPr>
                              <m:t>(</m:t>
                            </m:r>
                            <m:r>
                              <a:rPr lang="en-US" b="0" i="1" smtClean="0">
                                <a:latin typeface="Cambria Math"/>
                                <a:sym typeface="Symbol"/>
                              </a:rPr>
                              <m:t>𝑗</m:t>
                            </m:r>
                            <m:r>
                              <a:rPr lang="en-US" b="0" i="1" smtClean="0">
                                <a:latin typeface="Cambria Math"/>
                                <a:sym typeface="Symbol"/>
                              </a:rPr>
                              <m:t>)</m:t>
                            </m:r>
                          </m:sup>
                        </m:sSup>
                        <m:r>
                          <a:rPr lang="en-US" b="0" i="1" smtClean="0">
                            <a:latin typeface="Cambria Math"/>
                            <a:sym typeface="Symbol"/>
                          </a:rPr>
                          <m:t>⋅</m:t>
                        </m:r>
                        <m:sSup>
                          <m:sSupPr>
                            <m:ctrlPr>
                              <a:rPr lang="en-US" b="0" i="1" smtClean="0">
                                <a:latin typeface="Cambria Math" panose="02040503050406030204" pitchFamily="18" charset="0"/>
                                <a:sym typeface="Symbol"/>
                              </a:rPr>
                            </m:ctrlPr>
                          </m:sSupPr>
                          <m:e>
                            <m:r>
                              <a:rPr lang="en-US" b="0" i="1" smtClean="0">
                                <a:latin typeface="Cambria Math"/>
                                <a:sym typeface="Symbol"/>
                              </a:rPr>
                              <m:t>𝑥</m:t>
                            </m:r>
                          </m:e>
                          <m:sup>
                            <m:r>
                              <a:rPr lang="en-US" b="0" i="1" smtClean="0">
                                <a:latin typeface="Cambria Math"/>
                                <a:sym typeface="Symbol"/>
                              </a:rPr>
                              <m:t>(</m:t>
                            </m:r>
                            <m:r>
                              <a:rPr lang="en-US" b="0" i="1" smtClean="0">
                                <a:latin typeface="Cambria Math"/>
                                <a:sym typeface="Symbol"/>
                              </a:rPr>
                              <m:t>𝑗</m:t>
                            </m:r>
                            <m:r>
                              <a:rPr lang="en-US" b="0" i="1" smtClean="0">
                                <a:latin typeface="Cambria Math"/>
                                <a:sym typeface="Symbol"/>
                              </a:rPr>
                              <m:t>)</m:t>
                            </m:r>
                          </m:sup>
                        </m:sSup>
                      </m:e>
                    </m:nary>
                  </m:oMath>
                </a14:m>
                <a:endParaRPr lang="en-US" i="1" baseline="30000" dirty="0"/>
              </a:p>
            </p:txBody>
          </p:sp>
        </mc:Choice>
        <mc:Fallback xmlns="">
          <p:sp>
            <p:nvSpPr>
              <p:cNvPr id="8" name="Content Placeholder 7"/>
              <p:cNvSpPr>
                <a:spLocks noGrp="1" noRot="1" noChangeAspect="1" noMove="1" noResize="1" noEditPoints="1" noAdjustHandles="1" noChangeArrowheads="1" noChangeShapeType="1" noTextEdit="1"/>
              </p:cNvSpPr>
              <p:nvPr>
                <p:ph sz="half" idx="4294967295"/>
              </p:nvPr>
            </p:nvSpPr>
            <p:spPr>
              <a:xfrm>
                <a:off x="4485764" y="1533365"/>
                <a:ext cx="4648200" cy="4343400"/>
              </a:xfrm>
              <a:blipFill rotWithShape="0">
                <a:blip r:embed="rId3"/>
                <a:stretch>
                  <a:fillRect l="-1706" t="-1966"/>
                </a:stretch>
              </a:blipFill>
            </p:spPr>
            <p:txBody>
              <a:bodyPr/>
              <a:lstStyle/>
              <a:p>
                <a:r>
                  <a:rPr lang="en-US">
                    <a:noFill/>
                  </a:rPr>
                  <a:t> </a:t>
                </a:r>
              </a:p>
            </p:txBody>
          </p:sp>
        </mc:Fallback>
      </mc:AlternateContent>
      <p:sp>
        <p:nvSpPr>
          <p:cNvPr id="9" name="TextBox 8"/>
          <p:cNvSpPr txBox="1"/>
          <p:nvPr/>
        </p:nvSpPr>
        <p:spPr>
          <a:xfrm>
            <a:off x="1600200" y="2121187"/>
            <a:ext cx="401072" cy="584775"/>
          </a:xfrm>
          <a:prstGeom prst="rect">
            <a:avLst/>
          </a:prstGeom>
          <a:noFill/>
        </p:spPr>
        <p:txBody>
          <a:bodyPr wrap="none" rtlCol="0">
            <a:spAutoFit/>
          </a:bodyPr>
          <a:lstStyle/>
          <a:p>
            <a:r>
              <a:rPr lang="en-US" sz="3200" b="1" dirty="0">
                <a:solidFill>
                  <a:srgbClr val="0000FF"/>
                </a:solidFill>
              </a:rPr>
              <a:t>+</a:t>
            </a:r>
          </a:p>
        </p:txBody>
      </p:sp>
      <p:sp>
        <p:nvSpPr>
          <p:cNvPr id="11" name="TextBox 10"/>
          <p:cNvSpPr txBox="1"/>
          <p:nvPr/>
        </p:nvSpPr>
        <p:spPr>
          <a:xfrm>
            <a:off x="1066800" y="2730787"/>
            <a:ext cx="401072" cy="584775"/>
          </a:xfrm>
          <a:prstGeom prst="rect">
            <a:avLst/>
          </a:prstGeom>
          <a:noFill/>
        </p:spPr>
        <p:txBody>
          <a:bodyPr wrap="none" rtlCol="0">
            <a:spAutoFit/>
          </a:bodyPr>
          <a:lstStyle/>
          <a:p>
            <a:r>
              <a:rPr lang="en-US" sz="3200" b="1" dirty="0">
                <a:solidFill>
                  <a:srgbClr val="0000FF"/>
                </a:solidFill>
              </a:rPr>
              <a:t>+</a:t>
            </a:r>
          </a:p>
        </p:txBody>
      </p:sp>
      <p:sp>
        <p:nvSpPr>
          <p:cNvPr id="15" name="TextBox 14"/>
          <p:cNvSpPr txBox="1"/>
          <p:nvPr/>
        </p:nvSpPr>
        <p:spPr>
          <a:xfrm>
            <a:off x="2057400" y="2450812"/>
            <a:ext cx="401072" cy="584775"/>
          </a:xfrm>
          <a:prstGeom prst="rect">
            <a:avLst/>
          </a:prstGeom>
          <a:noFill/>
        </p:spPr>
        <p:txBody>
          <a:bodyPr wrap="none" rtlCol="0">
            <a:spAutoFit/>
          </a:bodyPr>
          <a:lstStyle/>
          <a:p>
            <a:r>
              <a:rPr lang="en-US" sz="3200" b="1" dirty="0">
                <a:solidFill>
                  <a:srgbClr val="0000FF"/>
                </a:solidFill>
              </a:rPr>
              <a:t>+</a:t>
            </a:r>
          </a:p>
        </p:txBody>
      </p:sp>
      <p:sp>
        <p:nvSpPr>
          <p:cNvPr id="16" name="TextBox 15"/>
          <p:cNvSpPr txBox="1"/>
          <p:nvPr/>
        </p:nvSpPr>
        <p:spPr>
          <a:xfrm>
            <a:off x="609600" y="4026187"/>
            <a:ext cx="401072" cy="584775"/>
          </a:xfrm>
          <a:prstGeom prst="rect">
            <a:avLst/>
          </a:prstGeom>
          <a:noFill/>
        </p:spPr>
        <p:txBody>
          <a:bodyPr wrap="none" rtlCol="0">
            <a:spAutoFit/>
          </a:bodyPr>
          <a:lstStyle/>
          <a:p>
            <a:r>
              <a:rPr lang="en-US" sz="3200" b="1" dirty="0">
                <a:solidFill>
                  <a:srgbClr val="0000FF"/>
                </a:solidFill>
              </a:rPr>
              <a:t>+</a:t>
            </a:r>
          </a:p>
        </p:txBody>
      </p:sp>
      <p:sp>
        <p:nvSpPr>
          <p:cNvPr id="17" name="TextBox 16"/>
          <p:cNvSpPr txBox="1"/>
          <p:nvPr/>
        </p:nvSpPr>
        <p:spPr>
          <a:xfrm>
            <a:off x="765950" y="3264187"/>
            <a:ext cx="401072" cy="584775"/>
          </a:xfrm>
          <a:prstGeom prst="rect">
            <a:avLst/>
          </a:prstGeom>
          <a:noFill/>
        </p:spPr>
        <p:txBody>
          <a:bodyPr wrap="none" rtlCol="0">
            <a:spAutoFit/>
          </a:bodyPr>
          <a:lstStyle/>
          <a:p>
            <a:r>
              <a:rPr lang="en-US" sz="3200" b="1" dirty="0">
                <a:solidFill>
                  <a:srgbClr val="0000FF"/>
                </a:solidFill>
              </a:rPr>
              <a:t>+</a:t>
            </a:r>
          </a:p>
        </p:txBody>
      </p:sp>
      <p:sp>
        <p:nvSpPr>
          <p:cNvPr id="18" name="TextBox 17"/>
          <p:cNvSpPr txBox="1"/>
          <p:nvPr/>
        </p:nvSpPr>
        <p:spPr>
          <a:xfrm>
            <a:off x="1656328" y="3264187"/>
            <a:ext cx="401072" cy="584775"/>
          </a:xfrm>
          <a:prstGeom prst="rect">
            <a:avLst/>
          </a:prstGeom>
          <a:noFill/>
        </p:spPr>
        <p:txBody>
          <a:bodyPr wrap="none" rtlCol="0">
            <a:spAutoFit/>
          </a:bodyPr>
          <a:lstStyle/>
          <a:p>
            <a:r>
              <a:rPr lang="en-US" sz="3200" b="1" dirty="0">
                <a:solidFill>
                  <a:srgbClr val="0000FF"/>
                </a:solidFill>
              </a:rPr>
              <a:t>+</a:t>
            </a:r>
          </a:p>
        </p:txBody>
      </p:sp>
      <p:sp>
        <p:nvSpPr>
          <p:cNvPr id="19" name="TextBox 18"/>
          <p:cNvSpPr txBox="1"/>
          <p:nvPr/>
        </p:nvSpPr>
        <p:spPr>
          <a:xfrm>
            <a:off x="3336678" y="3111787"/>
            <a:ext cx="320922" cy="584775"/>
          </a:xfrm>
          <a:prstGeom prst="rect">
            <a:avLst/>
          </a:prstGeom>
          <a:noFill/>
        </p:spPr>
        <p:txBody>
          <a:bodyPr wrap="none" rtlCol="0">
            <a:spAutoFit/>
          </a:bodyPr>
          <a:lstStyle/>
          <a:p>
            <a:r>
              <a:rPr lang="en-US" sz="3200" b="1" dirty="0">
                <a:solidFill>
                  <a:srgbClr val="FF0000"/>
                </a:solidFill>
              </a:rPr>
              <a:t>-</a:t>
            </a:r>
          </a:p>
        </p:txBody>
      </p:sp>
      <p:sp>
        <p:nvSpPr>
          <p:cNvPr id="21" name="TextBox 20"/>
          <p:cNvSpPr txBox="1"/>
          <p:nvPr/>
        </p:nvSpPr>
        <p:spPr>
          <a:xfrm>
            <a:off x="3489078" y="3441412"/>
            <a:ext cx="320922" cy="584775"/>
          </a:xfrm>
          <a:prstGeom prst="rect">
            <a:avLst/>
          </a:prstGeom>
          <a:noFill/>
        </p:spPr>
        <p:txBody>
          <a:bodyPr wrap="none" rtlCol="0">
            <a:spAutoFit/>
          </a:bodyPr>
          <a:lstStyle/>
          <a:p>
            <a:r>
              <a:rPr lang="en-US" sz="3200" b="1" dirty="0">
                <a:solidFill>
                  <a:srgbClr val="FF0000"/>
                </a:solidFill>
              </a:rPr>
              <a:t>-</a:t>
            </a:r>
          </a:p>
        </p:txBody>
      </p:sp>
      <p:sp>
        <p:nvSpPr>
          <p:cNvPr id="22" name="TextBox 21"/>
          <p:cNvSpPr txBox="1"/>
          <p:nvPr/>
        </p:nvSpPr>
        <p:spPr>
          <a:xfrm>
            <a:off x="2747150" y="3898612"/>
            <a:ext cx="320922" cy="584775"/>
          </a:xfrm>
          <a:prstGeom prst="rect">
            <a:avLst/>
          </a:prstGeom>
          <a:noFill/>
        </p:spPr>
        <p:txBody>
          <a:bodyPr wrap="none" rtlCol="0">
            <a:spAutoFit/>
          </a:bodyPr>
          <a:lstStyle/>
          <a:p>
            <a:r>
              <a:rPr lang="en-US" sz="3200" b="1" dirty="0">
                <a:solidFill>
                  <a:srgbClr val="FF0000"/>
                </a:solidFill>
              </a:rPr>
              <a:t>-</a:t>
            </a:r>
          </a:p>
        </p:txBody>
      </p:sp>
      <p:sp>
        <p:nvSpPr>
          <p:cNvPr id="23" name="TextBox 22"/>
          <p:cNvSpPr txBox="1"/>
          <p:nvPr/>
        </p:nvSpPr>
        <p:spPr>
          <a:xfrm>
            <a:off x="2137550" y="4889212"/>
            <a:ext cx="320922" cy="584775"/>
          </a:xfrm>
          <a:prstGeom prst="rect">
            <a:avLst/>
          </a:prstGeom>
          <a:noFill/>
        </p:spPr>
        <p:txBody>
          <a:bodyPr wrap="none" rtlCol="0">
            <a:spAutoFit/>
          </a:bodyPr>
          <a:lstStyle/>
          <a:p>
            <a:r>
              <a:rPr lang="en-US" sz="3200" b="1" dirty="0">
                <a:solidFill>
                  <a:srgbClr val="FF0000"/>
                </a:solidFill>
              </a:rPr>
              <a:t>-</a:t>
            </a:r>
          </a:p>
        </p:txBody>
      </p:sp>
      <p:sp>
        <p:nvSpPr>
          <p:cNvPr id="24" name="TextBox 23"/>
          <p:cNvSpPr txBox="1"/>
          <p:nvPr/>
        </p:nvSpPr>
        <p:spPr>
          <a:xfrm>
            <a:off x="3356750" y="4355812"/>
            <a:ext cx="320922" cy="584775"/>
          </a:xfrm>
          <a:prstGeom prst="rect">
            <a:avLst/>
          </a:prstGeom>
          <a:noFill/>
        </p:spPr>
        <p:txBody>
          <a:bodyPr wrap="none" rtlCol="0">
            <a:spAutoFit/>
          </a:bodyPr>
          <a:lstStyle/>
          <a:p>
            <a:r>
              <a:rPr lang="en-US" sz="3200" b="1" dirty="0">
                <a:solidFill>
                  <a:srgbClr val="FF0000"/>
                </a:solidFill>
              </a:rPr>
              <a:t>-</a:t>
            </a:r>
          </a:p>
        </p:txBody>
      </p:sp>
      <p:sp>
        <p:nvSpPr>
          <p:cNvPr id="25" name="TextBox 24"/>
          <p:cNvSpPr txBox="1"/>
          <p:nvPr/>
        </p:nvSpPr>
        <p:spPr>
          <a:xfrm>
            <a:off x="2731028" y="4483387"/>
            <a:ext cx="320922" cy="584775"/>
          </a:xfrm>
          <a:prstGeom prst="rect">
            <a:avLst/>
          </a:prstGeom>
          <a:noFill/>
        </p:spPr>
        <p:txBody>
          <a:bodyPr wrap="none" rtlCol="0">
            <a:spAutoFit/>
          </a:bodyPr>
          <a:lstStyle/>
          <a:p>
            <a:r>
              <a:rPr lang="en-US" sz="3200" b="1" dirty="0">
                <a:solidFill>
                  <a:srgbClr val="FF0000"/>
                </a:solidFill>
              </a:rPr>
              <a:t>-</a:t>
            </a:r>
          </a:p>
        </p:txBody>
      </p:sp>
      <p:sp>
        <p:nvSpPr>
          <p:cNvPr id="27" name="TextBox 26"/>
          <p:cNvSpPr txBox="1"/>
          <p:nvPr/>
        </p:nvSpPr>
        <p:spPr>
          <a:xfrm>
            <a:off x="2823350" y="5041612"/>
            <a:ext cx="320922" cy="584775"/>
          </a:xfrm>
          <a:prstGeom prst="rect">
            <a:avLst/>
          </a:prstGeom>
          <a:noFill/>
        </p:spPr>
        <p:txBody>
          <a:bodyPr wrap="none" rtlCol="0">
            <a:spAutoFit/>
          </a:bodyPr>
          <a:lstStyle/>
          <a:p>
            <a:r>
              <a:rPr lang="en-US" sz="3200" b="1" dirty="0">
                <a:solidFill>
                  <a:srgbClr val="FF0000"/>
                </a:solidFill>
              </a:rPr>
              <a:t>-</a:t>
            </a:r>
          </a:p>
        </p:txBody>
      </p:sp>
      <p:cxnSp>
        <p:nvCxnSpPr>
          <p:cNvPr id="10" name="Straight Connector 9"/>
          <p:cNvCxnSpPr/>
          <p:nvPr/>
        </p:nvCxnSpPr>
        <p:spPr>
          <a:xfrm flipH="1">
            <a:off x="1800736" y="2197387"/>
            <a:ext cx="1022614" cy="3441413"/>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914400" y="2401162"/>
            <a:ext cx="2009264" cy="2768025"/>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1110986" y="2642174"/>
            <a:ext cx="2165614" cy="2908013"/>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p:cNvSpPr/>
          <p:nvPr/>
        </p:nvSpPr>
        <p:spPr>
          <a:xfrm>
            <a:off x="218940" y="5593631"/>
            <a:ext cx="7985456" cy="584775"/>
          </a:xfrm>
          <a:prstGeom prst="rect">
            <a:avLst/>
          </a:prstGeom>
        </p:spPr>
        <p:txBody>
          <a:bodyPr wrap="none">
            <a:spAutoFit/>
          </a:bodyPr>
          <a:lstStyle/>
          <a:p>
            <a:r>
              <a:rPr lang="en-US" sz="3200" b="1" dirty="0">
                <a:solidFill>
                  <a:srgbClr val="0000FF"/>
                </a:solidFill>
                <a:latin typeface="Calibri" pitchFamily="34" charset="0"/>
              </a:rPr>
              <a:t>Which is best linear separator (defined by </a:t>
            </a:r>
            <a:r>
              <a:rPr lang="en-US" sz="3200" b="1" i="1" dirty="0">
                <a:solidFill>
                  <a:srgbClr val="0000FF"/>
                </a:solidFill>
                <a:latin typeface="Calibri" pitchFamily="34" charset="0"/>
              </a:rPr>
              <a:t>w</a:t>
            </a:r>
            <a:r>
              <a:rPr lang="en-US" sz="3200" b="1" dirty="0">
                <a:solidFill>
                  <a:srgbClr val="0000FF"/>
                </a:solidFill>
                <a:latin typeface="Calibri" pitchFamily="34" charset="0"/>
              </a:rPr>
              <a:t>)?</a:t>
            </a:r>
          </a:p>
        </p:txBody>
      </p:sp>
      <p:sp>
        <p:nvSpPr>
          <p:cNvPr id="4" name="Slide Number Placeholder 3">
            <a:extLst>
              <a:ext uri="{FF2B5EF4-FFF2-40B4-BE49-F238E27FC236}">
                <a16:creationId xmlns:a16="http://schemas.microsoft.com/office/drawing/2014/main" id="{FF884207-5868-A84B-9EDA-94B0C9170661}"/>
              </a:ext>
            </a:extLst>
          </p:cNvPr>
          <p:cNvSpPr>
            <a:spLocks noGrp="1"/>
          </p:cNvSpPr>
          <p:nvPr>
            <p:ph type="sldNum" sz="quarter" idx="12"/>
          </p:nvPr>
        </p:nvSpPr>
        <p:spPr/>
        <p:txBody>
          <a:bodyPr/>
          <a:lstStyle/>
          <a:p>
            <a:fld id="{19B12225-5612-419B-A8D5-4B8EEE4C217E}" type="slidenum">
              <a:rPr lang="en-US" smtClean="0"/>
              <a:pPr/>
              <a:t>94</a:t>
            </a:fld>
            <a:endParaRPr lang="en-US"/>
          </a:p>
        </p:txBody>
      </p:sp>
    </p:spTree>
    <p:extLst>
      <p:ext uri="{BB962C8B-B14F-4D97-AF65-F5344CB8AC3E}">
        <p14:creationId xmlns:p14="http://schemas.microsoft.com/office/powerpoint/2010/main" val="31512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361447" y="2030852"/>
            <a:ext cx="2814418" cy="4199183"/>
          </a:xfrm>
          <a:prstGeom prst="line">
            <a:avLst/>
          </a:prstGeom>
          <a:ln w="76200" cmpd="sng">
            <a:solidFill>
              <a:srgbClr val="008000"/>
            </a:solidFill>
          </a:ln>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1132632" y="2030852"/>
            <a:ext cx="414597" cy="646331"/>
          </a:xfrm>
          <a:prstGeom prst="rect">
            <a:avLst/>
          </a:prstGeom>
          <a:noFill/>
        </p:spPr>
        <p:txBody>
          <a:bodyPr wrap="none" rtlCol="0">
            <a:spAutoFit/>
          </a:bodyPr>
          <a:lstStyle/>
          <a:p>
            <a:r>
              <a:rPr lang="en-US" sz="3600" b="1" dirty="0">
                <a:solidFill>
                  <a:srgbClr val="0000FF"/>
                </a:solidFill>
              </a:rPr>
              <a:t>+</a:t>
            </a:r>
          </a:p>
        </p:txBody>
      </p:sp>
      <p:sp>
        <p:nvSpPr>
          <p:cNvPr id="8" name="TextBox 7"/>
          <p:cNvSpPr txBox="1"/>
          <p:nvPr/>
        </p:nvSpPr>
        <p:spPr>
          <a:xfrm>
            <a:off x="2406667" y="2080662"/>
            <a:ext cx="414597" cy="646331"/>
          </a:xfrm>
          <a:prstGeom prst="rect">
            <a:avLst/>
          </a:prstGeom>
          <a:noFill/>
        </p:spPr>
        <p:txBody>
          <a:bodyPr wrap="none" rtlCol="0">
            <a:spAutoFit/>
          </a:bodyPr>
          <a:lstStyle/>
          <a:p>
            <a:r>
              <a:rPr lang="en-US" sz="3600" b="1" dirty="0">
                <a:solidFill>
                  <a:srgbClr val="0000FF"/>
                </a:solidFill>
              </a:rPr>
              <a:t>+</a:t>
            </a:r>
          </a:p>
        </p:txBody>
      </p:sp>
      <p:sp>
        <p:nvSpPr>
          <p:cNvPr id="9" name="TextBox 8"/>
          <p:cNvSpPr txBox="1"/>
          <p:nvPr/>
        </p:nvSpPr>
        <p:spPr>
          <a:xfrm>
            <a:off x="1381596" y="3578302"/>
            <a:ext cx="414597" cy="646331"/>
          </a:xfrm>
          <a:prstGeom prst="rect">
            <a:avLst/>
          </a:prstGeom>
          <a:noFill/>
        </p:spPr>
        <p:txBody>
          <a:bodyPr wrap="none" rtlCol="0">
            <a:spAutoFit/>
          </a:bodyPr>
          <a:lstStyle/>
          <a:p>
            <a:r>
              <a:rPr lang="en-US" sz="3600" b="1" dirty="0">
                <a:solidFill>
                  <a:srgbClr val="0000FF"/>
                </a:solidFill>
              </a:rPr>
              <a:t>+</a:t>
            </a:r>
          </a:p>
        </p:txBody>
      </p:sp>
      <p:sp>
        <p:nvSpPr>
          <p:cNvPr id="10" name="TextBox 9"/>
          <p:cNvSpPr txBox="1"/>
          <p:nvPr/>
        </p:nvSpPr>
        <p:spPr>
          <a:xfrm>
            <a:off x="2003492" y="2931971"/>
            <a:ext cx="414597" cy="646331"/>
          </a:xfrm>
          <a:prstGeom prst="rect">
            <a:avLst/>
          </a:prstGeom>
          <a:noFill/>
        </p:spPr>
        <p:txBody>
          <a:bodyPr wrap="none" rtlCol="0">
            <a:spAutoFit/>
          </a:bodyPr>
          <a:lstStyle/>
          <a:p>
            <a:r>
              <a:rPr lang="en-US" sz="3600" b="1" dirty="0">
                <a:solidFill>
                  <a:srgbClr val="0000FF"/>
                </a:solidFill>
              </a:rPr>
              <a:t>+</a:t>
            </a:r>
          </a:p>
        </p:txBody>
      </p:sp>
      <p:sp>
        <p:nvSpPr>
          <p:cNvPr id="11" name="TextBox 10"/>
          <p:cNvSpPr txBox="1"/>
          <p:nvPr/>
        </p:nvSpPr>
        <p:spPr>
          <a:xfrm>
            <a:off x="372947" y="4647986"/>
            <a:ext cx="414597" cy="646331"/>
          </a:xfrm>
          <a:prstGeom prst="rect">
            <a:avLst/>
          </a:prstGeom>
          <a:noFill/>
        </p:spPr>
        <p:txBody>
          <a:bodyPr wrap="none" rtlCol="0">
            <a:spAutoFit/>
          </a:bodyPr>
          <a:lstStyle/>
          <a:p>
            <a:r>
              <a:rPr lang="en-US" sz="3600" b="1" dirty="0">
                <a:solidFill>
                  <a:srgbClr val="0000FF"/>
                </a:solidFill>
              </a:rPr>
              <a:t>+</a:t>
            </a:r>
          </a:p>
        </p:txBody>
      </p:sp>
      <p:sp>
        <p:nvSpPr>
          <p:cNvPr id="12" name="TextBox 11"/>
          <p:cNvSpPr txBox="1"/>
          <p:nvPr/>
        </p:nvSpPr>
        <p:spPr>
          <a:xfrm>
            <a:off x="378909" y="3461091"/>
            <a:ext cx="414597" cy="646331"/>
          </a:xfrm>
          <a:prstGeom prst="rect">
            <a:avLst/>
          </a:prstGeom>
          <a:noFill/>
        </p:spPr>
        <p:txBody>
          <a:bodyPr wrap="none" rtlCol="0">
            <a:spAutoFit/>
          </a:bodyPr>
          <a:lstStyle/>
          <a:p>
            <a:r>
              <a:rPr lang="en-US" sz="3600" b="1" dirty="0">
                <a:solidFill>
                  <a:srgbClr val="0000FF"/>
                </a:solidFill>
              </a:rPr>
              <a:t>+</a:t>
            </a:r>
          </a:p>
        </p:txBody>
      </p:sp>
      <p:sp>
        <p:nvSpPr>
          <p:cNvPr id="13" name="TextBox 12"/>
          <p:cNvSpPr txBox="1"/>
          <p:nvPr/>
        </p:nvSpPr>
        <p:spPr>
          <a:xfrm>
            <a:off x="378909" y="2700068"/>
            <a:ext cx="414597" cy="646331"/>
          </a:xfrm>
          <a:prstGeom prst="rect">
            <a:avLst/>
          </a:prstGeom>
          <a:noFill/>
        </p:spPr>
        <p:txBody>
          <a:bodyPr wrap="none" rtlCol="0">
            <a:spAutoFit/>
          </a:bodyPr>
          <a:lstStyle/>
          <a:p>
            <a:r>
              <a:rPr lang="en-US" sz="3600" b="1" dirty="0">
                <a:solidFill>
                  <a:srgbClr val="0000FF"/>
                </a:solidFill>
              </a:rPr>
              <a:t>+</a:t>
            </a:r>
          </a:p>
        </p:txBody>
      </p:sp>
      <p:sp>
        <p:nvSpPr>
          <p:cNvPr id="14" name="TextBox 13"/>
          <p:cNvSpPr txBox="1"/>
          <p:nvPr/>
        </p:nvSpPr>
        <p:spPr>
          <a:xfrm>
            <a:off x="925333" y="4324821"/>
            <a:ext cx="414597" cy="646331"/>
          </a:xfrm>
          <a:prstGeom prst="rect">
            <a:avLst/>
          </a:prstGeom>
          <a:noFill/>
        </p:spPr>
        <p:txBody>
          <a:bodyPr wrap="none" rtlCol="0">
            <a:spAutoFit/>
          </a:bodyPr>
          <a:lstStyle/>
          <a:p>
            <a:r>
              <a:rPr lang="en-US" sz="3600" b="1" dirty="0">
                <a:solidFill>
                  <a:srgbClr val="0000FF"/>
                </a:solidFill>
              </a:rPr>
              <a:t>+</a:t>
            </a:r>
          </a:p>
        </p:txBody>
      </p:sp>
      <p:sp>
        <p:nvSpPr>
          <p:cNvPr id="15" name="TextBox 14"/>
          <p:cNvSpPr txBox="1"/>
          <p:nvPr/>
        </p:nvSpPr>
        <p:spPr>
          <a:xfrm>
            <a:off x="1796193" y="2354017"/>
            <a:ext cx="414597" cy="646331"/>
          </a:xfrm>
          <a:prstGeom prst="rect">
            <a:avLst/>
          </a:prstGeom>
          <a:noFill/>
        </p:spPr>
        <p:txBody>
          <a:bodyPr wrap="none" rtlCol="0">
            <a:spAutoFit/>
          </a:bodyPr>
          <a:lstStyle/>
          <a:p>
            <a:r>
              <a:rPr lang="en-US" sz="3600" b="1" dirty="0">
                <a:solidFill>
                  <a:srgbClr val="0000FF"/>
                </a:solidFill>
              </a:rPr>
              <a:t>+</a:t>
            </a:r>
          </a:p>
        </p:txBody>
      </p:sp>
      <p:sp>
        <p:nvSpPr>
          <p:cNvPr id="16" name="TextBox 15"/>
          <p:cNvSpPr txBox="1"/>
          <p:nvPr/>
        </p:nvSpPr>
        <p:spPr>
          <a:xfrm>
            <a:off x="4114800" y="3137925"/>
            <a:ext cx="326006" cy="646331"/>
          </a:xfrm>
          <a:prstGeom prst="rect">
            <a:avLst/>
          </a:prstGeom>
          <a:noFill/>
        </p:spPr>
        <p:txBody>
          <a:bodyPr wrap="none" rtlCol="0">
            <a:spAutoFit/>
          </a:bodyPr>
          <a:lstStyle/>
          <a:p>
            <a:r>
              <a:rPr lang="en-US" sz="3600" b="1" dirty="0">
                <a:solidFill>
                  <a:srgbClr val="FF0000"/>
                </a:solidFill>
              </a:rPr>
              <a:t>-</a:t>
            </a:r>
          </a:p>
        </p:txBody>
      </p:sp>
      <p:sp>
        <p:nvSpPr>
          <p:cNvPr id="17" name="TextBox 16"/>
          <p:cNvSpPr txBox="1"/>
          <p:nvPr/>
        </p:nvSpPr>
        <p:spPr>
          <a:xfrm>
            <a:off x="3294929" y="4301938"/>
            <a:ext cx="326006" cy="646331"/>
          </a:xfrm>
          <a:prstGeom prst="rect">
            <a:avLst/>
          </a:prstGeom>
          <a:noFill/>
        </p:spPr>
        <p:txBody>
          <a:bodyPr wrap="none" rtlCol="0">
            <a:spAutoFit/>
          </a:bodyPr>
          <a:lstStyle/>
          <a:p>
            <a:r>
              <a:rPr lang="en-US" sz="3600" b="1" dirty="0">
                <a:solidFill>
                  <a:srgbClr val="FF0000"/>
                </a:solidFill>
              </a:rPr>
              <a:t>-</a:t>
            </a:r>
          </a:p>
        </p:txBody>
      </p:sp>
      <p:sp>
        <p:nvSpPr>
          <p:cNvPr id="18" name="TextBox 17"/>
          <p:cNvSpPr txBox="1"/>
          <p:nvPr/>
        </p:nvSpPr>
        <p:spPr>
          <a:xfrm>
            <a:off x="3937258" y="3807277"/>
            <a:ext cx="326006" cy="646331"/>
          </a:xfrm>
          <a:prstGeom prst="rect">
            <a:avLst/>
          </a:prstGeom>
          <a:noFill/>
        </p:spPr>
        <p:txBody>
          <a:bodyPr wrap="none" rtlCol="0">
            <a:spAutoFit/>
          </a:bodyPr>
          <a:lstStyle/>
          <a:p>
            <a:r>
              <a:rPr lang="en-US" sz="3600" b="1" dirty="0">
                <a:solidFill>
                  <a:srgbClr val="FF0000"/>
                </a:solidFill>
              </a:rPr>
              <a:t>-</a:t>
            </a:r>
          </a:p>
        </p:txBody>
      </p:sp>
      <p:sp>
        <p:nvSpPr>
          <p:cNvPr id="19" name="TextBox 18"/>
          <p:cNvSpPr txBox="1"/>
          <p:nvPr/>
        </p:nvSpPr>
        <p:spPr>
          <a:xfrm>
            <a:off x="3686856" y="4971152"/>
            <a:ext cx="326006" cy="646331"/>
          </a:xfrm>
          <a:prstGeom prst="rect">
            <a:avLst/>
          </a:prstGeom>
          <a:noFill/>
        </p:spPr>
        <p:txBody>
          <a:bodyPr wrap="none" rtlCol="0">
            <a:spAutoFit/>
          </a:bodyPr>
          <a:lstStyle/>
          <a:p>
            <a:r>
              <a:rPr lang="en-US" sz="3600" b="1" dirty="0">
                <a:solidFill>
                  <a:srgbClr val="FF0000"/>
                </a:solidFill>
              </a:rPr>
              <a:t>-</a:t>
            </a:r>
          </a:p>
        </p:txBody>
      </p:sp>
      <p:sp>
        <p:nvSpPr>
          <p:cNvPr id="20" name="TextBox 19"/>
          <p:cNvSpPr txBox="1"/>
          <p:nvPr/>
        </p:nvSpPr>
        <p:spPr>
          <a:xfrm>
            <a:off x="2828801" y="5583704"/>
            <a:ext cx="326006" cy="646331"/>
          </a:xfrm>
          <a:prstGeom prst="rect">
            <a:avLst/>
          </a:prstGeom>
          <a:noFill/>
        </p:spPr>
        <p:txBody>
          <a:bodyPr wrap="none" rtlCol="0">
            <a:spAutoFit/>
          </a:bodyPr>
          <a:lstStyle/>
          <a:p>
            <a:r>
              <a:rPr lang="en-US" sz="3600" b="1" dirty="0">
                <a:solidFill>
                  <a:srgbClr val="FF0000"/>
                </a:solidFill>
              </a:rPr>
              <a:t>-</a:t>
            </a:r>
          </a:p>
        </p:txBody>
      </p:sp>
      <p:sp>
        <p:nvSpPr>
          <p:cNvPr id="21" name="TextBox 20"/>
          <p:cNvSpPr txBox="1"/>
          <p:nvPr/>
        </p:nvSpPr>
        <p:spPr>
          <a:xfrm>
            <a:off x="3746492" y="5583534"/>
            <a:ext cx="326006" cy="646331"/>
          </a:xfrm>
          <a:prstGeom prst="rect">
            <a:avLst/>
          </a:prstGeom>
          <a:noFill/>
        </p:spPr>
        <p:txBody>
          <a:bodyPr wrap="none" rtlCol="0">
            <a:spAutoFit/>
          </a:bodyPr>
          <a:lstStyle/>
          <a:p>
            <a:r>
              <a:rPr lang="en-US" sz="3600" b="1" dirty="0">
                <a:solidFill>
                  <a:srgbClr val="FF0000"/>
                </a:solidFill>
              </a:rPr>
              <a:t>-</a:t>
            </a:r>
          </a:p>
        </p:txBody>
      </p:sp>
      <p:sp>
        <p:nvSpPr>
          <p:cNvPr id="22" name="TextBox 21"/>
          <p:cNvSpPr txBox="1"/>
          <p:nvPr/>
        </p:nvSpPr>
        <p:spPr>
          <a:xfrm>
            <a:off x="4338868" y="5140260"/>
            <a:ext cx="326006" cy="646331"/>
          </a:xfrm>
          <a:prstGeom prst="rect">
            <a:avLst/>
          </a:prstGeom>
          <a:noFill/>
        </p:spPr>
        <p:txBody>
          <a:bodyPr wrap="none" rtlCol="0">
            <a:spAutoFit/>
          </a:bodyPr>
          <a:lstStyle/>
          <a:p>
            <a:r>
              <a:rPr lang="en-US" sz="3600" b="1" dirty="0">
                <a:solidFill>
                  <a:srgbClr val="FF0000"/>
                </a:solidFill>
              </a:rPr>
              <a:t>-</a:t>
            </a:r>
          </a:p>
        </p:txBody>
      </p:sp>
      <p:sp>
        <p:nvSpPr>
          <p:cNvPr id="23" name="TextBox 22"/>
          <p:cNvSpPr txBox="1"/>
          <p:nvPr/>
        </p:nvSpPr>
        <p:spPr>
          <a:xfrm>
            <a:off x="4338868" y="4324821"/>
            <a:ext cx="326006" cy="646331"/>
          </a:xfrm>
          <a:prstGeom prst="rect">
            <a:avLst/>
          </a:prstGeom>
          <a:noFill/>
        </p:spPr>
        <p:txBody>
          <a:bodyPr wrap="none" rtlCol="0">
            <a:spAutoFit/>
          </a:bodyPr>
          <a:lstStyle/>
          <a:p>
            <a:r>
              <a:rPr lang="en-US" sz="3600" b="1" dirty="0">
                <a:solidFill>
                  <a:srgbClr val="FF0000"/>
                </a:solidFill>
              </a:rPr>
              <a:t>-</a:t>
            </a:r>
          </a:p>
        </p:txBody>
      </p:sp>
      <p:sp>
        <p:nvSpPr>
          <p:cNvPr id="24" name="TextBox 23"/>
          <p:cNvSpPr txBox="1"/>
          <p:nvPr/>
        </p:nvSpPr>
        <p:spPr>
          <a:xfrm>
            <a:off x="4501871" y="2726993"/>
            <a:ext cx="326006" cy="646331"/>
          </a:xfrm>
          <a:prstGeom prst="rect">
            <a:avLst/>
          </a:prstGeom>
          <a:noFill/>
        </p:spPr>
        <p:txBody>
          <a:bodyPr wrap="none" rtlCol="0">
            <a:spAutoFit/>
          </a:bodyPr>
          <a:lstStyle/>
          <a:p>
            <a:r>
              <a:rPr lang="en-US" sz="3600" b="1" dirty="0">
                <a:solidFill>
                  <a:srgbClr val="FF0000"/>
                </a:solidFill>
              </a:rPr>
              <a:t>-</a:t>
            </a:r>
          </a:p>
        </p:txBody>
      </p:sp>
      <p:sp>
        <p:nvSpPr>
          <p:cNvPr id="25" name="TextBox 24"/>
          <p:cNvSpPr txBox="1"/>
          <p:nvPr/>
        </p:nvSpPr>
        <p:spPr>
          <a:xfrm>
            <a:off x="171610" y="1444840"/>
            <a:ext cx="402674" cy="523220"/>
          </a:xfrm>
          <a:prstGeom prst="rect">
            <a:avLst/>
          </a:prstGeom>
          <a:noFill/>
        </p:spPr>
        <p:txBody>
          <a:bodyPr wrap="none" rtlCol="0">
            <a:spAutoFit/>
          </a:bodyPr>
          <a:lstStyle/>
          <a:p>
            <a:r>
              <a:rPr lang="en-US" sz="2800" b="1" dirty="0">
                <a:solidFill>
                  <a:srgbClr val="E40096"/>
                </a:solidFill>
              </a:rPr>
              <a:t>A</a:t>
            </a:r>
          </a:p>
        </p:txBody>
      </p:sp>
      <p:sp>
        <p:nvSpPr>
          <p:cNvPr id="26" name="Oval 25"/>
          <p:cNvSpPr/>
          <p:nvPr/>
        </p:nvSpPr>
        <p:spPr>
          <a:xfrm>
            <a:off x="580246" y="1706450"/>
            <a:ext cx="167515" cy="167515"/>
          </a:xfrm>
          <a:prstGeom prst="ellipse">
            <a:avLst/>
          </a:prstGeom>
          <a:solidFill>
            <a:srgbClr val="E40096"/>
          </a:solidFill>
          <a:ln>
            <a:solidFill>
              <a:srgbClr val="E400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p:cNvSpPr txBox="1"/>
          <p:nvPr/>
        </p:nvSpPr>
        <p:spPr>
          <a:xfrm>
            <a:off x="763779" y="3177279"/>
            <a:ext cx="385943" cy="523220"/>
          </a:xfrm>
          <a:prstGeom prst="rect">
            <a:avLst/>
          </a:prstGeom>
          <a:noFill/>
        </p:spPr>
        <p:txBody>
          <a:bodyPr wrap="none" rtlCol="0">
            <a:spAutoFit/>
          </a:bodyPr>
          <a:lstStyle/>
          <a:p>
            <a:r>
              <a:rPr lang="en-US" sz="2800" b="1" dirty="0">
                <a:solidFill>
                  <a:srgbClr val="E40096"/>
                </a:solidFill>
              </a:rPr>
              <a:t>B</a:t>
            </a:r>
          </a:p>
        </p:txBody>
      </p:sp>
      <p:sp>
        <p:nvSpPr>
          <p:cNvPr id="28" name="Oval 27"/>
          <p:cNvSpPr/>
          <p:nvPr/>
        </p:nvSpPr>
        <p:spPr>
          <a:xfrm>
            <a:off x="1172415" y="3438889"/>
            <a:ext cx="167515" cy="167515"/>
          </a:xfrm>
          <a:prstGeom prst="ellipse">
            <a:avLst/>
          </a:prstGeom>
          <a:solidFill>
            <a:srgbClr val="E40096"/>
          </a:solidFill>
          <a:ln>
            <a:solidFill>
              <a:srgbClr val="E400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p:cNvSpPr txBox="1"/>
          <p:nvPr/>
        </p:nvSpPr>
        <p:spPr>
          <a:xfrm>
            <a:off x="3357465" y="1651537"/>
            <a:ext cx="374722" cy="523220"/>
          </a:xfrm>
          <a:prstGeom prst="rect">
            <a:avLst/>
          </a:prstGeom>
          <a:noFill/>
        </p:spPr>
        <p:txBody>
          <a:bodyPr wrap="none" rtlCol="0">
            <a:spAutoFit/>
          </a:bodyPr>
          <a:lstStyle/>
          <a:p>
            <a:r>
              <a:rPr lang="en-US" sz="2800" b="1" dirty="0">
                <a:solidFill>
                  <a:srgbClr val="E40096"/>
                </a:solidFill>
              </a:rPr>
              <a:t>C</a:t>
            </a:r>
          </a:p>
        </p:txBody>
      </p:sp>
      <p:sp>
        <p:nvSpPr>
          <p:cNvPr id="30" name="Oval 29"/>
          <p:cNvSpPr/>
          <p:nvPr/>
        </p:nvSpPr>
        <p:spPr>
          <a:xfrm>
            <a:off x="3766101" y="1913147"/>
            <a:ext cx="167515" cy="167515"/>
          </a:xfrm>
          <a:prstGeom prst="ellipse">
            <a:avLst/>
          </a:prstGeom>
          <a:solidFill>
            <a:srgbClr val="E40096"/>
          </a:solidFill>
          <a:ln>
            <a:solidFill>
              <a:srgbClr val="E400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Largest Margin</a:t>
            </a:r>
          </a:p>
        </p:txBody>
      </p:sp>
      <p:sp>
        <p:nvSpPr>
          <p:cNvPr id="3" name="Content Placeholder 2"/>
          <p:cNvSpPr>
            <a:spLocks noGrp="1"/>
          </p:cNvSpPr>
          <p:nvPr>
            <p:ph idx="1"/>
          </p:nvPr>
        </p:nvSpPr>
        <p:spPr>
          <a:xfrm>
            <a:off x="5028145" y="1295400"/>
            <a:ext cx="3658655" cy="5257801"/>
          </a:xfrm>
        </p:spPr>
        <p:txBody>
          <a:bodyPr>
            <a:normAutofit/>
          </a:bodyPr>
          <a:lstStyle/>
          <a:p>
            <a:r>
              <a:rPr lang="en-US" b="1" dirty="0">
                <a:solidFill>
                  <a:srgbClr val="0000FF"/>
                </a:solidFill>
              </a:rPr>
              <a:t>Distance from the separating </a:t>
            </a:r>
            <a:r>
              <a:rPr lang="en-US" b="1" dirty="0" err="1">
                <a:solidFill>
                  <a:srgbClr val="0000FF"/>
                </a:solidFill>
              </a:rPr>
              <a:t>hyperplane</a:t>
            </a:r>
            <a:r>
              <a:rPr lang="en-US" b="1" dirty="0">
                <a:solidFill>
                  <a:srgbClr val="0000FF"/>
                </a:solidFill>
              </a:rPr>
              <a:t> corresponds to the “confidence”</a:t>
            </a:r>
            <a:br>
              <a:rPr lang="en-US" b="1" dirty="0">
                <a:solidFill>
                  <a:srgbClr val="0000FF"/>
                </a:solidFill>
              </a:rPr>
            </a:br>
            <a:r>
              <a:rPr lang="en-US" b="1" dirty="0">
                <a:solidFill>
                  <a:srgbClr val="0000FF"/>
                </a:solidFill>
              </a:rPr>
              <a:t>of prediction</a:t>
            </a:r>
          </a:p>
          <a:p>
            <a:r>
              <a:rPr lang="en-US" b="1" dirty="0"/>
              <a:t>Example:</a:t>
            </a:r>
          </a:p>
          <a:p>
            <a:pPr lvl="1"/>
            <a:r>
              <a:rPr lang="en-US" dirty="0"/>
              <a:t>We are more sure about the class of </a:t>
            </a:r>
            <a:r>
              <a:rPr lang="en-US" b="1" dirty="0"/>
              <a:t>A</a:t>
            </a:r>
            <a:r>
              <a:rPr lang="en-US" dirty="0"/>
              <a:t> and </a:t>
            </a:r>
            <a:r>
              <a:rPr lang="en-US" b="1" dirty="0"/>
              <a:t>B </a:t>
            </a:r>
            <a:r>
              <a:rPr lang="en-US" dirty="0"/>
              <a:t>than of </a:t>
            </a:r>
            <a:r>
              <a:rPr lang="en-US" b="1" dirty="0"/>
              <a:t>C</a:t>
            </a:r>
            <a:r>
              <a:rPr lang="en-US" dirty="0"/>
              <a:t> </a:t>
            </a:r>
          </a:p>
        </p:txBody>
      </p:sp>
      <p:sp>
        <p:nvSpPr>
          <p:cNvPr id="4" name="Slide Number Placeholder 3">
            <a:extLst>
              <a:ext uri="{FF2B5EF4-FFF2-40B4-BE49-F238E27FC236}">
                <a16:creationId xmlns:a16="http://schemas.microsoft.com/office/drawing/2014/main" id="{E7E3982C-E1F2-5C40-86BD-74C2810704A3}"/>
              </a:ext>
            </a:extLst>
          </p:cNvPr>
          <p:cNvSpPr>
            <a:spLocks noGrp="1"/>
          </p:cNvSpPr>
          <p:nvPr>
            <p:ph type="sldNum" sz="quarter" idx="12"/>
          </p:nvPr>
        </p:nvSpPr>
        <p:spPr/>
        <p:txBody>
          <a:bodyPr/>
          <a:lstStyle/>
          <a:p>
            <a:fld id="{19B12225-5612-419B-A8D5-4B8EEE4C217E}" type="slidenum">
              <a:rPr lang="en-US" smtClean="0"/>
              <a:pPr/>
              <a:t>95</a:t>
            </a:fld>
            <a:endParaRPr lang="en-US"/>
          </a:p>
        </p:txBody>
      </p:sp>
    </p:spTree>
    <p:extLst>
      <p:ext uri="{BB962C8B-B14F-4D97-AF65-F5344CB8AC3E}">
        <p14:creationId xmlns:p14="http://schemas.microsoft.com/office/powerpoint/2010/main" val="32481744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457200" y="1547389"/>
            <a:ext cx="8162294" cy="401478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Largest Margin</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152400" y="976313"/>
                <a:ext cx="8991600" cy="898297"/>
              </a:xfrm>
            </p:spPr>
            <p:txBody>
              <a:bodyPr>
                <a:normAutofit/>
              </a:bodyPr>
              <a:lstStyle/>
              <a:p>
                <a:r>
                  <a:rPr lang="en-US" sz="2000" b="1" dirty="0">
                    <a:solidFill>
                      <a:srgbClr val="0000FF"/>
                    </a:solidFill>
                  </a:rPr>
                  <a:t>Margin </a:t>
                </a:r>
                <a14:m>
                  <m:oMath xmlns:m="http://schemas.openxmlformats.org/officeDocument/2006/math">
                    <m:r>
                      <a:rPr lang="en-US" sz="2000" i="1" dirty="0">
                        <a:solidFill>
                          <a:srgbClr val="0000FF"/>
                        </a:solidFill>
                        <a:latin typeface="Cambria Math"/>
                      </a:rPr>
                      <m:t>𝜸</m:t>
                    </m:r>
                  </m:oMath>
                </a14:m>
                <a:r>
                  <a:rPr lang="en-US" sz="2000" b="1" dirty="0">
                    <a:solidFill>
                      <a:srgbClr val="0000FF"/>
                    </a:solidFill>
                  </a:rPr>
                  <a:t>:</a:t>
                </a:r>
                <a:r>
                  <a:rPr lang="en-US" sz="2000" dirty="0"/>
                  <a:t> </a:t>
                </a:r>
                <a:r>
                  <a:rPr lang="en-US" sz="2000" b="1" dirty="0">
                    <a:solidFill>
                      <a:srgbClr val="D60093"/>
                    </a:solidFill>
                  </a:rPr>
                  <a:t>Distance of closest example from  the decision line/hyperplane</a:t>
                </a:r>
                <a:endParaRPr lang="en-US" sz="2000"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152400" y="976313"/>
                <a:ext cx="8991600" cy="898297"/>
              </a:xfrm>
              <a:blipFill rotWithShape="0">
                <a:blip r:embed="rId4"/>
                <a:stretch>
                  <a:fillRect/>
                </a:stretch>
              </a:blipFill>
            </p:spPr>
            <p:txBody>
              <a:bodyPr/>
              <a:lstStyle/>
              <a:p>
                <a:r>
                  <a:rPr lang="en-US">
                    <a:noFill/>
                  </a:rPr>
                  <a:t> </a:t>
                </a:r>
              </a:p>
            </p:txBody>
          </p:sp>
        </mc:Fallback>
      </mc:AlternateContent>
      <p:sp>
        <p:nvSpPr>
          <p:cNvPr id="3" name="TextBox 2"/>
          <p:cNvSpPr txBox="1"/>
          <p:nvPr/>
        </p:nvSpPr>
        <p:spPr>
          <a:xfrm>
            <a:off x="547687" y="5461038"/>
            <a:ext cx="8201025" cy="584775"/>
          </a:xfrm>
          <a:prstGeom prst="rect">
            <a:avLst/>
          </a:prstGeom>
          <a:noFill/>
        </p:spPr>
        <p:txBody>
          <a:bodyPr wrap="square" rtlCol="0">
            <a:spAutoFit/>
          </a:bodyPr>
          <a:lstStyle/>
          <a:p>
            <a:pPr algn="ctr"/>
            <a:r>
              <a:rPr lang="en-US" sz="1600" dirty="0">
                <a:solidFill>
                  <a:srgbClr val="008000"/>
                </a:solidFill>
                <a:latin typeface="Arial" pitchFamily="34" charset="0"/>
                <a:cs typeface="Arial" pitchFamily="34" charset="0"/>
              </a:rPr>
              <a:t>The reason we define margin this way is due to theoretical convenience and existence of generalization error bounds that depend on the value of margin.</a:t>
            </a:r>
          </a:p>
        </p:txBody>
      </p:sp>
      <p:sp>
        <p:nvSpPr>
          <p:cNvPr id="4" name="Slide Number Placeholder 3">
            <a:extLst>
              <a:ext uri="{FF2B5EF4-FFF2-40B4-BE49-F238E27FC236}">
                <a16:creationId xmlns:a16="http://schemas.microsoft.com/office/drawing/2014/main" id="{561F4E4E-C2FA-694C-A6D6-95F9476AEC9E}"/>
              </a:ext>
            </a:extLst>
          </p:cNvPr>
          <p:cNvSpPr>
            <a:spLocks noGrp="1"/>
          </p:cNvSpPr>
          <p:nvPr>
            <p:ph type="sldNum" sz="quarter" idx="12"/>
          </p:nvPr>
        </p:nvSpPr>
        <p:spPr/>
        <p:txBody>
          <a:bodyPr/>
          <a:lstStyle/>
          <a:p>
            <a:fld id="{19B12225-5612-419B-A8D5-4B8EEE4C217E}" type="slidenum">
              <a:rPr lang="en-US" smtClean="0"/>
              <a:pPr/>
              <a:t>96</a:t>
            </a:fld>
            <a:endParaRPr lang="en-US"/>
          </a:p>
        </p:txBody>
      </p:sp>
    </p:spTree>
    <p:extLst>
      <p:ext uri="{BB962C8B-B14F-4D97-AF65-F5344CB8AC3E}">
        <p14:creationId xmlns:p14="http://schemas.microsoft.com/office/powerpoint/2010/main" val="13548915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Why maximizing </a:t>
                </a:r>
                <a14:m>
                  <m:oMath xmlns:m="http://schemas.openxmlformats.org/officeDocument/2006/math">
                    <m:r>
                      <a:rPr lang="en-US" i="1" dirty="0">
                        <a:latin typeface="Cambria Math"/>
                      </a:rPr>
                      <m:t>𝜸</m:t>
                    </m:r>
                  </m:oMath>
                </a14:m>
                <a:r>
                  <a:rPr lang="en-US" dirty="0"/>
                  <a:t> a good idea?</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normAutofit/>
              </a:bodyPr>
              <a:lstStyle/>
              <a:p>
                <a:r>
                  <a:rPr lang="en-US" sz="3200" b="1" dirty="0">
                    <a:solidFill>
                      <a:srgbClr val="CC0066"/>
                    </a:solidFill>
                  </a:rPr>
                  <a:t>Remember: Dot product</a:t>
                </a:r>
                <a:br>
                  <a:rPr lang="en-US" sz="3200" b="1" dirty="0">
                    <a:solidFill>
                      <a:srgbClr val="CC0066"/>
                    </a:solidFill>
                  </a:rPr>
                </a:br>
                <a:r>
                  <a:rPr lang="en-US" sz="3200" b="1" dirty="0">
                    <a:solidFill>
                      <a:srgbClr val="CC0066"/>
                    </a:solidFill>
                  </a:rPr>
                  <a:t> </a:t>
                </a:r>
                <a14:m>
                  <m:oMath xmlns:m="http://schemas.openxmlformats.org/officeDocument/2006/math">
                    <m:r>
                      <a:rPr lang="en-US" sz="3200" b="1" i="1">
                        <a:latin typeface="Cambria Math"/>
                        <a:cs typeface="Arial" pitchFamily="34" charset="0"/>
                      </a:rPr>
                      <m:t>𝑨</m:t>
                    </m:r>
                    <m:r>
                      <a:rPr lang="en-US" sz="3200" b="1" i="1">
                        <a:latin typeface="Cambria Math"/>
                        <a:cs typeface="Arial" pitchFamily="34" charset="0"/>
                      </a:rPr>
                      <m:t>⋅</m:t>
                    </m:r>
                    <m:r>
                      <a:rPr lang="en-US" sz="3200" b="1" i="1">
                        <a:latin typeface="Cambria Math"/>
                        <a:cs typeface="Arial" pitchFamily="34" charset="0"/>
                      </a:rPr>
                      <m:t>𝑩</m:t>
                    </m:r>
                    <m:r>
                      <a:rPr lang="en-US" sz="3200" b="1" i="1">
                        <a:latin typeface="Cambria Math"/>
                        <a:cs typeface="Arial" pitchFamily="34" charset="0"/>
                      </a:rPr>
                      <m:t>=</m:t>
                    </m:r>
                    <m:d>
                      <m:dPr>
                        <m:begChr m:val="‖"/>
                        <m:endChr m:val="‖"/>
                        <m:ctrlPr>
                          <a:rPr lang="en-US" sz="3200" b="1" i="1">
                            <a:latin typeface="Cambria Math" panose="02040503050406030204" pitchFamily="18" charset="0"/>
                            <a:cs typeface="Arial" pitchFamily="34" charset="0"/>
                          </a:rPr>
                        </m:ctrlPr>
                      </m:dPr>
                      <m:e>
                        <m:r>
                          <a:rPr lang="en-US" sz="3200" b="1" i="1">
                            <a:latin typeface="Cambria Math"/>
                            <a:cs typeface="Arial" pitchFamily="34" charset="0"/>
                          </a:rPr>
                          <m:t>𝑨</m:t>
                        </m:r>
                      </m:e>
                    </m:d>
                    <m:r>
                      <a:rPr lang="en-US" sz="3200" b="1" i="1" smtClean="0">
                        <a:latin typeface="Cambria Math"/>
                        <a:cs typeface="Arial" pitchFamily="34" charset="0"/>
                      </a:rPr>
                      <m:t>⋅</m:t>
                    </m:r>
                    <m:d>
                      <m:dPr>
                        <m:begChr m:val="‖"/>
                        <m:endChr m:val="‖"/>
                        <m:ctrlPr>
                          <a:rPr lang="en-US" sz="3200" b="1" i="1">
                            <a:latin typeface="Cambria Math" panose="02040503050406030204" pitchFamily="18" charset="0"/>
                            <a:cs typeface="Arial" pitchFamily="34" charset="0"/>
                          </a:rPr>
                        </m:ctrlPr>
                      </m:dPr>
                      <m:e>
                        <m:r>
                          <a:rPr lang="en-US" sz="3200" b="1" i="1">
                            <a:latin typeface="Cambria Math"/>
                            <a:cs typeface="Arial" pitchFamily="34" charset="0"/>
                          </a:rPr>
                          <m:t>𝑩</m:t>
                        </m:r>
                      </m:e>
                    </m:d>
                    <m:r>
                      <a:rPr lang="en-US" sz="3200" b="1" i="1" smtClean="0">
                        <a:latin typeface="Cambria Math"/>
                        <a:cs typeface="Arial" pitchFamily="34" charset="0"/>
                      </a:rPr>
                      <m:t>⋅</m:t>
                    </m:r>
                    <m:func>
                      <m:funcPr>
                        <m:ctrlPr>
                          <a:rPr lang="en-US" sz="3200" b="1" i="1">
                            <a:latin typeface="Cambria Math" panose="02040503050406030204" pitchFamily="18" charset="0"/>
                            <a:cs typeface="Arial" pitchFamily="34" charset="0"/>
                          </a:rPr>
                        </m:ctrlPr>
                      </m:funcPr>
                      <m:fName>
                        <m:r>
                          <a:rPr lang="en-US" sz="3200" b="1">
                            <a:latin typeface="Cambria Math"/>
                            <a:cs typeface="Arial" pitchFamily="34" charset="0"/>
                          </a:rPr>
                          <m:t>𝐜𝐨𝐬</m:t>
                        </m:r>
                      </m:fName>
                      <m:e>
                        <m:r>
                          <a:rPr lang="en-US" sz="3200" b="1" i="1">
                            <a:latin typeface="Cambria Math"/>
                            <a:cs typeface="Arial" pitchFamily="34" charset="0"/>
                          </a:rPr>
                          <m:t>𝜽</m:t>
                        </m:r>
                      </m:e>
                    </m:func>
                  </m:oMath>
                </a14:m>
                <a:endParaRPr lang="en-US" sz="3200" b="1" dirty="0">
                  <a:latin typeface="Arial" pitchFamily="34" charset="0"/>
                  <a:cs typeface="Arial" pitchFamily="34" charset="0"/>
                </a:endParaRPr>
              </a:p>
              <a:p>
                <a:endParaRPr lang="en-US" sz="3200" b="1" dirty="0">
                  <a:solidFill>
                    <a:srgbClr val="CC0066"/>
                  </a:solidFill>
                </a:endParaRPr>
              </a:p>
              <a:p>
                <a:endParaRPr lang="en-US" sz="32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rotWithShape="1">
                <a:blip r:embed="rId3"/>
                <a:stretch>
                  <a:fillRect t="-696"/>
                </a:stretch>
              </a:blipFill>
            </p:spPr>
            <p:txBody>
              <a:bodyPr/>
              <a:lstStyle/>
              <a:p>
                <a:r>
                  <a:rPr lang="en-US">
                    <a:noFill/>
                  </a:rPr>
                  <a:t> </a:t>
                </a:r>
              </a:p>
            </p:txBody>
          </p:sp>
        </mc:Fallback>
      </mc:AlternateContent>
      <p:pic>
        <p:nvPicPr>
          <p:cNvPr id="30773" name="Picture 53" descr="http://upload.wikimedia.org/wikipedia/commons/thumb/3/3e/Dot_Product.svg/220px-Dot_Produc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667000"/>
            <a:ext cx="3416840" cy="2733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7" name="Rectangle 96"/>
              <p:cNvSpPr/>
              <p:nvPr/>
            </p:nvSpPr>
            <p:spPr>
              <a:xfrm>
                <a:off x="5042089" y="4648200"/>
                <a:ext cx="3518848" cy="1169936"/>
              </a:xfrm>
              <a:prstGeom prst="rect">
                <a:avLst/>
              </a:prstGeom>
            </p:spPr>
            <p:txBody>
              <a:bodyPr wrap="none">
                <a:spAutoFit/>
              </a:bodyPr>
              <a:lstStyle/>
              <a:p>
                <a:pPr lvl="3"/>
                <a14:m>
                  <m:oMathPara xmlns:m="http://schemas.openxmlformats.org/officeDocument/2006/math">
                    <m:oMathParaPr>
                      <m:jc m:val="centerGroup"/>
                    </m:oMathParaPr>
                    <m:oMath xmlns:m="http://schemas.openxmlformats.org/officeDocument/2006/math">
                      <m:r>
                        <a:rPr lang="en-US" b="1" smtClean="0">
                          <a:solidFill>
                            <a:srgbClr val="008000"/>
                          </a:solidFill>
                          <a:latin typeface="Cambria Math"/>
                        </a:rPr>
                        <m:t>|</m:t>
                      </m:r>
                      <m:d>
                        <m:dPr>
                          <m:begChr m:val="|"/>
                          <m:endChr m:val="|"/>
                          <m:ctrlPr>
                            <a:rPr lang="en-US" b="1" i="1">
                              <a:solidFill>
                                <a:srgbClr val="008000"/>
                              </a:solidFill>
                              <a:latin typeface="Cambria Math" panose="02040503050406030204" pitchFamily="18" charset="0"/>
                            </a:rPr>
                          </m:ctrlPr>
                        </m:dPr>
                        <m:e>
                          <m:r>
                            <a:rPr lang="en-US" b="1" i="1">
                              <a:solidFill>
                                <a:srgbClr val="008000"/>
                              </a:solidFill>
                              <a:latin typeface="Cambria Math"/>
                            </a:rPr>
                            <m:t>𝑨</m:t>
                          </m:r>
                        </m:e>
                      </m:d>
                      <m:r>
                        <a:rPr lang="en-US" b="1" i="1">
                          <a:solidFill>
                            <a:srgbClr val="008000"/>
                          </a:solidFill>
                          <a:latin typeface="Cambria Math"/>
                        </a:rPr>
                        <m:t>|=</m:t>
                      </m:r>
                      <m:rad>
                        <m:radPr>
                          <m:degHide m:val="on"/>
                          <m:ctrlPr>
                            <a:rPr lang="en-US" b="1" i="1">
                              <a:solidFill>
                                <a:srgbClr val="008000"/>
                              </a:solidFill>
                              <a:latin typeface="Cambria Math" panose="02040503050406030204" pitchFamily="18" charset="0"/>
                            </a:rPr>
                          </m:ctrlPr>
                        </m:radPr>
                        <m:deg/>
                        <m:e>
                          <m:nary>
                            <m:naryPr>
                              <m:chr m:val="∑"/>
                              <m:ctrlPr>
                                <a:rPr lang="en-US" b="1" i="1">
                                  <a:solidFill>
                                    <a:srgbClr val="008000"/>
                                  </a:solidFill>
                                  <a:latin typeface="Cambria Math" panose="02040503050406030204" pitchFamily="18" charset="0"/>
                                </a:rPr>
                              </m:ctrlPr>
                            </m:naryPr>
                            <m:sub>
                              <m:r>
                                <m:rPr>
                                  <m:brk m:alnAt="23"/>
                                </m:rPr>
                                <a:rPr lang="en-US" b="1" i="1">
                                  <a:solidFill>
                                    <a:srgbClr val="008000"/>
                                  </a:solidFill>
                                  <a:latin typeface="Cambria Math"/>
                                </a:rPr>
                                <m:t>𝒋</m:t>
                              </m:r>
                              <m:r>
                                <a:rPr lang="en-US" b="1" i="1">
                                  <a:solidFill>
                                    <a:srgbClr val="008000"/>
                                  </a:solidFill>
                                  <a:latin typeface="Cambria Math"/>
                                </a:rPr>
                                <m:t>=</m:t>
                              </m:r>
                              <m:r>
                                <a:rPr lang="en-US" b="1" i="1">
                                  <a:solidFill>
                                    <a:srgbClr val="008000"/>
                                  </a:solidFill>
                                  <a:latin typeface="Cambria Math"/>
                                </a:rPr>
                                <m:t>𝟏</m:t>
                              </m:r>
                            </m:sub>
                            <m:sup>
                              <m:r>
                                <a:rPr lang="en-US" b="1" i="1">
                                  <a:solidFill>
                                    <a:srgbClr val="008000"/>
                                  </a:solidFill>
                                  <a:latin typeface="Cambria Math"/>
                                </a:rPr>
                                <m:t>𝒅</m:t>
                              </m:r>
                            </m:sup>
                            <m:e>
                              <m:sSup>
                                <m:sSupPr>
                                  <m:ctrlPr>
                                    <a:rPr lang="en-US" b="1" i="1">
                                      <a:solidFill>
                                        <a:srgbClr val="008000"/>
                                      </a:solidFill>
                                      <a:latin typeface="Cambria Math" panose="02040503050406030204" pitchFamily="18" charset="0"/>
                                    </a:rPr>
                                  </m:ctrlPr>
                                </m:sSupPr>
                                <m:e>
                                  <m:d>
                                    <m:dPr>
                                      <m:ctrlPr>
                                        <a:rPr lang="en-US" b="1" i="1">
                                          <a:solidFill>
                                            <a:srgbClr val="008000"/>
                                          </a:solidFill>
                                          <a:latin typeface="Cambria Math" panose="02040503050406030204" pitchFamily="18" charset="0"/>
                                        </a:rPr>
                                      </m:ctrlPr>
                                    </m:dPr>
                                    <m:e>
                                      <m:sSup>
                                        <m:sSupPr>
                                          <m:ctrlPr>
                                            <a:rPr lang="en-US" b="1" i="1" smtClean="0">
                                              <a:solidFill>
                                                <a:srgbClr val="008000"/>
                                              </a:solidFill>
                                              <a:latin typeface="Cambria Math" panose="02040503050406030204" pitchFamily="18" charset="0"/>
                                            </a:rPr>
                                          </m:ctrlPr>
                                        </m:sSupPr>
                                        <m:e>
                                          <m:r>
                                            <a:rPr lang="en-US" b="1" i="1" smtClean="0">
                                              <a:solidFill>
                                                <a:srgbClr val="008000"/>
                                              </a:solidFill>
                                              <a:latin typeface="Cambria Math"/>
                                            </a:rPr>
                                            <m:t>𝑨</m:t>
                                          </m:r>
                                        </m:e>
                                        <m:sup>
                                          <m:r>
                                            <a:rPr lang="en-US" b="1" i="1" smtClean="0">
                                              <a:solidFill>
                                                <a:srgbClr val="008000"/>
                                              </a:solidFill>
                                              <a:latin typeface="Cambria Math"/>
                                            </a:rPr>
                                            <m:t>(</m:t>
                                          </m:r>
                                          <m:r>
                                            <a:rPr lang="en-US" b="1" i="1" smtClean="0">
                                              <a:solidFill>
                                                <a:srgbClr val="008000"/>
                                              </a:solidFill>
                                              <a:latin typeface="Cambria Math"/>
                                            </a:rPr>
                                            <m:t>𝒋</m:t>
                                          </m:r>
                                          <m:r>
                                            <a:rPr lang="en-US" b="1" i="1" smtClean="0">
                                              <a:solidFill>
                                                <a:srgbClr val="008000"/>
                                              </a:solidFill>
                                              <a:latin typeface="Cambria Math"/>
                                            </a:rPr>
                                            <m:t>)</m:t>
                                          </m:r>
                                        </m:sup>
                                      </m:sSup>
                                    </m:e>
                                  </m:d>
                                </m:e>
                                <m:sup>
                                  <m:r>
                                    <a:rPr lang="en-US" b="1" i="1">
                                      <a:solidFill>
                                        <a:srgbClr val="008000"/>
                                      </a:solidFill>
                                      <a:latin typeface="Cambria Math"/>
                                    </a:rPr>
                                    <m:t>𝟐</m:t>
                                  </m:r>
                                </m:sup>
                              </m:sSup>
                            </m:e>
                          </m:nary>
                        </m:e>
                      </m:rad>
                    </m:oMath>
                  </m:oMathPara>
                </a14:m>
                <a:endParaRPr lang="en-US" b="1" dirty="0">
                  <a:solidFill>
                    <a:srgbClr val="008000"/>
                  </a:solidFill>
                </a:endParaRPr>
              </a:p>
            </p:txBody>
          </p:sp>
        </mc:Choice>
        <mc:Fallback xmlns="">
          <p:sp>
            <p:nvSpPr>
              <p:cNvPr id="97" name="Rectangle 96"/>
              <p:cNvSpPr>
                <a:spLocks noRot="1" noChangeAspect="1" noMove="1" noResize="1" noEditPoints="1" noAdjustHandles="1" noChangeArrowheads="1" noChangeShapeType="1" noTextEdit="1"/>
              </p:cNvSpPr>
              <p:nvPr/>
            </p:nvSpPr>
            <p:spPr>
              <a:xfrm>
                <a:off x="5042089" y="4648200"/>
                <a:ext cx="3518848" cy="116993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050724" y="4886980"/>
                <a:ext cx="1725985" cy="49244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1" i="1" smtClean="0">
                              <a:latin typeface="Cambria Math" panose="02040503050406030204" pitchFamily="18" charset="0"/>
                              <a:cs typeface="Arial" pitchFamily="34" charset="0"/>
                            </a:rPr>
                          </m:ctrlPr>
                        </m:dPr>
                        <m:e>
                          <m:r>
                            <a:rPr lang="en-US" sz="3200" b="1" i="1" smtClean="0">
                              <a:latin typeface="Cambria Math"/>
                              <a:cs typeface="Arial" pitchFamily="34" charset="0"/>
                            </a:rPr>
                            <m:t>𝑨</m:t>
                          </m:r>
                        </m:e>
                      </m:d>
                      <m:r>
                        <a:rPr lang="en-US" sz="3200" b="1" i="1" smtClean="0">
                          <a:latin typeface="Cambria Math"/>
                          <a:cs typeface="Arial" pitchFamily="34" charset="0"/>
                        </a:rPr>
                        <m:t>𝒄𝒐𝒔</m:t>
                      </m:r>
                      <m:r>
                        <a:rPr lang="en-US" sz="3200" b="1" i="1" smtClean="0">
                          <a:latin typeface="Cambria Math"/>
                          <a:cs typeface="Arial" pitchFamily="34" charset="0"/>
                        </a:rPr>
                        <m:t>𝜽</m:t>
                      </m:r>
                    </m:oMath>
                  </m:oMathPara>
                </a14:m>
                <a:endParaRPr lang="en-US" sz="3200" b="1" dirty="0">
                  <a:latin typeface="Arial" pitchFamily="34" charset="0"/>
                  <a:cs typeface="Arial"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50724" y="4886980"/>
                <a:ext cx="1725985" cy="492443"/>
              </a:xfrm>
              <a:prstGeom prst="rect">
                <a:avLst/>
              </a:prstGeom>
              <a:blipFill rotWithShape="1">
                <a:blip r:embed="rId6"/>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3F6CBC5-7A04-B44D-86BD-407A58251D88}"/>
              </a:ext>
            </a:extLst>
          </p:cNvPr>
          <p:cNvSpPr>
            <a:spLocks noGrp="1"/>
          </p:cNvSpPr>
          <p:nvPr>
            <p:ph type="sldNum" sz="quarter" idx="12"/>
          </p:nvPr>
        </p:nvSpPr>
        <p:spPr/>
        <p:txBody>
          <a:bodyPr/>
          <a:lstStyle/>
          <a:p>
            <a:fld id="{19B12225-5612-419B-A8D5-4B8EEE4C217E}" type="slidenum">
              <a:rPr lang="en-US" smtClean="0"/>
              <a:pPr/>
              <a:t>97</a:t>
            </a:fld>
            <a:endParaRPr lang="en-US"/>
          </a:p>
        </p:txBody>
      </p:sp>
    </p:spTree>
    <p:extLst>
      <p:ext uri="{BB962C8B-B14F-4D97-AF65-F5344CB8AC3E}">
        <p14:creationId xmlns:p14="http://schemas.microsoft.com/office/powerpoint/2010/main" val="22820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Why maximizing </a:t>
                </a:r>
                <a14:m>
                  <m:oMath xmlns:m="http://schemas.openxmlformats.org/officeDocument/2006/math">
                    <m:r>
                      <a:rPr lang="en-US" i="1" dirty="0">
                        <a:latin typeface="Cambria Math"/>
                      </a:rPr>
                      <m:t>𝜸</m:t>
                    </m:r>
                  </m:oMath>
                </a14:m>
                <a:r>
                  <a:rPr lang="en-US" dirty="0"/>
                  <a:t> a good idea?</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57200" y="957275"/>
                <a:ext cx="8229600" cy="5486400"/>
              </a:xfrm>
            </p:spPr>
            <p:txBody>
              <a:bodyPr>
                <a:normAutofit/>
              </a:bodyPr>
              <a:lstStyle/>
              <a:p>
                <a:r>
                  <a:rPr lang="en-US" sz="3200" b="1" dirty="0">
                    <a:solidFill>
                      <a:srgbClr val="0000FF"/>
                    </a:solidFill>
                  </a:rPr>
                  <a:t>Dot product</a:t>
                </a:r>
                <a:br>
                  <a:rPr lang="en-US" sz="3200" b="1" dirty="0">
                    <a:solidFill>
                      <a:srgbClr val="0000FF"/>
                    </a:solidFill>
                  </a:rPr>
                </a:br>
                <a:r>
                  <a:rPr lang="en-US" sz="3200" b="1" dirty="0">
                    <a:solidFill>
                      <a:srgbClr val="CC0066"/>
                    </a:solidFill>
                  </a:rPr>
                  <a:t> </a:t>
                </a:r>
                <a14:m>
                  <m:oMath xmlns:m="http://schemas.openxmlformats.org/officeDocument/2006/math">
                    <m:r>
                      <a:rPr lang="en-US" sz="3200" b="1" i="1">
                        <a:latin typeface="Cambria Math"/>
                        <a:cs typeface="Arial" pitchFamily="34" charset="0"/>
                      </a:rPr>
                      <m:t>𝑨</m:t>
                    </m:r>
                    <m:r>
                      <a:rPr lang="en-US" sz="3200" b="1" i="1">
                        <a:latin typeface="Cambria Math"/>
                        <a:cs typeface="Arial" pitchFamily="34" charset="0"/>
                      </a:rPr>
                      <m:t>⋅</m:t>
                    </m:r>
                    <m:r>
                      <a:rPr lang="en-US" sz="3200" b="1" i="1">
                        <a:latin typeface="Cambria Math"/>
                        <a:cs typeface="Arial" pitchFamily="34" charset="0"/>
                      </a:rPr>
                      <m:t>𝑩</m:t>
                    </m:r>
                    <m:r>
                      <a:rPr lang="en-US" sz="3200" b="1" i="1">
                        <a:latin typeface="Cambria Math"/>
                        <a:cs typeface="Arial" pitchFamily="34" charset="0"/>
                      </a:rPr>
                      <m:t>=</m:t>
                    </m:r>
                    <m:d>
                      <m:dPr>
                        <m:begChr m:val="‖"/>
                        <m:endChr m:val="‖"/>
                        <m:ctrlPr>
                          <a:rPr lang="en-US" sz="3200" b="1" i="1">
                            <a:latin typeface="Cambria Math" panose="02040503050406030204" pitchFamily="18" charset="0"/>
                            <a:cs typeface="Arial" pitchFamily="34" charset="0"/>
                          </a:rPr>
                        </m:ctrlPr>
                      </m:dPr>
                      <m:e>
                        <m:r>
                          <a:rPr lang="en-US" sz="3200" b="1" i="1">
                            <a:latin typeface="Cambria Math"/>
                            <a:cs typeface="Arial" pitchFamily="34" charset="0"/>
                          </a:rPr>
                          <m:t>𝑨</m:t>
                        </m:r>
                      </m:e>
                    </m:d>
                    <m:d>
                      <m:dPr>
                        <m:begChr m:val="‖"/>
                        <m:endChr m:val="‖"/>
                        <m:ctrlPr>
                          <a:rPr lang="en-US" sz="3200" b="1" i="1">
                            <a:latin typeface="Cambria Math" panose="02040503050406030204" pitchFamily="18" charset="0"/>
                            <a:cs typeface="Arial" pitchFamily="34" charset="0"/>
                          </a:rPr>
                        </m:ctrlPr>
                      </m:dPr>
                      <m:e>
                        <m:r>
                          <a:rPr lang="en-US" sz="3200" b="1" i="1">
                            <a:latin typeface="Cambria Math"/>
                            <a:cs typeface="Arial" pitchFamily="34" charset="0"/>
                          </a:rPr>
                          <m:t>𝑩</m:t>
                        </m:r>
                      </m:e>
                    </m:d>
                    <m:func>
                      <m:funcPr>
                        <m:ctrlPr>
                          <a:rPr lang="en-US" sz="3200" b="1" i="1">
                            <a:latin typeface="Cambria Math" panose="02040503050406030204" pitchFamily="18" charset="0"/>
                            <a:cs typeface="Arial" pitchFamily="34" charset="0"/>
                          </a:rPr>
                        </m:ctrlPr>
                      </m:funcPr>
                      <m:fName>
                        <m:r>
                          <a:rPr lang="en-US" sz="3200" b="1">
                            <a:latin typeface="Cambria Math"/>
                            <a:cs typeface="Arial" pitchFamily="34" charset="0"/>
                          </a:rPr>
                          <m:t>𝐜𝐨𝐬</m:t>
                        </m:r>
                      </m:fName>
                      <m:e>
                        <m:r>
                          <a:rPr lang="en-US" sz="3200" b="1" i="1">
                            <a:latin typeface="Cambria Math"/>
                            <a:cs typeface="Arial" pitchFamily="34" charset="0"/>
                          </a:rPr>
                          <m:t>𝜽</m:t>
                        </m:r>
                      </m:e>
                    </m:func>
                  </m:oMath>
                </a14:m>
                <a:endParaRPr lang="en-US" sz="3200" b="1" dirty="0">
                  <a:latin typeface="Arial" pitchFamily="34" charset="0"/>
                  <a:cs typeface="Arial" pitchFamily="34" charset="0"/>
                </a:endParaRPr>
              </a:p>
              <a:p>
                <a:r>
                  <a:rPr lang="en-US" b="1" dirty="0">
                    <a:solidFill>
                      <a:srgbClr val="D60093"/>
                    </a:solidFill>
                    <a:cs typeface="Arial" pitchFamily="34" charset="0"/>
                  </a:rPr>
                  <a:t>What is </a:t>
                </a:r>
                <a14:m>
                  <m:oMath xmlns:m="http://schemas.openxmlformats.org/officeDocument/2006/math">
                    <m:r>
                      <a:rPr lang="en-US" b="1" i="1" dirty="0">
                        <a:solidFill>
                          <a:srgbClr val="D60093"/>
                        </a:solidFill>
                        <a:latin typeface="Cambria Math"/>
                        <a:cs typeface="Arial" pitchFamily="34" charset="0"/>
                      </a:rPr>
                      <m:t>𝒘</m:t>
                    </m:r>
                    <m:r>
                      <a:rPr lang="en-US" b="1" i="1" dirty="0" smtClean="0">
                        <a:solidFill>
                          <a:srgbClr val="D60093"/>
                        </a:solidFill>
                        <a:latin typeface="Cambria Math"/>
                        <a:cs typeface="Arial" pitchFamily="34" charset="0"/>
                      </a:rPr>
                      <m:t>⋅</m:t>
                    </m:r>
                    <m:sSub>
                      <m:sSubPr>
                        <m:ctrlPr>
                          <a:rPr lang="en-US" b="1" i="1" dirty="0" smtClean="0">
                            <a:solidFill>
                              <a:srgbClr val="D60093"/>
                            </a:solidFill>
                            <a:latin typeface="Cambria Math" panose="02040503050406030204" pitchFamily="18" charset="0"/>
                            <a:cs typeface="Arial" pitchFamily="34" charset="0"/>
                          </a:rPr>
                        </m:ctrlPr>
                      </m:sSubPr>
                      <m:e>
                        <m:r>
                          <a:rPr lang="en-US" b="1" i="1" dirty="0" smtClean="0">
                            <a:solidFill>
                              <a:srgbClr val="D60093"/>
                            </a:solidFill>
                            <a:latin typeface="Cambria Math"/>
                            <a:cs typeface="Arial" pitchFamily="34" charset="0"/>
                          </a:rPr>
                          <m:t>𝒙</m:t>
                        </m:r>
                      </m:e>
                      <m:sub>
                        <m:r>
                          <a:rPr lang="en-US" b="1" i="1" dirty="0" smtClean="0">
                            <a:solidFill>
                              <a:srgbClr val="D60093"/>
                            </a:solidFill>
                            <a:latin typeface="Cambria Math"/>
                            <a:cs typeface="Arial" pitchFamily="34" charset="0"/>
                          </a:rPr>
                          <m:t>𝟏</m:t>
                        </m:r>
                      </m:sub>
                    </m:sSub>
                  </m:oMath>
                </a14:m>
                <a:r>
                  <a:rPr lang="en-US" b="1" dirty="0">
                    <a:solidFill>
                      <a:srgbClr val="D60093"/>
                    </a:solidFill>
                    <a:cs typeface="Arial" pitchFamily="34" charset="0"/>
                  </a:rPr>
                  <a:t> , </a:t>
                </a:r>
                <a14:m>
                  <m:oMath xmlns:m="http://schemas.openxmlformats.org/officeDocument/2006/math">
                    <m:r>
                      <a:rPr lang="en-US" b="1" i="1" dirty="0">
                        <a:solidFill>
                          <a:srgbClr val="D60093"/>
                        </a:solidFill>
                        <a:latin typeface="Cambria Math"/>
                        <a:cs typeface="Arial" pitchFamily="34" charset="0"/>
                      </a:rPr>
                      <m:t>𝒘</m:t>
                    </m:r>
                    <m:r>
                      <a:rPr lang="en-US" b="1" i="1" dirty="0" smtClean="0">
                        <a:solidFill>
                          <a:srgbClr val="D60093"/>
                        </a:solidFill>
                        <a:latin typeface="Cambria Math"/>
                        <a:cs typeface="Arial" pitchFamily="34" charset="0"/>
                      </a:rPr>
                      <m:t>⋅</m:t>
                    </m:r>
                    <m:sSub>
                      <m:sSubPr>
                        <m:ctrlPr>
                          <a:rPr lang="en-US" b="1" i="1" dirty="0" smtClean="0">
                            <a:solidFill>
                              <a:srgbClr val="D60093"/>
                            </a:solidFill>
                            <a:latin typeface="Cambria Math" panose="02040503050406030204" pitchFamily="18" charset="0"/>
                            <a:cs typeface="Arial" pitchFamily="34" charset="0"/>
                          </a:rPr>
                        </m:ctrlPr>
                      </m:sSubPr>
                      <m:e>
                        <m:r>
                          <a:rPr lang="en-US" b="1" i="1" dirty="0" smtClean="0">
                            <a:solidFill>
                              <a:srgbClr val="D60093"/>
                            </a:solidFill>
                            <a:latin typeface="Cambria Math"/>
                            <a:cs typeface="Arial" pitchFamily="34" charset="0"/>
                          </a:rPr>
                          <m:t>𝒙</m:t>
                        </m:r>
                      </m:e>
                      <m:sub>
                        <m:r>
                          <a:rPr lang="en-US" b="1" i="1" dirty="0" smtClean="0">
                            <a:solidFill>
                              <a:srgbClr val="D60093"/>
                            </a:solidFill>
                            <a:latin typeface="Cambria Math"/>
                            <a:cs typeface="Arial" pitchFamily="34" charset="0"/>
                          </a:rPr>
                          <m:t>𝟐</m:t>
                        </m:r>
                      </m:sub>
                    </m:sSub>
                  </m:oMath>
                </a14:m>
                <a:r>
                  <a:rPr lang="en-US" b="1" dirty="0">
                    <a:solidFill>
                      <a:srgbClr val="D60093"/>
                    </a:solidFill>
                    <a:cs typeface="Arial" pitchFamily="34" charset="0"/>
                  </a:rPr>
                  <a:t>?</a:t>
                </a:r>
              </a:p>
              <a:p>
                <a:endParaRPr lang="en-US" b="1" dirty="0">
                  <a:solidFill>
                    <a:srgbClr val="D60093"/>
                  </a:solidFill>
                  <a:cs typeface="Arial" pitchFamily="34" charset="0"/>
                </a:endParaRPr>
              </a:p>
              <a:p>
                <a:endParaRPr lang="en-US" b="1" dirty="0">
                  <a:solidFill>
                    <a:srgbClr val="D60093"/>
                  </a:solidFill>
                  <a:cs typeface="Arial" pitchFamily="34" charset="0"/>
                </a:endParaRPr>
              </a:p>
              <a:p>
                <a:endParaRPr lang="en-US" b="1" dirty="0">
                  <a:solidFill>
                    <a:srgbClr val="D60093"/>
                  </a:solidFill>
                  <a:cs typeface="Arial" pitchFamily="34" charset="0"/>
                </a:endParaRPr>
              </a:p>
              <a:p>
                <a:endParaRPr lang="en-US" b="1" dirty="0">
                  <a:solidFill>
                    <a:srgbClr val="D60093"/>
                  </a:solidFill>
                  <a:cs typeface="Arial" pitchFamily="34" charset="0"/>
                </a:endParaRPr>
              </a:p>
              <a:p>
                <a:endParaRPr lang="en-US" b="1" dirty="0">
                  <a:solidFill>
                    <a:srgbClr val="D60093"/>
                  </a:solidFill>
                  <a:cs typeface="Arial" pitchFamily="34" charset="0"/>
                </a:endParaRPr>
              </a:p>
              <a:p>
                <a:endParaRPr lang="en-US" b="1" dirty="0">
                  <a:solidFill>
                    <a:srgbClr val="D60093"/>
                  </a:solidFill>
                  <a:cs typeface="Arial" pitchFamily="34" charset="0"/>
                </a:endParaRPr>
              </a:p>
              <a:p>
                <a:r>
                  <a:rPr lang="en-US" b="1" dirty="0">
                    <a:solidFill>
                      <a:srgbClr val="0000FF"/>
                    </a:solidFill>
                    <a:cs typeface="Arial" pitchFamily="34" charset="0"/>
                  </a:rPr>
                  <a:t>So, </a:t>
                </a:r>
                <a14:m>
                  <m:oMath xmlns:m="http://schemas.openxmlformats.org/officeDocument/2006/math">
                    <m:r>
                      <a:rPr lang="en-US" b="1" i="1" smtClean="0">
                        <a:solidFill>
                          <a:srgbClr val="0000FF"/>
                        </a:solidFill>
                        <a:latin typeface="Cambria Math"/>
                        <a:cs typeface="Arial" pitchFamily="34" charset="0"/>
                      </a:rPr>
                      <m:t>𝜸</m:t>
                    </m:r>
                  </m:oMath>
                </a14:m>
                <a:r>
                  <a:rPr lang="en-US" b="1" dirty="0">
                    <a:solidFill>
                      <a:srgbClr val="0000FF"/>
                    </a:solidFill>
                    <a:cs typeface="Arial" pitchFamily="34" charset="0"/>
                  </a:rPr>
                  <a:t> roughly corresponds to the margin</a:t>
                </a:r>
              </a:p>
              <a:p>
                <a:pPr lvl="1"/>
                <a:r>
                  <a:rPr lang="en-US" dirty="0"/>
                  <a:t>Bigger </a:t>
                </a:r>
                <a14:m>
                  <m:oMath xmlns:m="http://schemas.openxmlformats.org/officeDocument/2006/math">
                    <m:r>
                      <a:rPr lang="en-US" b="1" i="1">
                        <a:latin typeface="Cambria Math"/>
                      </a:rPr>
                      <m:t>𝜸</m:t>
                    </m:r>
                  </m:oMath>
                </a14:m>
                <a:r>
                  <a:rPr lang="en-US" dirty="0"/>
                  <a:t> bigger the separation</a:t>
                </a:r>
              </a:p>
              <a:p>
                <a:endParaRPr lang="en-US" sz="3200" b="1" dirty="0">
                  <a:solidFill>
                    <a:srgbClr val="CC0066"/>
                  </a:solidFill>
                </a:endParaRPr>
              </a:p>
              <a:p>
                <a:endParaRPr lang="en-US" sz="32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57200" y="957275"/>
                <a:ext cx="8229600" cy="5486400"/>
              </a:xfrm>
              <a:blipFill rotWithShape="0">
                <a:blip r:embed="rId3"/>
                <a:stretch>
                  <a:fillRect t="-444"/>
                </a:stretch>
              </a:blipFill>
            </p:spPr>
            <p:txBody>
              <a:bodyPr/>
              <a:lstStyle/>
              <a:p>
                <a:r>
                  <a:rPr lang="en-US">
                    <a:noFill/>
                  </a:rPr>
                  <a:t> </a:t>
                </a:r>
              </a:p>
            </p:txBody>
          </p:sp>
        </mc:Fallback>
      </mc:AlternateContent>
      <p:grpSp>
        <p:nvGrpSpPr>
          <p:cNvPr id="91" name="Group 90"/>
          <p:cNvGrpSpPr/>
          <p:nvPr/>
        </p:nvGrpSpPr>
        <p:grpSpPr>
          <a:xfrm>
            <a:off x="6432167" y="1258521"/>
            <a:ext cx="2102233" cy="2399079"/>
            <a:chOff x="838200" y="1106121"/>
            <a:chExt cx="2102233" cy="2399079"/>
          </a:xfrm>
        </p:grpSpPr>
        <p:cxnSp>
          <p:nvCxnSpPr>
            <p:cNvPr id="26" name="Straight Connector 25"/>
            <p:cNvCxnSpPr/>
            <p:nvPr/>
          </p:nvCxnSpPr>
          <p:spPr>
            <a:xfrm flipH="1">
              <a:off x="1658486" y="1729182"/>
              <a:ext cx="956628" cy="13716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8294712">
              <a:off x="2019027" y="1658195"/>
              <a:ext cx="1473480" cy="369332"/>
            </a:xfrm>
            <a:prstGeom prst="rect">
              <a:avLst/>
            </a:prstGeom>
            <a:noFill/>
          </p:spPr>
          <p:txBody>
            <a:bodyPr wrap="none" rtlCol="0">
              <a:spAutoFit/>
            </a:bodyPr>
            <a:lstStyle/>
            <a:p>
              <a:r>
                <a:rPr lang="en-US" b="1" dirty="0">
                  <a:latin typeface="Arial" pitchFamily="34" charset="0"/>
                  <a:cs typeface="Arial" pitchFamily="34" charset="0"/>
                </a:rPr>
                <a:t>w </a:t>
              </a:r>
              <a:r>
                <a:rPr lang="en-US" b="1" dirty="0">
                  <a:latin typeface="Arial" pitchFamily="34" charset="0"/>
                  <a:cs typeface="Arial" pitchFamily="34" charset="0"/>
                  <a:sym typeface="Symbol"/>
                </a:rPr>
                <a:t> </a:t>
              </a:r>
              <a:r>
                <a:rPr lang="en-US" b="1" dirty="0">
                  <a:latin typeface="Arial" pitchFamily="34" charset="0"/>
                  <a:cs typeface="Arial" pitchFamily="34" charset="0"/>
                </a:rPr>
                <a:t>x + b = 0</a:t>
              </a:r>
            </a:p>
          </p:txBody>
        </p:sp>
        <mc:AlternateContent xmlns:mc="http://schemas.openxmlformats.org/markup-compatibility/2006" xmlns:a14="http://schemas.microsoft.com/office/drawing/2010/main">
          <mc:Choice Requires="a14">
            <p:sp>
              <p:nvSpPr>
                <p:cNvPr id="18" name="Rectangle 17"/>
                <p:cNvSpPr/>
                <p:nvPr/>
              </p:nvSpPr>
              <p:spPr>
                <a:xfrm>
                  <a:off x="2084368" y="1345168"/>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cs typeface="Arial" pitchFamily="34" charset="0"/>
                          </a:rPr>
                          <m:t>𝒘</m:t>
                        </m:r>
                      </m:oMath>
                    </m:oMathPara>
                  </a14:m>
                  <a:endParaRPr lang="en-US" b="1" dirty="0">
                    <a:latin typeface="Arial" pitchFamily="34" charset="0"/>
                    <a:cs typeface="Arial"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084368" y="1345168"/>
                  <a:ext cx="429926" cy="369332"/>
                </a:xfrm>
                <a:prstGeom prst="rect">
                  <a:avLst/>
                </a:prstGeom>
                <a:blipFill rotWithShape="1">
                  <a:blip r:embed="rId4"/>
                  <a:stretch>
                    <a:fillRect/>
                  </a:stretch>
                </a:blipFill>
              </p:spPr>
              <p:txBody>
                <a:bodyPr/>
                <a:lstStyle/>
                <a:p>
                  <a:r>
                    <a:rPr lang="en-US">
                      <a:noFill/>
                    </a:rPr>
                    <a:t> </a:t>
                  </a:r>
                </a:p>
              </p:txBody>
            </p:sp>
          </mc:Fallback>
        </mc:AlternateContent>
        <p:cxnSp>
          <p:nvCxnSpPr>
            <p:cNvPr id="29" name="Straight Connector 28"/>
            <p:cNvCxnSpPr/>
            <p:nvPr/>
          </p:nvCxnSpPr>
          <p:spPr>
            <a:xfrm>
              <a:off x="1985312" y="2971800"/>
              <a:ext cx="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1680512" y="3238500"/>
              <a:ext cx="609600"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088429" y="1669507"/>
              <a:ext cx="401072" cy="584775"/>
            </a:xfrm>
            <a:prstGeom prst="rect">
              <a:avLst/>
            </a:prstGeom>
            <a:noFill/>
          </p:spPr>
          <p:txBody>
            <a:bodyPr wrap="none" rtlCol="0">
              <a:spAutoFit/>
            </a:bodyPr>
            <a:lstStyle/>
            <a:p>
              <a:r>
                <a:rPr lang="en-US" sz="3200" b="1" dirty="0">
                  <a:solidFill>
                    <a:srgbClr val="0000FF"/>
                  </a:solidFill>
                </a:rPr>
                <a:t>+</a:t>
              </a:r>
            </a:p>
          </p:txBody>
        </p:sp>
        <p:sp>
          <p:nvSpPr>
            <p:cNvPr id="13" name="TextBox 12"/>
            <p:cNvSpPr txBox="1"/>
            <p:nvPr/>
          </p:nvSpPr>
          <p:spPr>
            <a:xfrm>
              <a:off x="1653654" y="1779032"/>
              <a:ext cx="401072" cy="584775"/>
            </a:xfrm>
            <a:prstGeom prst="rect">
              <a:avLst/>
            </a:prstGeom>
            <a:noFill/>
          </p:spPr>
          <p:txBody>
            <a:bodyPr wrap="none" rtlCol="0">
              <a:spAutoFit/>
            </a:bodyPr>
            <a:lstStyle/>
            <a:p>
              <a:r>
                <a:rPr lang="en-US" sz="3200" b="1" dirty="0">
                  <a:solidFill>
                    <a:srgbClr val="0000FF"/>
                  </a:solidFill>
                </a:rPr>
                <a:t>+</a:t>
              </a:r>
            </a:p>
          </p:txBody>
        </p:sp>
        <p:sp>
          <p:nvSpPr>
            <p:cNvPr id="76" name="TextBox 75"/>
            <p:cNvSpPr txBox="1"/>
            <p:nvPr/>
          </p:nvSpPr>
          <p:spPr>
            <a:xfrm>
              <a:off x="838200" y="1702087"/>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2</a:t>
              </a:r>
              <a:endParaRPr lang="en-US" b="1" baseline="30000" dirty="0">
                <a:latin typeface="Arial" pitchFamily="34" charset="0"/>
                <a:cs typeface="Arial" pitchFamily="34" charset="0"/>
              </a:endParaRPr>
            </a:p>
          </p:txBody>
        </p:sp>
        <p:sp>
          <p:nvSpPr>
            <p:cNvPr id="79" name="TextBox 78"/>
            <p:cNvSpPr txBox="1"/>
            <p:nvPr/>
          </p:nvSpPr>
          <p:spPr>
            <a:xfrm>
              <a:off x="1778977" y="1802368"/>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1</a:t>
              </a:r>
              <a:endParaRPr lang="en-US" b="1" baseline="30000" dirty="0">
                <a:latin typeface="Arial" pitchFamily="34" charset="0"/>
                <a:cs typeface="Arial" pitchFamily="34" charset="0"/>
              </a:endParaRPr>
            </a:p>
          </p:txBody>
        </p:sp>
        <p:cxnSp>
          <p:nvCxnSpPr>
            <p:cNvPr id="83" name="Straight Arrow Connector 82"/>
            <p:cNvCxnSpPr/>
            <p:nvPr/>
          </p:nvCxnSpPr>
          <p:spPr>
            <a:xfrm flipH="1" flipV="1">
              <a:off x="1851077" y="1459957"/>
              <a:ext cx="663217" cy="4191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V="1">
            <a:off x="1427440" y="3147285"/>
            <a:ext cx="534476" cy="658706"/>
          </a:xfrm>
          <a:prstGeom prst="line">
            <a:avLst/>
          </a:prstGeom>
          <a:ln w="28575">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279134" y="4519782"/>
                <a:ext cx="1374094" cy="652551"/>
              </a:xfrm>
              <a:prstGeom prst="rect">
                <a:avLst/>
              </a:prstGeom>
              <a:noFill/>
            </p:spPr>
            <p:txBody>
              <a:bodyPr wrap="none" rtlCol="0">
                <a:spAutoFit/>
              </a:bodyPr>
              <a:lstStyle/>
              <a:p>
                <a:pPr algn="ctr"/>
                <a:r>
                  <a:rPr lang="en-US" dirty="0">
                    <a:solidFill>
                      <a:srgbClr val="008000"/>
                    </a:solidFill>
                    <a:latin typeface="Arial" pitchFamily="34" charset="0"/>
                    <a:cs typeface="Arial" pitchFamily="34" charset="0"/>
                  </a:rPr>
                  <a:t>In this case</a:t>
                </a:r>
                <a:br>
                  <a:rPr lang="en-US" dirty="0">
                    <a:solidFill>
                      <a:srgbClr val="008000"/>
                    </a:solidFill>
                    <a:latin typeface="Arial" pitchFamily="34" charset="0"/>
                    <a:cs typeface="Arial" pitchFamily="34" charset="0"/>
                  </a:rPr>
                </a:br>
                <a14:m>
                  <m:oMathPara xmlns:m="http://schemas.openxmlformats.org/officeDocument/2006/math">
                    <m:oMathParaPr>
                      <m:jc m:val="centerGroup"/>
                    </m:oMathParaPr>
                    <m:oMath xmlns:m="http://schemas.openxmlformats.org/officeDocument/2006/math">
                      <m:sSub>
                        <m:sSubPr>
                          <m:ctrlPr>
                            <a:rPr lang="en-US" b="1" i="1" smtClean="0">
                              <a:solidFill>
                                <a:srgbClr val="008000"/>
                              </a:solidFill>
                              <a:latin typeface="Cambria Math" panose="02040503050406030204" pitchFamily="18" charset="0"/>
                              <a:cs typeface="Arial" pitchFamily="34" charset="0"/>
                            </a:rPr>
                          </m:ctrlPr>
                        </m:sSubPr>
                        <m:e>
                          <m:r>
                            <a:rPr lang="en-US" b="1" i="1" smtClean="0">
                              <a:solidFill>
                                <a:srgbClr val="008000"/>
                              </a:solidFill>
                              <a:latin typeface="Cambria Math"/>
                              <a:cs typeface="Arial" pitchFamily="34" charset="0"/>
                            </a:rPr>
                            <m:t>𝜸</m:t>
                          </m:r>
                        </m:e>
                        <m:sub>
                          <m:r>
                            <a:rPr lang="en-US" b="1" i="1" smtClean="0">
                              <a:solidFill>
                                <a:srgbClr val="008000"/>
                              </a:solidFill>
                              <a:latin typeface="Cambria Math"/>
                              <a:cs typeface="Arial" pitchFamily="34" charset="0"/>
                            </a:rPr>
                            <m:t>𝟏</m:t>
                          </m:r>
                        </m:sub>
                      </m:sSub>
                      <m:r>
                        <a:rPr lang="en-US" b="1" i="1" smtClean="0">
                          <a:solidFill>
                            <a:srgbClr val="008000"/>
                          </a:solidFill>
                          <a:latin typeface="Cambria Math"/>
                          <a:cs typeface="Arial" pitchFamily="34" charset="0"/>
                        </a:rPr>
                        <m:t>≈</m:t>
                      </m:r>
                      <m:sSup>
                        <m:sSupPr>
                          <m:ctrlPr>
                            <a:rPr lang="en-US" b="1" i="1" smtClean="0">
                              <a:solidFill>
                                <a:srgbClr val="008000"/>
                              </a:solidFill>
                              <a:latin typeface="Cambria Math" panose="02040503050406030204" pitchFamily="18" charset="0"/>
                              <a:cs typeface="Arial" pitchFamily="34" charset="0"/>
                            </a:rPr>
                          </m:ctrlPr>
                        </m:sSupPr>
                        <m:e>
                          <m:d>
                            <m:dPr>
                              <m:begChr m:val="‖"/>
                              <m:endChr m:val="‖"/>
                              <m:ctrlPr>
                                <a:rPr lang="en-US" b="1" i="1" smtClean="0">
                                  <a:solidFill>
                                    <a:srgbClr val="008000"/>
                                  </a:solidFill>
                                  <a:latin typeface="Cambria Math" panose="02040503050406030204" pitchFamily="18" charset="0"/>
                                  <a:cs typeface="Arial" pitchFamily="34" charset="0"/>
                                </a:rPr>
                              </m:ctrlPr>
                            </m:dPr>
                            <m:e>
                              <m:r>
                                <a:rPr lang="en-US" b="1" i="1" smtClean="0">
                                  <a:solidFill>
                                    <a:srgbClr val="008000"/>
                                  </a:solidFill>
                                  <a:latin typeface="Cambria Math"/>
                                  <a:cs typeface="Arial" pitchFamily="34" charset="0"/>
                                </a:rPr>
                                <m:t>𝒘</m:t>
                              </m:r>
                            </m:e>
                          </m:d>
                        </m:e>
                        <m:sup>
                          <m:r>
                            <a:rPr lang="en-US" b="1" i="1" smtClean="0">
                              <a:solidFill>
                                <a:srgbClr val="008000"/>
                              </a:solidFill>
                              <a:latin typeface="Cambria Math"/>
                              <a:cs typeface="Arial" pitchFamily="34" charset="0"/>
                            </a:rPr>
                            <m:t>𝟐</m:t>
                          </m:r>
                        </m:sup>
                      </m:sSup>
                    </m:oMath>
                  </m:oMathPara>
                </a14:m>
                <a:endParaRPr lang="en-US" b="1" dirty="0">
                  <a:solidFill>
                    <a:srgbClr val="008000"/>
                  </a:solidFill>
                  <a:latin typeface="Arial" pitchFamily="34" charset="0"/>
                  <a:cs typeface="Arial" pitchFamily="34" charset="0"/>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1279134" y="4519782"/>
                <a:ext cx="1374094" cy="652551"/>
              </a:xfrm>
              <a:prstGeom prst="rect">
                <a:avLst/>
              </a:prstGeom>
              <a:blipFill rotWithShape="0">
                <a:blip r:embed="rId5"/>
                <a:stretch>
                  <a:fillRect l="-3556" t="-4673" r="-1778" b="-3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p:cNvSpPr/>
              <p:nvPr/>
            </p:nvSpPr>
            <p:spPr>
              <a:xfrm>
                <a:off x="1358312" y="3873512"/>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cs typeface="Arial" pitchFamily="34" charset="0"/>
                        </a:rPr>
                        <m:t>𝒘</m:t>
                      </m:r>
                    </m:oMath>
                  </m:oMathPara>
                </a14:m>
                <a:endParaRPr lang="en-US" b="1" dirty="0">
                  <a:latin typeface="Arial" pitchFamily="34" charset="0"/>
                  <a:cs typeface="Arial" pitchFamily="34"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1358312" y="3873512"/>
                <a:ext cx="429926" cy="369332"/>
              </a:xfrm>
              <a:prstGeom prst="rect">
                <a:avLst/>
              </a:prstGeom>
              <a:blipFill rotWithShape="0">
                <a:blip r:embed="rId6"/>
                <a:stretch>
                  <a:fillRect/>
                </a:stretch>
              </a:blipFill>
            </p:spPr>
            <p:txBody>
              <a:bodyPr/>
              <a:lstStyle/>
              <a:p>
                <a:r>
                  <a:rPr lang="en-US">
                    <a:noFill/>
                  </a:rPr>
                  <a:t> </a:t>
                </a:r>
              </a:p>
            </p:txBody>
          </p:sp>
        </mc:Fallback>
      </mc:AlternateContent>
      <p:grpSp>
        <p:nvGrpSpPr>
          <p:cNvPr id="99" name="Group 98"/>
          <p:cNvGrpSpPr/>
          <p:nvPr/>
        </p:nvGrpSpPr>
        <p:grpSpPr>
          <a:xfrm>
            <a:off x="1198840" y="2598459"/>
            <a:ext cx="1523080" cy="1893332"/>
            <a:chOff x="959754" y="2907268"/>
            <a:chExt cx="1523080" cy="1893332"/>
          </a:xfrm>
        </p:grpSpPr>
        <p:cxnSp>
          <p:nvCxnSpPr>
            <p:cNvPr id="61" name="Straight Connector 60"/>
            <p:cNvCxnSpPr/>
            <p:nvPr/>
          </p:nvCxnSpPr>
          <p:spPr>
            <a:xfrm>
              <a:off x="1853952" y="4267200"/>
              <a:ext cx="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1549152" y="4533900"/>
              <a:ext cx="609600" cy="0"/>
            </a:xfrm>
            <a:prstGeom prst="line">
              <a:avLst/>
            </a:prstGeom>
            <a:ln w="28575"/>
          </p:spPr>
          <p:style>
            <a:lnRef idx="1">
              <a:schemeClr val="dk1"/>
            </a:lnRef>
            <a:fillRef idx="0">
              <a:schemeClr val="dk1"/>
            </a:fillRef>
            <a:effectRef idx="0">
              <a:schemeClr val="dk1"/>
            </a:effectRef>
            <a:fontRef idx="minor">
              <a:schemeClr val="tx1"/>
            </a:fontRef>
          </p:style>
        </p:cxnSp>
        <p:sp>
          <p:nvSpPr>
            <p:cNvPr id="66" name="TextBox 65"/>
            <p:cNvSpPr txBox="1"/>
            <p:nvPr/>
          </p:nvSpPr>
          <p:spPr>
            <a:xfrm>
              <a:off x="1522294" y="3074432"/>
              <a:ext cx="401072" cy="584775"/>
            </a:xfrm>
            <a:prstGeom prst="rect">
              <a:avLst/>
            </a:prstGeom>
            <a:noFill/>
          </p:spPr>
          <p:txBody>
            <a:bodyPr wrap="none" rtlCol="0">
              <a:spAutoFit/>
            </a:bodyPr>
            <a:lstStyle/>
            <a:p>
              <a:r>
                <a:rPr lang="en-US" sz="3200" b="1" dirty="0">
                  <a:solidFill>
                    <a:srgbClr val="0000FF"/>
                  </a:solidFill>
                </a:rPr>
                <a:t>+</a:t>
              </a:r>
            </a:p>
          </p:txBody>
        </p:sp>
        <p:sp>
          <p:nvSpPr>
            <p:cNvPr id="80" name="TextBox 79"/>
            <p:cNvSpPr txBox="1"/>
            <p:nvPr/>
          </p:nvSpPr>
          <p:spPr>
            <a:xfrm>
              <a:off x="1673137" y="3088480"/>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1</a:t>
              </a:r>
            </a:p>
          </p:txBody>
        </p:sp>
        <p:sp>
          <p:nvSpPr>
            <p:cNvPr id="102" name="TextBox 101"/>
            <p:cNvSpPr txBox="1"/>
            <p:nvPr/>
          </p:nvSpPr>
          <p:spPr>
            <a:xfrm>
              <a:off x="959754" y="2963300"/>
              <a:ext cx="401072" cy="584775"/>
            </a:xfrm>
            <a:prstGeom prst="rect">
              <a:avLst/>
            </a:prstGeom>
            <a:noFill/>
          </p:spPr>
          <p:txBody>
            <a:bodyPr wrap="none" rtlCol="0">
              <a:spAutoFit/>
            </a:bodyPr>
            <a:lstStyle/>
            <a:p>
              <a:r>
                <a:rPr lang="en-US" sz="3200" b="1" dirty="0">
                  <a:solidFill>
                    <a:srgbClr val="0000FF"/>
                  </a:solidFill>
                </a:rPr>
                <a:t>+</a:t>
              </a:r>
            </a:p>
          </p:txBody>
        </p:sp>
        <p:sp>
          <p:nvSpPr>
            <p:cNvPr id="104" name="TextBox 103"/>
            <p:cNvSpPr txBox="1"/>
            <p:nvPr/>
          </p:nvSpPr>
          <p:spPr>
            <a:xfrm>
              <a:off x="959754" y="2907268"/>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2</a:t>
              </a:r>
              <a:endParaRPr lang="en-US" b="1" baseline="30000" dirty="0">
                <a:latin typeface="Arial" pitchFamily="34" charset="0"/>
                <a:cs typeface="Arial" pitchFamily="34" charset="0"/>
              </a:endParaRPr>
            </a:p>
          </p:txBody>
        </p:sp>
        <p:cxnSp>
          <p:nvCxnSpPr>
            <p:cNvPr id="108" name="Straight Connector 107"/>
            <p:cNvCxnSpPr/>
            <p:nvPr/>
          </p:nvCxnSpPr>
          <p:spPr>
            <a:xfrm flipH="1">
              <a:off x="1526206" y="3025424"/>
              <a:ext cx="956628" cy="13716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3690517" y="2623675"/>
            <a:ext cx="2080323" cy="2526595"/>
            <a:chOff x="2141725" y="4097547"/>
            <a:chExt cx="2080323" cy="2526595"/>
          </a:xfrm>
        </p:grpSpPr>
        <p:grpSp>
          <p:nvGrpSpPr>
            <p:cNvPr id="96" name="Group 95"/>
            <p:cNvGrpSpPr/>
            <p:nvPr/>
          </p:nvGrpSpPr>
          <p:grpSpPr>
            <a:xfrm>
              <a:off x="2141725" y="4097547"/>
              <a:ext cx="1749067" cy="2526595"/>
              <a:chOff x="1735931" y="4173747"/>
              <a:chExt cx="1749067" cy="2526595"/>
            </a:xfrm>
          </p:grpSpPr>
          <p:cxnSp>
            <p:nvCxnSpPr>
              <p:cNvPr id="82" name="Straight Connector 81"/>
              <p:cNvCxnSpPr/>
              <p:nvPr/>
            </p:nvCxnSpPr>
            <p:spPr>
              <a:xfrm flipH="1" flipV="1">
                <a:off x="1735931" y="4897647"/>
                <a:ext cx="1444268" cy="880838"/>
              </a:xfrm>
              <a:prstGeom prst="line">
                <a:avLst/>
              </a:prstGeom>
              <a:ln w="38100">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9" name="Rectangle 68"/>
                  <p:cNvSpPr/>
                  <p:nvPr/>
                </p:nvSpPr>
                <p:spPr>
                  <a:xfrm>
                    <a:off x="2516931" y="5508914"/>
                    <a:ext cx="4299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cs typeface="Arial" pitchFamily="34" charset="0"/>
                            </a:rPr>
                            <m:t>𝒘</m:t>
                          </m:r>
                        </m:oMath>
                      </m:oMathPara>
                    </a14:m>
                    <a:endParaRPr lang="en-US" b="1" dirty="0">
                      <a:latin typeface="Arial" pitchFamily="34" charset="0"/>
                      <a:cs typeface="Arial" pitchFamily="34"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2516931" y="5508914"/>
                    <a:ext cx="429926" cy="369332"/>
                  </a:xfrm>
                  <a:prstGeom prst="rect">
                    <a:avLst/>
                  </a:prstGeom>
                  <a:blipFill rotWithShape="1">
                    <a:blip r:embed="rId7"/>
                    <a:stretch>
                      <a:fillRect/>
                    </a:stretch>
                  </a:blipFill>
                </p:spPr>
                <p:txBody>
                  <a:bodyPr/>
                  <a:lstStyle/>
                  <a:p>
                    <a:r>
                      <a:rPr lang="en-US">
                        <a:noFill/>
                      </a:rPr>
                      <a:t> </a:t>
                    </a:r>
                  </a:p>
                </p:txBody>
              </p:sp>
            </mc:Fallback>
          </mc:AlternateContent>
          <p:cxnSp>
            <p:nvCxnSpPr>
              <p:cNvPr id="70" name="Straight Connector 69"/>
              <p:cNvCxnSpPr/>
              <p:nvPr/>
            </p:nvCxnSpPr>
            <p:spPr>
              <a:xfrm>
                <a:off x="3180198" y="5507247"/>
                <a:ext cx="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875398" y="5773947"/>
                <a:ext cx="609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flipH="1" flipV="1">
                <a:off x="2483851" y="4504660"/>
                <a:ext cx="696347" cy="1269288"/>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2283315" y="4204954"/>
                <a:ext cx="401072" cy="584775"/>
              </a:xfrm>
              <a:prstGeom prst="rect">
                <a:avLst/>
              </a:prstGeom>
              <a:noFill/>
            </p:spPr>
            <p:txBody>
              <a:bodyPr wrap="none" rtlCol="0">
                <a:spAutoFit/>
              </a:bodyPr>
              <a:lstStyle/>
              <a:p>
                <a:r>
                  <a:rPr lang="en-US" sz="3200" b="1" dirty="0">
                    <a:solidFill>
                      <a:srgbClr val="0000FF"/>
                    </a:solidFill>
                  </a:rPr>
                  <a:t>+</a:t>
                </a:r>
              </a:p>
            </p:txBody>
          </p:sp>
          <p:cxnSp>
            <p:nvCxnSpPr>
              <p:cNvPr id="84" name="Straight Arrow Connector 83"/>
              <p:cNvCxnSpPr/>
              <p:nvPr/>
            </p:nvCxnSpPr>
            <p:spPr>
              <a:xfrm flipH="1" flipV="1">
                <a:off x="2516931" y="5359384"/>
                <a:ext cx="663217" cy="4191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166542" y="4173747"/>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2</a:t>
                </a:r>
                <a:endParaRPr lang="en-US" b="1" baseline="30000" dirty="0">
                  <a:latin typeface="Arial" pitchFamily="34" charset="0"/>
                  <a:cs typeface="Arial" pitchFamily="34" charset="0"/>
                </a:endParaRPr>
              </a:p>
            </p:txBody>
          </p:sp>
          <p:cxnSp>
            <p:nvCxnSpPr>
              <p:cNvPr id="92" name="Straight Connector 91"/>
              <p:cNvCxnSpPr/>
              <p:nvPr/>
            </p:nvCxnSpPr>
            <p:spPr>
              <a:xfrm flipV="1">
                <a:off x="2085464" y="4543079"/>
                <a:ext cx="372601" cy="596225"/>
              </a:xfrm>
              <a:prstGeom prst="line">
                <a:avLst/>
              </a:prstGeom>
              <a:ln w="28575">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4" name="TextBox 93"/>
                  <p:cNvSpPr txBox="1"/>
                  <p:nvPr/>
                </p:nvSpPr>
                <p:spPr>
                  <a:xfrm>
                    <a:off x="1964595" y="6047791"/>
                    <a:ext cx="1470659" cy="652551"/>
                  </a:xfrm>
                  <a:prstGeom prst="rect">
                    <a:avLst/>
                  </a:prstGeom>
                  <a:noFill/>
                </p:spPr>
                <p:txBody>
                  <a:bodyPr wrap="none" rtlCol="0">
                    <a:spAutoFit/>
                  </a:bodyPr>
                  <a:lstStyle/>
                  <a:p>
                    <a:pPr algn="ctr"/>
                    <a:r>
                      <a:rPr lang="en-US" dirty="0">
                        <a:solidFill>
                          <a:srgbClr val="008000"/>
                        </a:solidFill>
                        <a:latin typeface="Arial" pitchFamily="34" charset="0"/>
                        <a:cs typeface="Arial" pitchFamily="34" charset="0"/>
                      </a:rPr>
                      <a:t>In this case</a:t>
                    </a:r>
                  </a:p>
                  <a:p>
                    <a:pPr/>
                    <a14:m>
                      <m:oMathPara xmlns:m="http://schemas.openxmlformats.org/officeDocument/2006/math">
                        <m:oMathParaPr>
                          <m:jc m:val="centerGroup"/>
                        </m:oMathParaPr>
                        <m:oMath xmlns:m="http://schemas.openxmlformats.org/officeDocument/2006/math">
                          <m:sSub>
                            <m:sSubPr>
                              <m:ctrlPr>
                                <a:rPr lang="en-US" b="1" i="1" smtClean="0">
                                  <a:solidFill>
                                    <a:srgbClr val="008000"/>
                                  </a:solidFill>
                                  <a:latin typeface="Cambria Math" panose="02040503050406030204" pitchFamily="18" charset="0"/>
                                  <a:cs typeface="Arial" pitchFamily="34" charset="0"/>
                                </a:rPr>
                              </m:ctrlPr>
                            </m:sSubPr>
                            <m:e>
                              <m:r>
                                <a:rPr lang="en-US" b="1" i="1" smtClean="0">
                                  <a:solidFill>
                                    <a:srgbClr val="008000"/>
                                  </a:solidFill>
                                  <a:latin typeface="Cambria Math"/>
                                  <a:cs typeface="Arial" pitchFamily="34" charset="0"/>
                                </a:rPr>
                                <m:t>𝜸</m:t>
                              </m:r>
                            </m:e>
                            <m:sub>
                              <m:r>
                                <a:rPr lang="en-US" b="1" i="1" smtClean="0">
                                  <a:solidFill>
                                    <a:srgbClr val="008000"/>
                                  </a:solidFill>
                                  <a:latin typeface="Cambria Math"/>
                                  <a:cs typeface="Arial" pitchFamily="34" charset="0"/>
                                </a:rPr>
                                <m:t>𝟐</m:t>
                              </m:r>
                            </m:sub>
                          </m:sSub>
                          <m:r>
                            <a:rPr lang="en-US" b="1" i="1" smtClean="0">
                              <a:solidFill>
                                <a:srgbClr val="008000"/>
                              </a:solidFill>
                              <a:latin typeface="Cambria Math"/>
                              <a:cs typeface="Arial" pitchFamily="34" charset="0"/>
                            </a:rPr>
                            <m:t>≈</m:t>
                          </m:r>
                          <m:sSup>
                            <m:sSupPr>
                              <m:ctrlPr>
                                <a:rPr lang="en-US" b="1" i="1" smtClean="0">
                                  <a:solidFill>
                                    <a:srgbClr val="008000"/>
                                  </a:solidFill>
                                  <a:latin typeface="Cambria Math" panose="02040503050406030204" pitchFamily="18" charset="0"/>
                                  <a:cs typeface="Arial" pitchFamily="34" charset="0"/>
                                </a:rPr>
                              </m:ctrlPr>
                            </m:sSupPr>
                            <m:e>
                              <m:r>
                                <a:rPr lang="en-US" b="1" i="1" smtClean="0">
                                  <a:solidFill>
                                    <a:srgbClr val="008000"/>
                                  </a:solidFill>
                                  <a:latin typeface="Cambria Math"/>
                                  <a:cs typeface="Arial" pitchFamily="34" charset="0"/>
                                </a:rPr>
                                <m:t>𝟐</m:t>
                              </m:r>
                              <m:d>
                                <m:dPr>
                                  <m:begChr m:val="‖"/>
                                  <m:endChr m:val="‖"/>
                                  <m:ctrlPr>
                                    <a:rPr lang="en-US" b="1" i="1" smtClean="0">
                                      <a:solidFill>
                                        <a:srgbClr val="008000"/>
                                      </a:solidFill>
                                      <a:latin typeface="Cambria Math" panose="02040503050406030204" pitchFamily="18" charset="0"/>
                                      <a:cs typeface="Arial" pitchFamily="34" charset="0"/>
                                    </a:rPr>
                                  </m:ctrlPr>
                                </m:dPr>
                                <m:e>
                                  <m:r>
                                    <a:rPr lang="en-US" b="1" i="1" smtClean="0">
                                      <a:solidFill>
                                        <a:srgbClr val="008000"/>
                                      </a:solidFill>
                                      <a:latin typeface="Cambria Math"/>
                                      <a:cs typeface="Arial" pitchFamily="34" charset="0"/>
                                    </a:rPr>
                                    <m:t>𝒘</m:t>
                                  </m:r>
                                </m:e>
                              </m:d>
                            </m:e>
                            <m:sup>
                              <m:r>
                                <a:rPr lang="en-US" b="1" i="1" smtClean="0">
                                  <a:solidFill>
                                    <a:srgbClr val="008000"/>
                                  </a:solidFill>
                                  <a:latin typeface="Cambria Math"/>
                                  <a:cs typeface="Arial" pitchFamily="34" charset="0"/>
                                </a:rPr>
                                <m:t>𝟐</m:t>
                              </m:r>
                            </m:sup>
                          </m:sSup>
                        </m:oMath>
                      </m:oMathPara>
                    </a14:m>
                    <a:endParaRPr lang="en-US" b="1" dirty="0">
                      <a:solidFill>
                        <a:srgbClr val="008000"/>
                      </a:solidFill>
                      <a:latin typeface="Arial" pitchFamily="34" charset="0"/>
                      <a:cs typeface="Arial" pitchFamily="34"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1964595" y="6047791"/>
                    <a:ext cx="1470659" cy="652551"/>
                  </a:xfrm>
                  <a:prstGeom prst="rect">
                    <a:avLst/>
                  </a:prstGeom>
                  <a:blipFill rotWithShape="1">
                    <a:blip r:embed="rId8"/>
                    <a:stretch>
                      <a:fillRect t="-4630" b="-2778"/>
                    </a:stretch>
                  </a:blipFill>
                </p:spPr>
                <p:txBody>
                  <a:bodyPr/>
                  <a:lstStyle/>
                  <a:p>
                    <a:r>
                      <a:rPr lang="en-US">
                        <a:noFill/>
                      </a:rPr>
                      <a:t> </a:t>
                    </a:r>
                  </a:p>
                </p:txBody>
              </p:sp>
            </mc:Fallback>
          </mc:AlternateContent>
        </p:grpSp>
        <p:sp>
          <p:nvSpPr>
            <p:cNvPr id="106" name="TextBox 105"/>
            <p:cNvSpPr txBox="1"/>
            <p:nvPr/>
          </p:nvSpPr>
          <p:spPr>
            <a:xfrm>
              <a:off x="3260419" y="4241257"/>
              <a:ext cx="401072" cy="584775"/>
            </a:xfrm>
            <a:prstGeom prst="rect">
              <a:avLst/>
            </a:prstGeom>
            <a:noFill/>
          </p:spPr>
          <p:txBody>
            <a:bodyPr wrap="none" rtlCol="0">
              <a:spAutoFit/>
            </a:bodyPr>
            <a:lstStyle/>
            <a:p>
              <a:r>
                <a:rPr lang="en-US" sz="3200" b="1" dirty="0">
                  <a:solidFill>
                    <a:srgbClr val="0000FF"/>
                  </a:solidFill>
                </a:rPr>
                <a:t>+</a:t>
              </a:r>
            </a:p>
          </p:txBody>
        </p:sp>
        <p:sp>
          <p:nvSpPr>
            <p:cNvPr id="107" name="TextBox 106"/>
            <p:cNvSpPr txBox="1"/>
            <p:nvPr/>
          </p:nvSpPr>
          <p:spPr>
            <a:xfrm>
              <a:off x="3385742" y="4264593"/>
              <a:ext cx="397866" cy="369332"/>
            </a:xfrm>
            <a:prstGeom prst="rect">
              <a:avLst/>
            </a:prstGeom>
            <a:noFill/>
          </p:spPr>
          <p:txBody>
            <a:bodyPr wrap="none" rtlCol="0">
              <a:spAutoFit/>
            </a:bodyPr>
            <a:lstStyle/>
            <a:p>
              <a:r>
                <a:rPr lang="en-US" b="1" dirty="0">
                  <a:latin typeface="Arial" pitchFamily="34" charset="0"/>
                  <a:cs typeface="Arial" pitchFamily="34" charset="0"/>
                </a:rPr>
                <a:t>x</a:t>
              </a:r>
              <a:r>
                <a:rPr lang="en-US" b="1" baseline="-25000" dirty="0">
                  <a:latin typeface="Arial" pitchFamily="34" charset="0"/>
                  <a:cs typeface="Arial" pitchFamily="34" charset="0"/>
                </a:rPr>
                <a:t>1</a:t>
              </a:r>
              <a:endParaRPr lang="en-US" b="1" baseline="30000" dirty="0">
                <a:latin typeface="Arial" pitchFamily="34" charset="0"/>
                <a:cs typeface="Arial" pitchFamily="34" charset="0"/>
              </a:endParaRPr>
            </a:p>
          </p:txBody>
        </p:sp>
        <p:cxnSp>
          <p:nvCxnSpPr>
            <p:cNvPr id="110" name="Straight Connector 109"/>
            <p:cNvCxnSpPr/>
            <p:nvPr/>
          </p:nvCxnSpPr>
          <p:spPr>
            <a:xfrm flipH="1">
              <a:off x="3265420" y="4196644"/>
              <a:ext cx="956628" cy="13716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grpSp>
      <p:cxnSp>
        <p:nvCxnSpPr>
          <p:cNvPr id="113" name="Straight Arrow Connector 112"/>
          <p:cNvCxnSpPr/>
          <p:nvPr/>
        </p:nvCxnSpPr>
        <p:spPr>
          <a:xfrm flipH="1" flipV="1">
            <a:off x="1991686" y="2396291"/>
            <a:ext cx="663217" cy="4191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1961916" y="3109185"/>
            <a:ext cx="131122" cy="1115907"/>
          </a:xfrm>
          <a:prstGeom prst="straightConnector1">
            <a:avLst/>
          </a:prstGeom>
          <a:ln w="28575">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886C3760-D2B4-6947-BDBC-E55B8F61629F}"/>
              </a:ext>
            </a:extLst>
          </p:cNvPr>
          <p:cNvSpPr>
            <a:spLocks noGrp="1"/>
          </p:cNvSpPr>
          <p:nvPr>
            <p:ph type="sldNum" sz="quarter" idx="12"/>
          </p:nvPr>
        </p:nvSpPr>
        <p:spPr/>
        <p:txBody>
          <a:bodyPr/>
          <a:lstStyle/>
          <a:p>
            <a:fld id="{19B12225-5612-419B-A8D5-4B8EEE4C217E}" type="slidenum">
              <a:rPr lang="en-US" smtClean="0"/>
              <a:pPr/>
              <a:t>98</a:t>
            </a:fld>
            <a:endParaRPr lang="en-US"/>
          </a:p>
        </p:txBody>
      </p:sp>
    </p:spTree>
    <p:extLst>
      <p:ext uri="{BB962C8B-B14F-4D97-AF65-F5344CB8AC3E}">
        <p14:creationId xmlns:p14="http://schemas.microsoft.com/office/powerpoint/2010/main" val="30911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38889E-6 -3.33179E-6 L -0.06128 0.20824 " pathEditMode="relative" rAng="0" ptsTypes="AA">
                                      <p:cBhvr>
                                        <p:cTn id="20" dur="2000" fill="hold"/>
                                        <p:tgtEl>
                                          <p:spTgt spid="113"/>
                                        </p:tgtEl>
                                        <p:attrNameLst>
                                          <p:attrName>ppt_x</p:attrName>
                                          <p:attrName>ppt_y</p:attrName>
                                        </p:attrNameLst>
                                      </p:cBhvr>
                                      <p:rCtr x="-3073" y="10412"/>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flipV="1">
            <a:off x="725691" y="1629257"/>
            <a:ext cx="2791412" cy="4164862"/>
          </a:xfrm>
          <a:prstGeom prst="line">
            <a:avLst/>
          </a:prstGeom>
          <a:ln w="76200" cmpd="sng">
            <a:solidFill>
              <a:srgbClr val="008000"/>
            </a:solidFill>
          </a:ln>
        </p:spPr>
        <p:style>
          <a:lnRef idx="1">
            <a:schemeClr val="accent3"/>
          </a:lnRef>
          <a:fillRef idx="0">
            <a:schemeClr val="accent3"/>
          </a:fillRef>
          <a:effectRef idx="0">
            <a:schemeClr val="accent3"/>
          </a:effectRef>
          <a:fontRef idx="minor">
            <a:schemeClr val="tx1"/>
          </a:fontRef>
        </p:style>
      </p:cxnSp>
      <p:sp>
        <p:nvSpPr>
          <p:cNvPr id="26" name="TextBox 25"/>
          <p:cNvSpPr txBox="1"/>
          <p:nvPr/>
        </p:nvSpPr>
        <p:spPr>
          <a:xfrm rot="18209703">
            <a:off x="2808041" y="1766655"/>
            <a:ext cx="1289235" cy="369332"/>
          </a:xfrm>
          <a:prstGeom prst="rect">
            <a:avLst/>
          </a:prstGeom>
          <a:noFill/>
        </p:spPr>
        <p:txBody>
          <a:bodyPr wrap="none" rtlCol="0">
            <a:spAutoFit/>
          </a:bodyPr>
          <a:lstStyle/>
          <a:p>
            <a:r>
              <a:rPr lang="en-US" dirty="0">
                <a:solidFill>
                  <a:srgbClr val="008000"/>
                </a:solidFill>
              </a:rPr>
              <a:t>w ∙ x + b = 0</a:t>
            </a:r>
          </a:p>
        </p:txBody>
      </p:sp>
      <p:cxnSp>
        <p:nvCxnSpPr>
          <p:cNvPr id="31" name="Straight Arrow Connector 30"/>
          <p:cNvCxnSpPr/>
          <p:nvPr/>
        </p:nvCxnSpPr>
        <p:spPr>
          <a:xfrm flipH="1" flipV="1">
            <a:off x="2788541" y="1672589"/>
            <a:ext cx="454982" cy="304943"/>
          </a:xfrm>
          <a:prstGeom prst="straightConnector1">
            <a:avLst/>
          </a:prstGeom>
          <a:ln w="38100" cmpd="sng">
            <a:solidFill>
              <a:srgbClr val="E40096"/>
            </a:solidFill>
            <a:tailEnd type="arrow"/>
          </a:ln>
        </p:spPr>
        <p:style>
          <a:lnRef idx="1">
            <a:schemeClr val="accent2"/>
          </a:lnRef>
          <a:fillRef idx="0">
            <a:schemeClr val="accent2"/>
          </a:fillRef>
          <a:effectRef idx="0">
            <a:schemeClr val="accent2"/>
          </a:effectRef>
          <a:fontRef idx="minor">
            <a:schemeClr val="tx1"/>
          </a:fontRef>
        </p:style>
      </p:cxnSp>
      <p:sp>
        <p:nvSpPr>
          <p:cNvPr id="43" name="Rectangle 42"/>
          <p:cNvSpPr/>
          <p:nvPr/>
        </p:nvSpPr>
        <p:spPr>
          <a:xfrm>
            <a:off x="314378" y="924623"/>
            <a:ext cx="2616422" cy="954107"/>
          </a:xfrm>
          <a:prstGeom prst="rect">
            <a:avLst/>
          </a:prstGeom>
        </p:spPr>
        <p:txBody>
          <a:bodyPr wrap="none" anchor="t">
            <a:spAutoFit/>
          </a:bodyPr>
          <a:lstStyle/>
          <a:p>
            <a:r>
              <a:rPr lang="en-US" sz="2800" b="1" dirty="0"/>
              <a:t>Distance from a</a:t>
            </a:r>
          </a:p>
          <a:p>
            <a:r>
              <a:rPr lang="en-US" sz="2800" b="1" dirty="0"/>
              <a:t> point to a line</a:t>
            </a:r>
          </a:p>
        </p:txBody>
      </p:sp>
      <p:sp>
        <p:nvSpPr>
          <p:cNvPr id="44" name="TextBox 43"/>
          <p:cNvSpPr txBox="1"/>
          <p:nvPr/>
        </p:nvSpPr>
        <p:spPr>
          <a:xfrm>
            <a:off x="524354" y="1672589"/>
            <a:ext cx="1561646" cy="523220"/>
          </a:xfrm>
          <a:prstGeom prst="rect">
            <a:avLst/>
          </a:prstGeom>
          <a:noFill/>
        </p:spPr>
        <p:txBody>
          <a:bodyPr wrap="none" rtlCol="0">
            <a:spAutoFit/>
          </a:bodyPr>
          <a:lstStyle/>
          <a:p>
            <a:r>
              <a:rPr lang="en-US" sz="2800" b="1" dirty="0">
                <a:solidFill>
                  <a:srgbClr val="0000FF"/>
                </a:solidFill>
              </a:rPr>
              <a:t>A </a:t>
            </a:r>
            <a:r>
              <a:rPr lang="en-US" b="1" dirty="0">
                <a:solidFill>
                  <a:srgbClr val="0000FF"/>
                </a:solidFill>
              </a:rPr>
              <a:t>(</a:t>
            </a:r>
            <a:r>
              <a:rPr lang="en-US" b="1" dirty="0" err="1">
                <a:solidFill>
                  <a:srgbClr val="0000FF"/>
                </a:solidFill>
              </a:rPr>
              <a:t>x</a:t>
            </a:r>
            <a:r>
              <a:rPr lang="en-US" b="1" baseline="-25000" dirty="0" err="1">
                <a:solidFill>
                  <a:srgbClr val="0000FF"/>
                </a:solidFill>
              </a:rPr>
              <a:t>A</a:t>
            </a:r>
            <a:r>
              <a:rPr lang="en-US" b="1" baseline="30000" dirty="0">
                <a:solidFill>
                  <a:srgbClr val="0000FF"/>
                </a:solidFill>
              </a:rPr>
              <a:t>(1)</a:t>
            </a:r>
            <a:r>
              <a:rPr lang="en-US" b="1" dirty="0">
                <a:solidFill>
                  <a:srgbClr val="0000FF"/>
                </a:solidFill>
              </a:rPr>
              <a:t>, </a:t>
            </a:r>
            <a:r>
              <a:rPr lang="en-US" b="1" dirty="0" err="1">
                <a:solidFill>
                  <a:srgbClr val="0000FF"/>
                </a:solidFill>
              </a:rPr>
              <a:t>x</a:t>
            </a:r>
            <a:r>
              <a:rPr lang="en-US" b="1" baseline="-25000" dirty="0" err="1">
                <a:solidFill>
                  <a:srgbClr val="0000FF"/>
                </a:solidFill>
              </a:rPr>
              <a:t>A</a:t>
            </a:r>
            <a:r>
              <a:rPr lang="en-US" b="1" baseline="30000" dirty="0">
                <a:solidFill>
                  <a:srgbClr val="0000FF"/>
                </a:solidFill>
              </a:rPr>
              <a:t>(2)</a:t>
            </a:r>
            <a:r>
              <a:rPr lang="en-US" b="1" dirty="0">
                <a:solidFill>
                  <a:srgbClr val="0000FF"/>
                </a:solidFill>
              </a:rPr>
              <a:t>)</a:t>
            </a:r>
          </a:p>
        </p:txBody>
      </p:sp>
      <p:sp>
        <p:nvSpPr>
          <p:cNvPr id="45" name="TextBox 44"/>
          <p:cNvSpPr txBox="1"/>
          <p:nvPr/>
        </p:nvSpPr>
        <p:spPr>
          <a:xfrm>
            <a:off x="1131308" y="4987906"/>
            <a:ext cx="1251251" cy="523220"/>
          </a:xfrm>
          <a:prstGeom prst="rect">
            <a:avLst/>
          </a:prstGeom>
          <a:noFill/>
        </p:spPr>
        <p:txBody>
          <a:bodyPr wrap="none" rtlCol="0">
            <a:spAutoFit/>
          </a:bodyPr>
          <a:lstStyle/>
          <a:p>
            <a:r>
              <a:rPr lang="en-US" sz="2800" b="1" dirty="0">
                <a:solidFill>
                  <a:schemeClr val="accent6"/>
                </a:solidFill>
              </a:rPr>
              <a:t>M</a:t>
            </a:r>
            <a:r>
              <a:rPr lang="en-US" sz="2800" b="1" dirty="0">
                <a:solidFill>
                  <a:srgbClr val="0000FF"/>
                </a:solidFill>
              </a:rPr>
              <a:t> </a:t>
            </a:r>
            <a:r>
              <a:rPr lang="en-US" b="1" dirty="0">
                <a:solidFill>
                  <a:schemeClr val="accent6"/>
                </a:solidFill>
              </a:rPr>
              <a:t>(x</a:t>
            </a:r>
            <a:r>
              <a:rPr lang="en-US" b="1" baseline="-25000" dirty="0">
                <a:solidFill>
                  <a:schemeClr val="accent6"/>
                </a:solidFill>
              </a:rPr>
              <a:t>1</a:t>
            </a:r>
            <a:r>
              <a:rPr lang="en-US" b="1" dirty="0">
                <a:solidFill>
                  <a:schemeClr val="accent6"/>
                </a:solidFill>
              </a:rPr>
              <a:t>, x</a:t>
            </a:r>
            <a:r>
              <a:rPr lang="en-US" b="1" baseline="-25000" dirty="0">
                <a:solidFill>
                  <a:schemeClr val="accent6"/>
                </a:solidFill>
              </a:rPr>
              <a:t>2</a:t>
            </a:r>
            <a:r>
              <a:rPr lang="en-US" b="1" dirty="0">
                <a:solidFill>
                  <a:schemeClr val="accent6"/>
                </a:solidFill>
              </a:rPr>
              <a:t>)</a:t>
            </a:r>
          </a:p>
        </p:txBody>
      </p:sp>
      <p:sp>
        <p:nvSpPr>
          <p:cNvPr id="46" name="TextBox 45"/>
          <p:cNvSpPr txBox="1"/>
          <p:nvPr/>
        </p:nvSpPr>
        <p:spPr>
          <a:xfrm>
            <a:off x="2339611" y="3157994"/>
            <a:ext cx="411190" cy="523220"/>
          </a:xfrm>
          <a:prstGeom prst="rect">
            <a:avLst/>
          </a:prstGeom>
          <a:noFill/>
        </p:spPr>
        <p:txBody>
          <a:bodyPr wrap="none" rtlCol="0">
            <a:spAutoFit/>
          </a:bodyPr>
          <a:lstStyle/>
          <a:p>
            <a:r>
              <a:rPr lang="en-US" sz="2800" b="1" dirty="0">
                <a:solidFill>
                  <a:srgbClr val="FF0000"/>
                </a:solidFill>
              </a:rPr>
              <a:t>H</a:t>
            </a:r>
          </a:p>
        </p:txBody>
      </p:sp>
      <p:sp>
        <p:nvSpPr>
          <p:cNvPr id="47" name="TextBox 46"/>
          <p:cNvSpPr txBox="1"/>
          <p:nvPr/>
        </p:nvSpPr>
        <p:spPr>
          <a:xfrm>
            <a:off x="2382559" y="3813578"/>
            <a:ext cx="6598281" cy="2000548"/>
          </a:xfrm>
          <a:prstGeom prst="rect">
            <a:avLst/>
          </a:prstGeom>
          <a:noFill/>
        </p:spPr>
        <p:txBody>
          <a:bodyPr wrap="none" rtlCol="0">
            <a:spAutoFit/>
          </a:bodyPr>
          <a:lstStyle/>
          <a:p>
            <a:r>
              <a:rPr lang="en-US" sz="2400" dirty="0">
                <a:latin typeface="Arial" pitchFamily="34" charset="0"/>
                <a:cs typeface="Arial" pitchFamily="34" charset="0"/>
              </a:rPr>
              <a:t>d(</a:t>
            </a:r>
            <a:r>
              <a:rPr lang="en-US" sz="2400" b="1" dirty="0">
                <a:solidFill>
                  <a:srgbClr val="0000FF"/>
                </a:solidFill>
                <a:latin typeface="Arial" pitchFamily="34" charset="0"/>
                <a:cs typeface="Arial" pitchFamily="34" charset="0"/>
              </a:rPr>
              <a:t>A</a:t>
            </a:r>
            <a:r>
              <a:rPr lang="en-US" sz="2400" dirty="0">
                <a:solidFill>
                  <a:srgbClr val="000000"/>
                </a:solidFill>
                <a:latin typeface="Arial" pitchFamily="34" charset="0"/>
                <a:cs typeface="Arial" pitchFamily="34" charset="0"/>
              </a:rPr>
              <a:t>,</a:t>
            </a:r>
            <a:r>
              <a:rPr lang="en-US" sz="2400" dirty="0">
                <a:solidFill>
                  <a:srgbClr val="FF0000"/>
                </a:solidFill>
                <a:latin typeface="Arial" pitchFamily="34" charset="0"/>
                <a:cs typeface="Arial" pitchFamily="34" charset="0"/>
              </a:rPr>
              <a:t> </a:t>
            </a:r>
            <a:r>
              <a:rPr lang="en-US" sz="2400" b="1" i="1" dirty="0">
                <a:solidFill>
                  <a:srgbClr val="008000"/>
                </a:solidFill>
                <a:latin typeface="Arial" pitchFamily="34" charset="0"/>
                <a:cs typeface="Arial" pitchFamily="34" charset="0"/>
              </a:rPr>
              <a:t>L</a:t>
            </a:r>
            <a:r>
              <a:rPr lang="en-US" sz="2400" dirty="0">
                <a:solidFill>
                  <a:srgbClr val="000000"/>
                </a:solidFill>
                <a:latin typeface="Arial" pitchFamily="34" charset="0"/>
                <a:cs typeface="Arial" pitchFamily="34" charset="0"/>
              </a:rPr>
              <a:t>)</a:t>
            </a:r>
            <a:r>
              <a:rPr lang="en-US" sz="2400" dirty="0">
                <a:latin typeface="Arial" pitchFamily="34" charset="0"/>
                <a:cs typeface="Arial" pitchFamily="34" charset="0"/>
              </a:rPr>
              <a:t> = |</a:t>
            </a:r>
            <a:r>
              <a:rPr lang="en-US" sz="2400" dirty="0">
                <a:solidFill>
                  <a:srgbClr val="FF0000"/>
                </a:solidFill>
                <a:latin typeface="Arial" pitchFamily="34" charset="0"/>
                <a:cs typeface="Arial" pitchFamily="34" charset="0"/>
              </a:rPr>
              <a:t>AH</a:t>
            </a:r>
            <a:r>
              <a:rPr lang="en-US" sz="2400" dirty="0">
                <a:latin typeface="Arial" pitchFamily="34" charset="0"/>
                <a:cs typeface="Arial" pitchFamily="34" charset="0"/>
              </a:rPr>
              <a:t>|</a:t>
            </a:r>
          </a:p>
          <a:p>
            <a:r>
              <a:rPr lang="en-US" sz="2400" dirty="0">
                <a:latin typeface="Arial" pitchFamily="34" charset="0"/>
                <a:cs typeface="Arial" pitchFamily="34" charset="0"/>
              </a:rPr>
              <a:t>             = |</a:t>
            </a:r>
            <a:r>
              <a:rPr lang="en-US" sz="2400" dirty="0">
                <a:solidFill>
                  <a:srgbClr val="F79646"/>
                </a:solidFill>
                <a:latin typeface="Arial" pitchFamily="34" charset="0"/>
                <a:cs typeface="Arial" pitchFamily="34" charset="0"/>
              </a:rPr>
              <a:t>(A-M)</a:t>
            </a:r>
            <a:r>
              <a:rPr lang="en-US" sz="2400" dirty="0">
                <a:latin typeface="Arial" pitchFamily="34" charset="0"/>
                <a:cs typeface="Arial" pitchFamily="34" charset="0"/>
              </a:rPr>
              <a:t> ∙ </a:t>
            </a:r>
            <a:r>
              <a:rPr lang="en-US" sz="2400" dirty="0">
                <a:solidFill>
                  <a:srgbClr val="E40096"/>
                </a:solidFill>
                <a:latin typeface="Arial" pitchFamily="34" charset="0"/>
                <a:cs typeface="Arial" pitchFamily="34" charset="0"/>
              </a:rPr>
              <a:t>w</a:t>
            </a:r>
            <a:r>
              <a:rPr lang="en-US" sz="2400" dirty="0">
                <a:latin typeface="Arial" pitchFamily="34" charset="0"/>
                <a:cs typeface="Arial" pitchFamily="34" charset="0"/>
              </a:rPr>
              <a:t>|</a:t>
            </a:r>
          </a:p>
          <a:p>
            <a:r>
              <a:rPr lang="en-US" sz="2400" dirty="0">
                <a:latin typeface="Arial" pitchFamily="34" charset="0"/>
                <a:cs typeface="Arial" pitchFamily="34" charset="0"/>
              </a:rPr>
              <a:t>             = |</a:t>
            </a:r>
            <a:r>
              <a:rPr lang="en-US" sz="2400" dirty="0">
                <a:solidFill>
                  <a:schemeClr val="accent6"/>
                </a:solidFill>
                <a:latin typeface="Arial" pitchFamily="34" charset="0"/>
                <a:cs typeface="Arial" pitchFamily="34" charset="0"/>
              </a:rPr>
              <a:t>(</a:t>
            </a:r>
            <a:r>
              <a:rPr lang="en-US" sz="2400" dirty="0" err="1">
                <a:solidFill>
                  <a:schemeClr val="accent6"/>
                </a:solidFill>
                <a:latin typeface="Arial" pitchFamily="34" charset="0"/>
                <a:cs typeface="Arial" pitchFamily="34" charset="0"/>
              </a:rPr>
              <a:t>x</a:t>
            </a:r>
            <a:r>
              <a:rPr lang="en-US" sz="2400" baseline="-25000" dirty="0" err="1">
                <a:solidFill>
                  <a:schemeClr val="accent6"/>
                </a:solidFill>
                <a:latin typeface="Arial" pitchFamily="34" charset="0"/>
                <a:cs typeface="Arial" pitchFamily="34" charset="0"/>
              </a:rPr>
              <a:t>A</a:t>
            </a:r>
            <a:r>
              <a:rPr lang="en-US" sz="2400" baseline="30000" dirty="0">
                <a:solidFill>
                  <a:schemeClr val="accent6"/>
                </a:solidFill>
                <a:latin typeface="Arial" pitchFamily="34" charset="0"/>
                <a:cs typeface="Arial" pitchFamily="34" charset="0"/>
              </a:rPr>
              <a:t>(1)</a:t>
            </a:r>
            <a:r>
              <a:rPr lang="en-US" sz="2400" dirty="0">
                <a:solidFill>
                  <a:schemeClr val="accent6"/>
                </a:solidFill>
                <a:latin typeface="Arial" pitchFamily="34" charset="0"/>
                <a:cs typeface="Arial" pitchFamily="34" charset="0"/>
              </a:rPr>
              <a:t> – </a:t>
            </a:r>
            <a:r>
              <a:rPr lang="en-US" sz="2400" dirty="0" err="1">
                <a:solidFill>
                  <a:schemeClr val="accent6"/>
                </a:solidFill>
                <a:latin typeface="Arial" pitchFamily="34" charset="0"/>
                <a:cs typeface="Arial" pitchFamily="34" charset="0"/>
              </a:rPr>
              <a:t>x</a:t>
            </a:r>
            <a:r>
              <a:rPr lang="en-US" sz="2400" baseline="-25000" dirty="0" err="1">
                <a:solidFill>
                  <a:schemeClr val="accent6"/>
                </a:solidFill>
                <a:latin typeface="Arial" pitchFamily="34" charset="0"/>
                <a:cs typeface="Arial" pitchFamily="34" charset="0"/>
              </a:rPr>
              <a:t>M</a:t>
            </a:r>
            <a:r>
              <a:rPr lang="en-US" sz="2400" baseline="30000" dirty="0">
                <a:solidFill>
                  <a:schemeClr val="accent6"/>
                </a:solidFill>
                <a:latin typeface="Arial" pitchFamily="34" charset="0"/>
                <a:cs typeface="Arial" pitchFamily="34" charset="0"/>
              </a:rPr>
              <a:t>(1)</a:t>
            </a:r>
            <a:r>
              <a:rPr lang="en-US" sz="2400" dirty="0">
                <a:solidFill>
                  <a:schemeClr val="accent6"/>
                </a:solidFill>
                <a:latin typeface="Arial" pitchFamily="34" charset="0"/>
                <a:cs typeface="Arial" pitchFamily="34" charset="0"/>
              </a:rPr>
              <a:t>) </a:t>
            </a:r>
            <a:r>
              <a:rPr lang="en-US" sz="2400" dirty="0">
                <a:solidFill>
                  <a:srgbClr val="E40096"/>
                </a:solidFill>
                <a:latin typeface="Arial" pitchFamily="34" charset="0"/>
                <a:cs typeface="Arial" pitchFamily="34" charset="0"/>
              </a:rPr>
              <a:t>w</a:t>
            </a:r>
            <a:r>
              <a:rPr lang="en-US" sz="2400" baseline="30000" dirty="0">
                <a:solidFill>
                  <a:srgbClr val="E40096"/>
                </a:solidFill>
                <a:latin typeface="Arial" pitchFamily="34" charset="0"/>
                <a:cs typeface="Arial" pitchFamily="34" charset="0"/>
              </a:rPr>
              <a:t>(1)</a:t>
            </a:r>
            <a:r>
              <a:rPr lang="en-US" sz="2400" dirty="0">
                <a:latin typeface="Arial" pitchFamily="34" charset="0"/>
                <a:cs typeface="Arial" pitchFamily="34" charset="0"/>
              </a:rPr>
              <a:t> + </a:t>
            </a:r>
            <a:r>
              <a:rPr lang="en-US" sz="2400" dirty="0">
                <a:solidFill>
                  <a:schemeClr val="accent6"/>
                </a:solidFill>
                <a:latin typeface="Arial" pitchFamily="34" charset="0"/>
                <a:cs typeface="Arial" pitchFamily="34" charset="0"/>
              </a:rPr>
              <a:t>(</a:t>
            </a:r>
            <a:r>
              <a:rPr lang="en-US" sz="2400" dirty="0" err="1">
                <a:solidFill>
                  <a:schemeClr val="accent6"/>
                </a:solidFill>
                <a:latin typeface="Arial" pitchFamily="34" charset="0"/>
                <a:cs typeface="Arial" pitchFamily="34" charset="0"/>
              </a:rPr>
              <a:t>x</a:t>
            </a:r>
            <a:r>
              <a:rPr lang="en-US" sz="2400" baseline="-25000" dirty="0" err="1">
                <a:solidFill>
                  <a:schemeClr val="accent6"/>
                </a:solidFill>
                <a:latin typeface="Arial" pitchFamily="34" charset="0"/>
                <a:cs typeface="Arial" pitchFamily="34" charset="0"/>
              </a:rPr>
              <a:t>A</a:t>
            </a:r>
            <a:r>
              <a:rPr lang="en-US" sz="2400" baseline="30000" dirty="0">
                <a:solidFill>
                  <a:schemeClr val="accent6"/>
                </a:solidFill>
                <a:latin typeface="Arial" pitchFamily="34" charset="0"/>
                <a:cs typeface="Arial" pitchFamily="34" charset="0"/>
              </a:rPr>
              <a:t>(2)</a:t>
            </a:r>
            <a:r>
              <a:rPr lang="en-US" sz="2400" dirty="0">
                <a:solidFill>
                  <a:schemeClr val="accent6"/>
                </a:solidFill>
                <a:latin typeface="Arial" pitchFamily="34" charset="0"/>
                <a:cs typeface="Arial" pitchFamily="34" charset="0"/>
              </a:rPr>
              <a:t>  – </a:t>
            </a:r>
            <a:r>
              <a:rPr lang="en-US" sz="2400" dirty="0" err="1">
                <a:solidFill>
                  <a:schemeClr val="accent6"/>
                </a:solidFill>
                <a:latin typeface="Arial" pitchFamily="34" charset="0"/>
                <a:cs typeface="Arial" pitchFamily="34" charset="0"/>
              </a:rPr>
              <a:t>x</a:t>
            </a:r>
            <a:r>
              <a:rPr lang="en-US" sz="2400" baseline="-25000" dirty="0" err="1">
                <a:solidFill>
                  <a:schemeClr val="accent6"/>
                </a:solidFill>
                <a:latin typeface="Arial" pitchFamily="34" charset="0"/>
                <a:cs typeface="Arial" pitchFamily="34" charset="0"/>
              </a:rPr>
              <a:t>M</a:t>
            </a:r>
            <a:r>
              <a:rPr lang="en-US" sz="2400" baseline="30000" dirty="0">
                <a:solidFill>
                  <a:schemeClr val="accent6"/>
                </a:solidFill>
                <a:latin typeface="Arial" pitchFamily="34" charset="0"/>
                <a:cs typeface="Arial" pitchFamily="34" charset="0"/>
              </a:rPr>
              <a:t>(2)</a:t>
            </a:r>
            <a:r>
              <a:rPr lang="en-US" sz="2400" dirty="0">
                <a:solidFill>
                  <a:schemeClr val="accent6"/>
                </a:solidFill>
                <a:latin typeface="Arial" pitchFamily="34" charset="0"/>
                <a:cs typeface="Arial" pitchFamily="34" charset="0"/>
              </a:rPr>
              <a:t>) </a:t>
            </a:r>
            <a:r>
              <a:rPr lang="en-US" sz="2400" dirty="0">
                <a:solidFill>
                  <a:srgbClr val="E40096"/>
                </a:solidFill>
                <a:latin typeface="Arial" pitchFamily="34" charset="0"/>
                <a:cs typeface="Arial" pitchFamily="34" charset="0"/>
              </a:rPr>
              <a:t>w</a:t>
            </a:r>
            <a:r>
              <a:rPr lang="en-US" sz="2400" baseline="30000" dirty="0">
                <a:solidFill>
                  <a:srgbClr val="E40096"/>
                </a:solidFill>
                <a:latin typeface="Arial" pitchFamily="34" charset="0"/>
                <a:cs typeface="Arial" pitchFamily="34" charset="0"/>
              </a:rPr>
              <a:t>(2)</a:t>
            </a:r>
            <a:r>
              <a:rPr lang="en-US" sz="2400" dirty="0">
                <a:latin typeface="Arial" pitchFamily="34" charset="0"/>
                <a:cs typeface="Arial" pitchFamily="34" charset="0"/>
              </a:rPr>
              <a:t>|</a:t>
            </a:r>
          </a:p>
          <a:p>
            <a:r>
              <a:rPr lang="en-US" sz="2400" dirty="0">
                <a:latin typeface="Arial" pitchFamily="34" charset="0"/>
                <a:cs typeface="Arial" pitchFamily="34" charset="0"/>
              </a:rPr>
              <a:t>             = |</a:t>
            </a:r>
            <a:r>
              <a:rPr lang="en-US" sz="2400" dirty="0" err="1">
                <a:solidFill>
                  <a:srgbClr val="0000FF"/>
                </a:solidFill>
                <a:latin typeface="Arial" pitchFamily="34" charset="0"/>
                <a:cs typeface="Arial" pitchFamily="34" charset="0"/>
              </a:rPr>
              <a:t>x</a:t>
            </a:r>
            <a:r>
              <a:rPr lang="en-US" sz="2400" baseline="-25000" dirty="0" err="1">
                <a:solidFill>
                  <a:srgbClr val="0000FF"/>
                </a:solidFill>
                <a:latin typeface="Arial" pitchFamily="34" charset="0"/>
                <a:cs typeface="Arial" pitchFamily="34" charset="0"/>
              </a:rPr>
              <a:t>A</a:t>
            </a:r>
            <a:r>
              <a:rPr lang="en-US" sz="2400" baseline="30000" dirty="0">
                <a:solidFill>
                  <a:srgbClr val="0000FF"/>
                </a:solidFill>
                <a:latin typeface="Arial" pitchFamily="34" charset="0"/>
                <a:cs typeface="Arial" pitchFamily="34" charset="0"/>
              </a:rPr>
              <a:t>(1)</a:t>
            </a:r>
            <a:r>
              <a:rPr lang="en-US" sz="2400" dirty="0">
                <a:latin typeface="Arial" pitchFamily="34" charset="0"/>
                <a:cs typeface="Arial" pitchFamily="34" charset="0"/>
              </a:rPr>
              <a:t> </a:t>
            </a:r>
            <a:r>
              <a:rPr lang="en-US" sz="2400" dirty="0">
                <a:solidFill>
                  <a:srgbClr val="E40096"/>
                </a:solidFill>
                <a:latin typeface="Arial" pitchFamily="34" charset="0"/>
                <a:cs typeface="Arial" pitchFamily="34" charset="0"/>
              </a:rPr>
              <a:t>w</a:t>
            </a:r>
            <a:r>
              <a:rPr lang="en-US" sz="2400" baseline="30000" dirty="0">
                <a:solidFill>
                  <a:srgbClr val="E40096"/>
                </a:solidFill>
                <a:latin typeface="Arial" pitchFamily="34" charset="0"/>
                <a:cs typeface="Arial" pitchFamily="34" charset="0"/>
              </a:rPr>
              <a:t>(1)</a:t>
            </a:r>
            <a:r>
              <a:rPr lang="en-US" sz="2400" dirty="0">
                <a:latin typeface="Arial" pitchFamily="34" charset="0"/>
                <a:cs typeface="Arial" pitchFamily="34" charset="0"/>
              </a:rPr>
              <a:t> + </a:t>
            </a:r>
            <a:r>
              <a:rPr lang="en-US" sz="2400" dirty="0" err="1">
                <a:solidFill>
                  <a:srgbClr val="0000FF"/>
                </a:solidFill>
                <a:latin typeface="Arial" pitchFamily="34" charset="0"/>
                <a:cs typeface="Arial" pitchFamily="34" charset="0"/>
              </a:rPr>
              <a:t>x</a:t>
            </a:r>
            <a:r>
              <a:rPr lang="en-US" sz="2400" baseline="-25000" dirty="0" err="1">
                <a:solidFill>
                  <a:srgbClr val="0000FF"/>
                </a:solidFill>
                <a:latin typeface="Arial" pitchFamily="34" charset="0"/>
                <a:cs typeface="Arial" pitchFamily="34" charset="0"/>
              </a:rPr>
              <a:t>A</a:t>
            </a:r>
            <a:r>
              <a:rPr lang="en-US" sz="2400" baseline="30000" dirty="0">
                <a:solidFill>
                  <a:srgbClr val="0000FF"/>
                </a:solidFill>
                <a:latin typeface="Arial" pitchFamily="34" charset="0"/>
                <a:cs typeface="Arial" pitchFamily="34" charset="0"/>
              </a:rPr>
              <a:t>(2)</a:t>
            </a:r>
            <a:r>
              <a:rPr lang="en-US" sz="2400" dirty="0">
                <a:latin typeface="Arial" pitchFamily="34" charset="0"/>
                <a:cs typeface="Arial" pitchFamily="34" charset="0"/>
              </a:rPr>
              <a:t> </a:t>
            </a:r>
            <a:r>
              <a:rPr lang="en-US" sz="2400" dirty="0">
                <a:solidFill>
                  <a:srgbClr val="E40096"/>
                </a:solidFill>
                <a:latin typeface="Arial" pitchFamily="34" charset="0"/>
                <a:cs typeface="Arial" pitchFamily="34" charset="0"/>
              </a:rPr>
              <a:t>w</a:t>
            </a:r>
            <a:r>
              <a:rPr lang="en-US" sz="2400" baseline="30000" dirty="0">
                <a:solidFill>
                  <a:srgbClr val="E40096"/>
                </a:solidFill>
                <a:latin typeface="Arial" pitchFamily="34" charset="0"/>
                <a:cs typeface="Arial" pitchFamily="34" charset="0"/>
              </a:rPr>
              <a:t>(2)</a:t>
            </a:r>
            <a:r>
              <a:rPr lang="en-US" sz="2400" dirty="0">
                <a:latin typeface="Arial" pitchFamily="34" charset="0"/>
                <a:cs typeface="Arial" pitchFamily="34" charset="0"/>
              </a:rPr>
              <a:t> + b|</a:t>
            </a:r>
          </a:p>
          <a:p>
            <a:r>
              <a:rPr lang="en-US" sz="2400" dirty="0">
                <a:latin typeface="Arial" pitchFamily="34" charset="0"/>
                <a:cs typeface="Arial" pitchFamily="34" charset="0"/>
              </a:rPr>
              <a:t>             </a:t>
            </a:r>
            <a:r>
              <a:rPr lang="en-US" sz="2800" dirty="0">
                <a:latin typeface="Arial" pitchFamily="34" charset="0"/>
                <a:cs typeface="Arial" pitchFamily="34" charset="0"/>
              </a:rPr>
              <a:t>= |</a:t>
            </a:r>
            <a:r>
              <a:rPr lang="en-US" sz="2800" dirty="0">
                <a:solidFill>
                  <a:srgbClr val="E40096"/>
                </a:solidFill>
                <a:latin typeface="Arial" pitchFamily="34" charset="0"/>
                <a:cs typeface="Arial" pitchFamily="34" charset="0"/>
              </a:rPr>
              <a:t>w </a:t>
            </a:r>
            <a:r>
              <a:rPr lang="en-US" sz="2800" dirty="0">
                <a:latin typeface="Arial" pitchFamily="34" charset="0"/>
                <a:cs typeface="Arial" pitchFamily="34" charset="0"/>
              </a:rPr>
              <a:t>∙ </a:t>
            </a:r>
            <a:r>
              <a:rPr lang="en-US" sz="2800" b="1" dirty="0">
                <a:solidFill>
                  <a:srgbClr val="0000FF"/>
                </a:solidFill>
                <a:latin typeface="Arial" pitchFamily="34" charset="0"/>
                <a:cs typeface="Arial" pitchFamily="34" charset="0"/>
              </a:rPr>
              <a:t>A</a:t>
            </a:r>
            <a:r>
              <a:rPr lang="en-US" sz="2800" dirty="0">
                <a:latin typeface="Arial" pitchFamily="34" charset="0"/>
                <a:cs typeface="Arial" pitchFamily="34" charset="0"/>
              </a:rPr>
              <a:t> + b|</a:t>
            </a:r>
          </a:p>
        </p:txBody>
      </p:sp>
      <p:sp>
        <p:nvSpPr>
          <p:cNvPr id="2" name="TextBox 1"/>
          <p:cNvSpPr txBox="1"/>
          <p:nvPr/>
        </p:nvSpPr>
        <p:spPr>
          <a:xfrm>
            <a:off x="5389254" y="5511126"/>
            <a:ext cx="3820277" cy="646331"/>
          </a:xfrm>
          <a:prstGeom prst="rect">
            <a:avLst/>
          </a:prstGeom>
          <a:noFill/>
        </p:spPr>
        <p:txBody>
          <a:bodyPr wrap="none" rtlCol="0">
            <a:spAutoFit/>
          </a:bodyPr>
          <a:lstStyle/>
          <a:p>
            <a:r>
              <a:rPr lang="en-US" dirty="0">
                <a:solidFill>
                  <a:srgbClr val="008000"/>
                </a:solidFill>
                <a:latin typeface="Arial" pitchFamily="34" charset="0"/>
                <a:cs typeface="Arial" pitchFamily="34" charset="0"/>
              </a:rPr>
              <a:t>Remember </a:t>
            </a:r>
            <a:r>
              <a:rPr lang="en-US" b="1" dirty="0" err="1">
                <a:solidFill>
                  <a:srgbClr val="008000"/>
                </a:solidFill>
                <a:latin typeface="Arial" pitchFamily="34" charset="0"/>
                <a:cs typeface="Arial" pitchFamily="34" charset="0"/>
              </a:rPr>
              <a:t>x</a:t>
            </a:r>
            <a:r>
              <a:rPr lang="en-US" b="1" baseline="-25000" dirty="0" err="1">
                <a:solidFill>
                  <a:srgbClr val="008000"/>
                </a:solidFill>
                <a:latin typeface="Arial" pitchFamily="34" charset="0"/>
                <a:cs typeface="Arial" pitchFamily="34" charset="0"/>
              </a:rPr>
              <a:t>M</a:t>
            </a:r>
            <a:r>
              <a:rPr lang="en-US" b="1" baseline="30000" dirty="0">
                <a:solidFill>
                  <a:srgbClr val="008000"/>
                </a:solidFill>
                <a:latin typeface="Arial" pitchFamily="34" charset="0"/>
                <a:cs typeface="Arial" pitchFamily="34" charset="0"/>
              </a:rPr>
              <a:t>(1)</a:t>
            </a:r>
            <a:r>
              <a:rPr lang="en-US" b="1" dirty="0">
                <a:solidFill>
                  <a:srgbClr val="008000"/>
                </a:solidFill>
                <a:latin typeface="Arial" pitchFamily="34" charset="0"/>
                <a:cs typeface="Arial" pitchFamily="34" charset="0"/>
              </a:rPr>
              <a:t>w</a:t>
            </a:r>
            <a:r>
              <a:rPr lang="en-US" b="1" baseline="30000" dirty="0">
                <a:solidFill>
                  <a:srgbClr val="008000"/>
                </a:solidFill>
                <a:latin typeface="Arial" pitchFamily="34" charset="0"/>
                <a:cs typeface="Arial" pitchFamily="34" charset="0"/>
              </a:rPr>
              <a:t>(1)</a:t>
            </a:r>
            <a:r>
              <a:rPr lang="en-US" b="1" dirty="0">
                <a:solidFill>
                  <a:srgbClr val="008000"/>
                </a:solidFill>
                <a:latin typeface="Arial" pitchFamily="34" charset="0"/>
                <a:cs typeface="Arial" pitchFamily="34" charset="0"/>
              </a:rPr>
              <a:t> + </a:t>
            </a:r>
            <a:r>
              <a:rPr lang="en-US" b="1" dirty="0" err="1">
                <a:solidFill>
                  <a:srgbClr val="008000"/>
                </a:solidFill>
                <a:latin typeface="Arial" pitchFamily="34" charset="0"/>
                <a:cs typeface="Arial" pitchFamily="34" charset="0"/>
              </a:rPr>
              <a:t>x</a:t>
            </a:r>
            <a:r>
              <a:rPr lang="en-US" b="1" baseline="-25000" dirty="0" err="1">
                <a:solidFill>
                  <a:srgbClr val="008000"/>
                </a:solidFill>
                <a:latin typeface="Arial" pitchFamily="34" charset="0"/>
                <a:cs typeface="Arial" pitchFamily="34" charset="0"/>
              </a:rPr>
              <a:t>M</a:t>
            </a:r>
            <a:r>
              <a:rPr lang="en-US" b="1" baseline="30000" dirty="0">
                <a:solidFill>
                  <a:srgbClr val="008000"/>
                </a:solidFill>
                <a:latin typeface="Arial" pitchFamily="34" charset="0"/>
                <a:cs typeface="Arial" pitchFamily="34" charset="0"/>
              </a:rPr>
              <a:t>(2)</a:t>
            </a:r>
            <a:r>
              <a:rPr lang="en-US" b="1" dirty="0">
                <a:solidFill>
                  <a:srgbClr val="008000"/>
                </a:solidFill>
                <a:latin typeface="Arial" pitchFamily="34" charset="0"/>
                <a:cs typeface="Arial" pitchFamily="34" charset="0"/>
              </a:rPr>
              <a:t>w</a:t>
            </a:r>
            <a:r>
              <a:rPr lang="en-US" b="1" baseline="30000" dirty="0">
                <a:solidFill>
                  <a:srgbClr val="008000"/>
                </a:solidFill>
                <a:latin typeface="Arial" pitchFamily="34" charset="0"/>
                <a:cs typeface="Arial" pitchFamily="34" charset="0"/>
              </a:rPr>
              <a:t>(2)</a:t>
            </a:r>
            <a:r>
              <a:rPr lang="en-US" b="1" dirty="0">
                <a:solidFill>
                  <a:srgbClr val="008000"/>
                </a:solidFill>
                <a:latin typeface="Arial" pitchFamily="34" charset="0"/>
                <a:cs typeface="Arial" pitchFamily="34" charset="0"/>
              </a:rPr>
              <a:t> = - b</a:t>
            </a:r>
          </a:p>
          <a:p>
            <a:r>
              <a:rPr lang="en-US" dirty="0">
                <a:solidFill>
                  <a:srgbClr val="008000"/>
                </a:solidFill>
                <a:latin typeface="Arial" pitchFamily="34" charset="0"/>
                <a:cs typeface="Arial" pitchFamily="34" charset="0"/>
              </a:rPr>
              <a:t>since </a:t>
            </a:r>
            <a:r>
              <a:rPr lang="en-US" b="1" dirty="0">
                <a:solidFill>
                  <a:srgbClr val="008000"/>
                </a:solidFill>
                <a:latin typeface="Arial" pitchFamily="34" charset="0"/>
                <a:cs typeface="Arial" pitchFamily="34" charset="0"/>
              </a:rPr>
              <a:t>M</a:t>
            </a:r>
            <a:r>
              <a:rPr lang="en-US" dirty="0">
                <a:solidFill>
                  <a:srgbClr val="008000"/>
                </a:solidFill>
                <a:latin typeface="Arial" pitchFamily="34" charset="0"/>
                <a:cs typeface="Arial" pitchFamily="34" charset="0"/>
              </a:rPr>
              <a:t> belongs to line </a:t>
            </a:r>
            <a:r>
              <a:rPr lang="en-US" b="1" dirty="0">
                <a:solidFill>
                  <a:srgbClr val="008000"/>
                </a:solidFill>
                <a:latin typeface="Arial" pitchFamily="34" charset="0"/>
                <a:cs typeface="Arial" pitchFamily="34" charset="0"/>
              </a:rPr>
              <a:t>L</a:t>
            </a:r>
          </a:p>
        </p:txBody>
      </p:sp>
      <p:cxnSp>
        <p:nvCxnSpPr>
          <p:cNvPr id="19" name="Straight Arrow Connector 18"/>
          <p:cNvCxnSpPr/>
          <p:nvPr/>
        </p:nvCxnSpPr>
        <p:spPr>
          <a:xfrm>
            <a:off x="1015762" y="2316256"/>
            <a:ext cx="1366797" cy="916069"/>
          </a:xfrm>
          <a:prstGeom prst="straightConnector1">
            <a:avLst/>
          </a:prstGeom>
          <a:ln w="38100" cmpd="sng">
            <a:solidFill>
              <a:srgbClr val="FF0000"/>
            </a:solidFill>
            <a:prstDash val="sysDash"/>
            <a:headEnd type="none"/>
            <a:tailEnd type="none"/>
          </a:ln>
        </p:spPr>
        <p:style>
          <a:lnRef idx="1">
            <a:schemeClr val="accent2"/>
          </a:lnRef>
          <a:fillRef idx="0">
            <a:schemeClr val="accent2"/>
          </a:fillRef>
          <a:effectRef idx="0">
            <a:schemeClr val="accent2"/>
          </a:effectRef>
          <a:fontRef idx="minor">
            <a:schemeClr val="tx1"/>
          </a:fontRef>
        </p:style>
      </p:cxnSp>
      <p:sp>
        <p:nvSpPr>
          <p:cNvPr id="6" name="TextBox 5"/>
          <p:cNvSpPr txBox="1"/>
          <p:nvPr/>
        </p:nvSpPr>
        <p:spPr>
          <a:xfrm>
            <a:off x="2931427" y="1444591"/>
            <a:ext cx="356663" cy="369332"/>
          </a:xfrm>
          <a:prstGeom prst="rect">
            <a:avLst/>
          </a:prstGeom>
          <a:noFill/>
        </p:spPr>
        <p:txBody>
          <a:bodyPr wrap="none" rtlCol="0">
            <a:spAutoFit/>
          </a:bodyPr>
          <a:lstStyle/>
          <a:p>
            <a:r>
              <a:rPr lang="en-US" b="1" dirty="0">
                <a:solidFill>
                  <a:srgbClr val="E40096"/>
                </a:solidFill>
              </a:rPr>
              <a:t>w</a:t>
            </a:r>
          </a:p>
        </p:txBody>
      </p:sp>
      <p:sp>
        <p:nvSpPr>
          <p:cNvPr id="8" name="Rectangle 7"/>
          <p:cNvSpPr/>
          <p:nvPr/>
        </p:nvSpPr>
        <p:spPr>
          <a:xfrm rot="2123084">
            <a:off x="1423808" y="2500261"/>
            <a:ext cx="899605" cy="369332"/>
          </a:xfrm>
          <a:prstGeom prst="rect">
            <a:avLst/>
          </a:prstGeom>
        </p:spPr>
        <p:txBody>
          <a:bodyPr wrap="none">
            <a:spAutoFit/>
          </a:bodyPr>
          <a:lstStyle/>
          <a:p>
            <a:r>
              <a:rPr lang="en-US" b="1" dirty="0">
                <a:solidFill>
                  <a:srgbClr val="FF0000"/>
                </a:solidFill>
              </a:rPr>
              <a:t>d(A, </a:t>
            </a:r>
            <a:r>
              <a:rPr lang="en-US" b="1" i="1" dirty="0">
                <a:solidFill>
                  <a:srgbClr val="FF0000"/>
                </a:solidFill>
              </a:rPr>
              <a:t>L</a:t>
            </a:r>
            <a:r>
              <a:rPr lang="en-US" b="1" dirty="0">
                <a:solidFill>
                  <a:srgbClr val="FF0000"/>
                </a:solidFill>
              </a:rPr>
              <a:t>) </a:t>
            </a:r>
          </a:p>
        </p:txBody>
      </p:sp>
      <p:sp>
        <p:nvSpPr>
          <p:cNvPr id="11" name="Rectangle 10"/>
          <p:cNvSpPr/>
          <p:nvPr/>
        </p:nvSpPr>
        <p:spPr>
          <a:xfrm>
            <a:off x="3369829" y="1167592"/>
            <a:ext cx="349776" cy="461665"/>
          </a:xfrm>
          <a:prstGeom prst="rect">
            <a:avLst/>
          </a:prstGeom>
        </p:spPr>
        <p:txBody>
          <a:bodyPr wrap="none">
            <a:spAutoFit/>
          </a:bodyPr>
          <a:lstStyle/>
          <a:p>
            <a:r>
              <a:rPr lang="en-US" sz="2400" b="1" i="1" dirty="0">
                <a:solidFill>
                  <a:srgbClr val="008000"/>
                </a:solidFill>
                <a:cs typeface="La Belle Aurore"/>
              </a:rPr>
              <a:t>L</a:t>
            </a:r>
            <a:endParaRPr lang="en-US" sz="2400" b="1" dirty="0"/>
          </a:p>
        </p:txBody>
      </p:sp>
      <p:sp>
        <p:nvSpPr>
          <p:cNvPr id="28" name="TextBox 27"/>
          <p:cNvSpPr txBox="1"/>
          <p:nvPr/>
        </p:nvSpPr>
        <p:spPr>
          <a:xfrm>
            <a:off x="828656" y="1934199"/>
            <a:ext cx="414597" cy="646331"/>
          </a:xfrm>
          <a:prstGeom prst="rect">
            <a:avLst/>
          </a:prstGeom>
          <a:noFill/>
        </p:spPr>
        <p:txBody>
          <a:bodyPr wrap="none" rtlCol="0">
            <a:spAutoFit/>
          </a:bodyPr>
          <a:lstStyle/>
          <a:p>
            <a:r>
              <a:rPr lang="en-US" sz="3600" b="1" dirty="0">
                <a:solidFill>
                  <a:srgbClr val="0000FF"/>
                </a:solidFill>
              </a:rPr>
              <a:t>+</a:t>
            </a:r>
          </a:p>
        </p:txBody>
      </p:sp>
      <p:sp>
        <p:nvSpPr>
          <p:cNvPr id="13" name="Title 12"/>
          <p:cNvSpPr>
            <a:spLocks noGrp="1"/>
          </p:cNvSpPr>
          <p:nvPr>
            <p:ph type="title"/>
          </p:nvPr>
        </p:nvSpPr>
        <p:spPr>
          <a:xfrm>
            <a:off x="65873" y="11477"/>
            <a:ext cx="8229600" cy="987552"/>
          </a:xfrm>
        </p:spPr>
        <p:txBody>
          <a:bodyPr/>
          <a:lstStyle/>
          <a:p>
            <a:r>
              <a:rPr lang="en-US" dirty="0"/>
              <a:t>What is the margin?</a:t>
            </a:r>
          </a:p>
        </p:txBody>
      </p:sp>
      <p:sp>
        <p:nvSpPr>
          <p:cNvPr id="14" name="Content Placeholder 13"/>
          <p:cNvSpPr>
            <a:spLocks noGrp="1"/>
          </p:cNvSpPr>
          <p:nvPr>
            <p:ph idx="1"/>
          </p:nvPr>
        </p:nvSpPr>
        <p:spPr>
          <a:xfrm>
            <a:off x="4041354" y="1295401"/>
            <a:ext cx="5026446" cy="2819399"/>
          </a:xfrm>
        </p:spPr>
        <p:txBody>
          <a:bodyPr>
            <a:normAutofit/>
          </a:bodyPr>
          <a:lstStyle/>
          <a:p>
            <a:r>
              <a:rPr lang="en-US" b="1" dirty="0">
                <a:solidFill>
                  <a:srgbClr val="D60093"/>
                </a:solidFill>
              </a:rPr>
              <a:t>Let:</a:t>
            </a:r>
          </a:p>
          <a:p>
            <a:pPr lvl="1"/>
            <a:r>
              <a:rPr lang="en-US" b="1" dirty="0">
                <a:solidFill>
                  <a:srgbClr val="008000"/>
                </a:solidFill>
              </a:rPr>
              <a:t>Line L</a:t>
            </a:r>
            <a:r>
              <a:rPr lang="en-US" dirty="0">
                <a:solidFill>
                  <a:srgbClr val="008000"/>
                </a:solidFill>
              </a:rPr>
              <a:t>:</a:t>
            </a:r>
            <a:r>
              <a:rPr lang="en-US" dirty="0"/>
              <a:t> </a:t>
            </a:r>
            <a:r>
              <a:rPr lang="en-US" b="1" dirty="0" err="1"/>
              <a:t>w∙x+b</a:t>
            </a:r>
            <a:r>
              <a:rPr lang="en-US" dirty="0"/>
              <a:t> = w</a:t>
            </a:r>
            <a:r>
              <a:rPr lang="en-US" baseline="30000" dirty="0"/>
              <a:t>(1)</a:t>
            </a:r>
            <a:r>
              <a:rPr lang="en-US" dirty="0"/>
              <a:t>x</a:t>
            </a:r>
            <a:r>
              <a:rPr lang="en-US" baseline="30000" dirty="0"/>
              <a:t>(1)</a:t>
            </a:r>
            <a:r>
              <a:rPr lang="en-US" dirty="0"/>
              <a:t>+w</a:t>
            </a:r>
            <a:r>
              <a:rPr lang="en-US" baseline="30000" dirty="0"/>
              <a:t>(2)</a:t>
            </a:r>
            <a:r>
              <a:rPr lang="en-US" dirty="0"/>
              <a:t>x</a:t>
            </a:r>
            <a:r>
              <a:rPr lang="en-US" baseline="30000" dirty="0"/>
              <a:t>(2)</a:t>
            </a:r>
            <a:r>
              <a:rPr lang="en-US" dirty="0"/>
              <a:t>+b=0</a:t>
            </a:r>
          </a:p>
          <a:p>
            <a:pPr lvl="1"/>
            <a:r>
              <a:rPr lang="en-US" b="1" dirty="0">
                <a:solidFill>
                  <a:srgbClr val="D60093"/>
                </a:solidFill>
              </a:rPr>
              <a:t>w</a:t>
            </a:r>
            <a:r>
              <a:rPr lang="en-US" dirty="0"/>
              <a:t> = (w</a:t>
            </a:r>
            <a:r>
              <a:rPr lang="en-US" baseline="30000" dirty="0"/>
              <a:t>(1)</a:t>
            </a:r>
            <a:r>
              <a:rPr lang="en-US" dirty="0"/>
              <a:t>, w</a:t>
            </a:r>
            <a:r>
              <a:rPr lang="en-US" baseline="30000" dirty="0"/>
              <a:t>(2)</a:t>
            </a:r>
            <a:r>
              <a:rPr lang="en-US" dirty="0"/>
              <a:t>) </a:t>
            </a:r>
          </a:p>
          <a:p>
            <a:pPr lvl="1"/>
            <a:r>
              <a:rPr lang="en-US" b="1" dirty="0">
                <a:solidFill>
                  <a:srgbClr val="0000FF"/>
                </a:solidFill>
              </a:rPr>
              <a:t>Point A</a:t>
            </a:r>
            <a:r>
              <a:rPr lang="en-US" dirty="0"/>
              <a:t> = (</a:t>
            </a:r>
            <a:r>
              <a:rPr lang="en-US" dirty="0" err="1"/>
              <a:t>x</a:t>
            </a:r>
            <a:r>
              <a:rPr lang="en-US" baseline="-25000" dirty="0" err="1"/>
              <a:t>A</a:t>
            </a:r>
            <a:r>
              <a:rPr lang="en-US" baseline="30000" dirty="0"/>
              <a:t>(1)</a:t>
            </a:r>
            <a:r>
              <a:rPr lang="en-US" dirty="0"/>
              <a:t>, </a:t>
            </a:r>
            <a:r>
              <a:rPr lang="en-US" dirty="0" err="1"/>
              <a:t>x</a:t>
            </a:r>
            <a:r>
              <a:rPr lang="en-US" baseline="-25000" dirty="0" err="1"/>
              <a:t>A</a:t>
            </a:r>
            <a:r>
              <a:rPr lang="en-US" baseline="30000" dirty="0"/>
              <a:t>(2)</a:t>
            </a:r>
            <a:r>
              <a:rPr lang="en-US" dirty="0"/>
              <a:t>)</a:t>
            </a:r>
          </a:p>
          <a:p>
            <a:pPr lvl="1"/>
            <a:r>
              <a:rPr lang="en-US" b="1" dirty="0">
                <a:solidFill>
                  <a:schemeClr val="accent6"/>
                </a:solidFill>
              </a:rPr>
              <a:t>Point M</a:t>
            </a:r>
            <a:r>
              <a:rPr lang="en-US" dirty="0"/>
              <a:t> on a line = (</a:t>
            </a:r>
            <a:r>
              <a:rPr lang="en-US" dirty="0" err="1"/>
              <a:t>x</a:t>
            </a:r>
            <a:r>
              <a:rPr lang="en-US" baseline="-25000" dirty="0" err="1"/>
              <a:t>M</a:t>
            </a:r>
            <a:r>
              <a:rPr lang="en-US" baseline="30000" dirty="0"/>
              <a:t>(1)</a:t>
            </a:r>
            <a:r>
              <a:rPr lang="en-US" dirty="0"/>
              <a:t>, </a:t>
            </a:r>
            <a:r>
              <a:rPr lang="en-US" dirty="0" err="1"/>
              <a:t>x</a:t>
            </a:r>
            <a:r>
              <a:rPr lang="en-US" baseline="-25000" dirty="0" err="1"/>
              <a:t>M</a:t>
            </a:r>
            <a:r>
              <a:rPr lang="en-US" baseline="30000" dirty="0"/>
              <a:t>(2)</a:t>
            </a:r>
            <a:r>
              <a:rPr lang="en-US" dirty="0"/>
              <a:t>)</a:t>
            </a:r>
          </a:p>
        </p:txBody>
      </p:sp>
      <p:grpSp>
        <p:nvGrpSpPr>
          <p:cNvPr id="22" name="Group 21"/>
          <p:cNvGrpSpPr/>
          <p:nvPr/>
        </p:nvGrpSpPr>
        <p:grpSpPr>
          <a:xfrm>
            <a:off x="-76200" y="4038600"/>
            <a:ext cx="945236" cy="597932"/>
            <a:chOff x="-76200" y="4038600"/>
            <a:chExt cx="945236" cy="597932"/>
          </a:xfrm>
        </p:grpSpPr>
        <p:cxnSp>
          <p:nvCxnSpPr>
            <p:cNvPr id="20" name="Straight Connector 19"/>
            <p:cNvCxnSpPr/>
            <p:nvPr/>
          </p:nvCxnSpPr>
          <p:spPr>
            <a:xfrm>
              <a:off x="564236" y="4038600"/>
              <a:ext cx="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59436" y="4305300"/>
              <a:ext cx="609600"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6200" y="4267200"/>
              <a:ext cx="659155" cy="369332"/>
            </a:xfrm>
            <a:prstGeom prst="rect">
              <a:avLst/>
            </a:prstGeom>
            <a:noFill/>
          </p:spPr>
          <p:txBody>
            <a:bodyPr wrap="none" rtlCol="0">
              <a:spAutoFit/>
            </a:bodyPr>
            <a:lstStyle/>
            <a:p>
              <a:r>
                <a:rPr lang="en-US" dirty="0">
                  <a:latin typeface="Arial" pitchFamily="34" charset="0"/>
                  <a:cs typeface="Arial" pitchFamily="34" charset="0"/>
                </a:rPr>
                <a:t>(0,0)</a:t>
              </a:r>
            </a:p>
          </p:txBody>
        </p:sp>
      </p:grpSp>
      <p:cxnSp>
        <p:nvCxnSpPr>
          <p:cNvPr id="9" name="Straight Arrow Connector 8"/>
          <p:cNvCxnSpPr/>
          <p:nvPr/>
        </p:nvCxnSpPr>
        <p:spPr>
          <a:xfrm flipV="1">
            <a:off x="564236" y="2316256"/>
            <a:ext cx="451526" cy="198904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564236" y="4305300"/>
            <a:ext cx="679017" cy="68305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1016193" y="2286000"/>
            <a:ext cx="227060" cy="2672095"/>
          </a:xfrm>
          <a:prstGeom prst="straightConnector1">
            <a:avLst/>
          </a:prstGeom>
          <a:ln w="38100" cmpd="sng">
            <a:solidFill>
              <a:schemeClr val="accent6"/>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29"/>
              <p:cNvSpPr/>
              <p:nvPr/>
            </p:nvSpPr>
            <p:spPr>
              <a:xfrm>
                <a:off x="7086600" y="1066800"/>
                <a:ext cx="2286000" cy="646331"/>
              </a:xfrm>
              <a:prstGeom prst="rect">
                <a:avLst/>
              </a:prstGeom>
              <a:noFill/>
              <a:ln w="38100">
                <a:noFill/>
              </a:ln>
            </p:spPr>
            <p:style>
              <a:lnRef idx="1">
                <a:schemeClr val="dk1"/>
              </a:lnRef>
              <a:fillRef idx="0">
                <a:schemeClr val="dk1"/>
              </a:fillRef>
              <a:effectRef idx="0">
                <a:schemeClr val="dk1"/>
              </a:effectRef>
              <a:fontRef idx="minor">
                <a:schemeClr val="tx1"/>
              </a:fontRef>
            </p:style>
            <p:txBody>
              <a:bodyPr wrap="square" rtlCol="0" anchor="t">
                <a:spAutoFit/>
              </a:bodyPr>
              <a:lstStyle/>
              <a:p>
                <a:r>
                  <a:rPr lang="en-US" b="1" dirty="0">
                    <a:solidFill>
                      <a:srgbClr val="008000"/>
                    </a:solidFill>
                    <a:latin typeface="Arial" pitchFamily="34" charset="0"/>
                    <a:cs typeface="Arial" pitchFamily="34" charset="0"/>
                  </a:rPr>
                  <a:t>Note we assume </a:t>
                </a:r>
                <a14:m>
                  <m:oMath xmlns:m="http://schemas.openxmlformats.org/officeDocument/2006/math">
                    <m:sSub>
                      <m:sSubPr>
                        <m:ctrlPr>
                          <a:rPr lang="en-US" b="1" i="1" dirty="0" smtClean="0">
                            <a:solidFill>
                              <a:srgbClr val="008000"/>
                            </a:solidFill>
                            <a:latin typeface="Cambria Math" panose="02040503050406030204" pitchFamily="18" charset="0"/>
                            <a:cs typeface="Arial" pitchFamily="34" charset="0"/>
                          </a:rPr>
                        </m:ctrlPr>
                      </m:sSubPr>
                      <m:e>
                        <m:d>
                          <m:dPr>
                            <m:begChr m:val="‖"/>
                            <m:endChr m:val="‖"/>
                            <m:ctrlPr>
                              <a:rPr lang="en-US" b="1" i="1" dirty="0" smtClean="0">
                                <a:solidFill>
                                  <a:srgbClr val="008000"/>
                                </a:solidFill>
                                <a:latin typeface="Cambria Math" panose="02040503050406030204" pitchFamily="18" charset="0"/>
                                <a:cs typeface="Arial" pitchFamily="34" charset="0"/>
                              </a:rPr>
                            </m:ctrlPr>
                          </m:dPr>
                          <m:e>
                            <m:r>
                              <a:rPr lang="en-US" b="1" i="1" dirty="0" smtClean="0">
                                <a:solidFill>
                                  <a:srgbClr val="008000"/>
                                </a:solidFill>
                                <a:latin typeface="Cambria Math"/>
                                <a:cs typeface="Arial" pitchFamily="34" charset="0"/>
                              </a:rPr>
                              <m:t>𝒘</m:t>
                            </m:r>
                          </m:e>
                        </m:d>
                      </m:e>
                      <m:sub>
                        <m:r>
                          <a:rPr lang="en-US" b="1" i="1" dirty="0" smtClean="0">
                            <a:solidFill>
                              <a:srgbClr val="008000"/>
                            </a:solidFill>
                            <a:latin typeface="Cambria Math"/>
                            <a:cs typeface="Arial" pitchFamily="34" charset="0"/>
                          </a:rPr>
                          <m:t>𝟐</m:t>
                        </m:r>
                      </m:sub>
                    </m:sSub>
                    <m:r>
                      <a:rPr lang="en-US" b="1" i="1" dirty="0" smtClean="0">
                        <a:solidFill>
                          <a:srgbClr val="008000"/>
                        </a:solidFill>
                        <a:latin typeface="Cambria Math"/>
                        <a:cs typeface="Arial" pitchFamily="34" charset="0"/>
                      </a:rPr>
                      <m:t>=</m:t>
                    </m:r>
                    <m:r>
                      <a:rPr lang="en-US" b="1" i="1" dirty="0" smtClean="0">
                        <a:solidFill>
                          <a:srgbClr val="008000"/>
                        </a:solidFill>
                        <a:latin typeface="Cambria Math"/>
                        <a:cs typeface="Arial" pitchFamily="34" charset="0"/>
                      </a:rPr>
                      <m:t>𝟏</m:t>
                    </m:r>
                  </m:oMath>
                </a14:m>
                <a:endParaRPr lang="en-US" b="1" dirty="0">
                  <a:solidFill>
                    <a:srgbClr val="008000"/>
                  </a:solidFill>
                  <a:latin typeface="Arial" pitchFamily="34" charset="0"/>
                  <a:cs typeface="Arial"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7086600" y="1066800"/>
                <a:ext cx="2286000" cy="646331"/>
              </a:xfrm>
              <a:prstGeom prst="rect">
                <a:avLst/>
              </a:prstGeom>
              <a:blipFill rotWithShape="1">
                <a:blip r:embed="rId2"/>
                <a:stretch>
                  <a:fillRect l="-2400" t="-4717"/>
                </a:stretch>
              </a:blipFill>
              <a:ln w="38100">
                <a:noFill/>
              </a:ln>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38B9D99-97C8-9545-998F-407BF78019BC}"/>
              </a:ext>
            </a:extLst>
          </p:cNvPr>
          <p:cNvSpPr>
            <a:spLocks noGrp="1"/>
          </p:cNvSpPr>
          <p:nvPr>
            <p:ph type="sldNum" sz="quarter" idx="12"/>
          </p:nvPr>
        </p:nvSpPr>
        <p:spPr/>
        <p:txBody>
          <a:bodyPr/>
          <a:lstStyle/>
          <a:p>
            <a:fld id="{19B12225-5612-419B-A8D5-4B8EEE4C217E}" type="slidenum">
              <a:rPr lang="en-US" smtClean="0"/>
              <a:pPr/>
              <a:t>99</a:t>
            </a:fld>
            <a:endParaRPr lang="en-US"/>
          </a:p>
        </p:txBody>
      </p:sp>
    </p:spTree>
    <p:extLst>
      <p:ext uri="{BB962C8B-B14F-4D97-AF65-F5344CB8AC3E}">
        <p14:creationId xmlns:p14="http://schemas.microsoft.com/office/powerpoint/2010/main" val="32745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 grpId="0"/>
      <p:bldP spid="8" grpId="0"/>
      <p:bldP spid="2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34683</TotalTime>
  <Words>8617</Words>
  <Application>Microsoft Office PowerPoint</Application>
  <PresentationFormat>On-screen Show (4:3)</PresentationFormat>
  <Paragraphs>1613</Paragraphs>
  <Slides>149</Slides>
  <Notes>87</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149</vt:i4>
      </vt:variant>
    </vt:vector>
  </HeadingPairs>
  <TitlesOfParts>
    <vt:vector size="166" baseType="lpstr">
      <vt:lpstr>Arial</vt:lpstr>
      <vt:lpstr>Berlin Sans FB Demi</vt:lpstr>
      <vt:lpstr>Calibri</vt:lpstr>
      <vt:lpstr>Cambria Math</vt:lpstr>
      <vt:lpstr>Corbel</vt:lpstr>
      <vt:lpstr>Courier New</vt:lpstr>
      <vt:lpstr>Helvetica</vt:lpstr>
      <vt:lpstr>ITC Stone Sans Std Semibold</vt:lpstr>
      <vt:lpstr>Menlo</vt:lpstr>
      <vt:lpstr>Tahoma</vt:lpstr>
      <vt:lpstr>Times New Roman</vt:lpstr>
      <vt:lpstr>Wingdings</vt:lpstr>
      <vt:lpstr>Wingdings 2</vt:lpstr>
      <vt:lpstr>Module</vt:lpstr>
      <vt:lpstr>VISIO</vt:lpstr>
      <vt:lpstr>Equation</vt:lpstr>
      <vt:lpstr>Worksheet</vt:lpstr>
      <vt:lpstr>Introduction to Data Mining and Machine Learning in Python</vt:lpstr>
      <vt:lpstr>Instructor Bio</vt:lpstr>
      <vt:lpstr>Outline</vt:lpstr>
      <vt:lpstr>Schedule</vt:lpstr>
      <vt:lpstr>PowerPoint Presentation</vt:lpstr>
      <vt:lpstr>Value-added in predictive science analysis</vt:lpstr>
      <vt:lpstr>Data Mining</vt:lpstr>
      <vt:lpstr>How It All Fits Together</vt:lpstr>
      <vt:lpstr>PowerPoint Presentation</vt:lpstr>
      <vt:lpstr>Business data mining is a process</vt:lpstr>
      <vt:lpstr>Data Opportunities</vt:lpstr>
      <vt:lpstr>General Learning Goals for Data Scientist</vt:lpstr>
      <vt:lpstr>Roles in Data Mining</vt:lpstr>
      <vt:lpstr>Data Mining Process</vt:lpstr>
      <vt:lpstr>Data Mining versus…</vt:lpstr>
      <vt:lpstr>Data Mining versus…</vt:lpstr>
      <vt:lpstr>Answering business questions with these techniques</vt:lpstr>
      <vt:lpstr>Different Between Data Mining and Machine Learning</vt:lpstr>
      <vt:lpstr>Terminology</vt:lpstr>
      <vt:lpstr>Terminology</vt:lpstr>
      <vt:lpstr>Terminology</vt:lpstr>
      <vt:lpstr>What is a model?</vt:lpstr>
      <vt:lpstr>Feature Types</vt:lpstr>
      <vt:lpstr>Dimensionality of the data?</vt:lpstr>
      <vt:lpstr>Common Data Mining Tasks</vt:lpstr>
      <vt:lpstr>Common Data Mining Tasks</vt:lpstr>
      <vt:lpstr>Common Data Mining Tasks</vt:lpstr>
      <vt:lpstr>Supervised versus Unsupervised Methods</vt:lpstr>
      <vt:lpstr>Supervised Data Mining &amp; Predictive Modeling</vt:lpstr>
      <vt:lpstr>Subclasses of Supervised Data Mining</vt:lpstr>
      <vt:lpstr>Subclasses of Supervised Data Mining</vt:lpstr>
      <vt:lpstr>Data Mining Model in Use</vt:lpstr>
      <vt:lpstr>Common Data Mining Tasks</vt:lpstr>
      <vt:lpstr>Data Mining versus Use of the Model</vt:lpstr>
      <vt:lpstr>Classical Pitfalls in DM setup</vt:lpstr>
      <vt:lpstr>Sample: “Looking Under the Streetlight”</vt:lpstr>
      <vt:lpstr>Sample: “Survivorship issues”</vt:lpstr>
      <vt:lpstr>Sample: Different Sources</vt:lpstr>
      <vt:lpstr>Summary on bad habits</vt:lpstr>
      <vt:lpstr>Machine Learning</vt:lpstr>
      <vt:lpstr>Clustering is a hard problem!</vt:lpstr>
      <vt:lpstr>Overview: Methods of Clustering</vt:lpstr>
      <vt:lpstr> k-means clustering</vt:lpstr>
      <vt:lpstr>k–means Algorithm(s)</vt:lpstr>
      <vt:lpstr>Populating Clusters</vt:lpstr>
      <vt:lpstr>Clustering Around Centroids</vt:lpstr>
      <vt:lpstr>Clustering Around Centroids</vt:lpstr>
      <vt:lpstr>Example: Assigning Clusters</vt:lpstr>
      <vt:lpstr>Example: Assigning Clusters</vt:lpstr>
      <vt:lpstr>Example: Assigning Clusters</vt:lpstr>
      <vt:lpstr>Example: k-means Clustering</vt:lpstr>
      <vt:lpstr>Example: k-means Clustering</vt:lpstr>
      <vt:lpstr>Getting the k right</vt:lpstr>
      <vt:lpstr>Example: Picking k</vt:lpstr>
      <vt:lpstr>Example: Picking k</vt:lpstr>
      <vt:lpstr>Example: Picking k</vt:lpstr>
      <vt:lpstr>Dimensionality Reduction</vt:lpstr>
      <vt:lpstr>Principal Components Analysis</vt:lpstr>
      <vt:lpstr>Principal Components Analysis: details</vt:lpstr>
      <vt:lpstr>PCA: example</vt:lpstr>
      <vt:lpstr>Computation of Principal Components</vt:lpstr>
      <vt:lpstr>Computation: continued</vt:lpstr>
      <vt:lpstr>Geometry of PCA</vt:lpstr>
      <vt:lpstr>Further principal components</vt:lpstr>
      <vt:lpstr>Further principal components: continued</vt:lpstr>
      <vt:lpstr>Illustration</vt:lpstr>
      <vt:lpstr>USAarrests data: PCA plot</vt:lpstr>
      <vt:lpstr>Figure details</vt:lpstr>
      <vt:lpstr>Local-rank Spectral Embeddings</vt:lpstr>
      <vt:lpstr>Supervised Learning</vt:lpstr>
      <vt:lpstr>Single Linear Regress</vt:lpstr>
      <vt:lpstr>Notation</vt:lpstr>
      <vt:lpstr>What is f(X)good for?</vt:lpstr>
      <vt:lpstr>The regression function f (x)</vt:lpstr>
      <vt:lpstr>Parametric and structured models</vt:lpstr>
      <vt:lpstr>A linear model fˆL(X) = βˆ0 + βˆ1X gives a reasonable fit here</vt:lpstr>
      <vt:lpstr>PowerPoint Presentation</vt:lpstr>
      <vt:lpstr>PowerPoint Presentation</vt:lpstr>
      <vt:lpstr>Some trade-offs</vt:lpstr>
      <vt:lpstr>Classification  (target is a label)</vt:lpstr>
      <vt:lpstr>Classification</vt:lpstr>
      <vt:lpstr>PowerPoint Presentation</vt:lpstr>
      <vt:lpstr>Linear Regression continued</vt:lpstr>
      <vt:lpstr>Logistic Regression</vt:lpstr>
      <vt:lpstr>Linear versus Logistic Regression</vt:lpstr>
      <vt:lpstr>Maximum Likelihood</vt:lpstr>
      <vt:lpstr>Maximum Likelihood</vt:lpstr>
      <vt:lpstr>Making Predictions</vt:lpstr>
      <vt:lpstr>Lets do it again, using student as the predictor.</vt:lpstr>
      <vt:lpstr>Logistic regression with multiple variables</vt:lpstr>
      <vt:lpstr>Example: South African Heart Disease</vt:lpstr>
      <vt:lpstr>PowerPoint Presentation</vt:lpstr>
      <vt:lpstr>Support Vector Machine </vt:lpstr>
      <vt:lpstr>Support Vector Machines</vt:lpstr>
      <vt:lpstr>Largest Margin</vt:lpstr>
      <vt:lpstr>Largest Margin</vt:lpstr>
      <vt:lpstr>Why maximizing γ a good idea?</vt:lpstr>
      <vt:lpstr>Why maximizing γ a good idea?</vt:lpstr>
      <vt:lpstr>What is the margin?</vt:lpstr>
      <vt:lpstr>Largest Margin</vt:lpstr>
      <vt:lpstr>Largest Margin</vt:lpstr>
      <vt:lpstr>Support Vector Machine</vt:lpstr>
      <vt:lpstr>Support Vector Machines</vt:lpstr>
      <vt:lpstr>Canonical Hyperplane: Problem</vt:lpstr>
      <vt:lpstr>Canonical Hyperplane: Solution</vt:lpstr>
      <vt:lpstr>Maximizing the Margin</vt:lpstr>
      <vt:lpstr>Non-linearly Separable Data</vt:lpstr>
      <vt:lpstr>Support Vector Machines</vt:lpstr>
      <vt:lpstr>Slack Penalty C</vt:lpstr>
      <vt:lpstr>Support Vector Machines</vt:lpstr>
      <vt:lpstr>Support Vector Machines: How to compute the margin?</vt:lpstr>
      <vt:lpstr>SVM: How to estimate w?</vt:lpstr>
      <vt:lpstr>SVM: How to estimate w?</vt:lpstr>
      <vt:lpstr>SVM: How to estimate w?</vt:lpstr>
      <vt:lpstr>SVM: How to estimate w?</vt:lpstr>
      <vt:lpstr>Decision Tree Induction: An Example</vt:lpstr>
      <vt:lpstr>Selecting Informative Attributes</vt:lpstr>
      <vt:lpstr>Selecting Informative Attributes</vt:lpstr>
      <vt:lpstr>Attribute Selection</vt:lpstr>
      <vt:lpstr>Example: Attribution Selection with Information Gain</vt:lpstr>
      <vt:lpstr>Example: Attribution Selection with Information Gain</vt:lpstr>
      <vt:lpstr>Example: Attribution Selection with Information Gain</vt:lpstr>
      <vt:lpstr>Example: Attribution Selection with Information Gain</vt:lpstr>
      <vt:lpstr>Example: Attribution Selection with Information Gain</vt:lpstr>
      <vt:lpstr>Multivariate Supervised Segmentation</vt:lpstr>
      <vt:lpstr>Tree-Structured Models</vt:lpstr>
      <vt:lpstr>Tree-Structured Models</vt:lpstr>
      <vt:lpstr>Tree-Structured Models: “Rules”</vt:lpstr>
      <vt:lpstr>Tree Induction</vt:lpstr>
      <vt:lpstr>Why trees?</vt:lpstr>
      <vt:lpstr>Visualizing Segmentations</vt:lpstr>
      <vt:lpstr>Visualizing Segmentations</vt:lpstr>
      <vt:lpstr>Trees as Sets of Rules</vt:lpstr>
      <vt:lpstr>Trees as Sets of Rules</vt:lpstr>
      <vt:lpstr>What are we predicting? </vt:lpstr>
      <vt:lpstr>What are we predicting? </vt:lpstr>
      <vt:lpstr>Comparing Attribute Selection Measures</vt:lpstr>
      <vt:lpstr>Neurons</vt:lpstr>
      <vt:lpstr>Artificial Neuron</vt:lpstr>
      <vt:lpstr>Artificial Neural Networks</vt:lpstr>
      <vt:lpstr>Deep Neural Networks</vt:lpstr>
      <vt:lpstr>Summary </vt:lpstr>
      <vt:lpstr>R and Python Comparison</vt:lpstr>
      <vt:lpstr>Exercise</vt:lpstr>
      <vt:lpstr>Support Vector Machines: How to compute the margin?</vt:lpstr>
      <vt:lpstr>SVM: How to estimate w?</vt:lpstr>
      <vt:lpstr>SVM: How to estimate w?</vt:lpstr>
      <vt:lpstr>SVM: How to estimate w?</vt:lpstr>
      <vt:lpstr>SVM: How to estimate w?</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Yasheca Ebanks-Williams</cp:lastModifiedBy>
  <cp:revision>1545</cp:revision>
  <cp:lastPrinted>2012-02-27T09:05:25Z</cp:lastPrinted>
  <dcterms:created xsi:type="dcterms:W3CDTF">2009-06-12T17:14:38Z</dcterms:created>
  <dcterms:modified xsi:type="dcterms:W3CDTF">2020-09-16T11:06:35Z</dcterms:modified>
</cp:coreProperties>
</file>