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1"/>
  </p:notesMasterIdLst>
  <p:handoutMasterIdLst>
    <p:handoutMasterId r:id="rId22"/>
  </p:handoutMasterIdLst>
  <p:sldIdLst>
    <p:sldId id="337" r:id="rId2"/>
    <p:sldId id="361" r:id="rId3"/>
    <p:sldId id="362" r:id="rId4"/>
    <p:sldId id="328" r:id="rId5"/>
    <p:sldId id="262" r:id="rId6"/>
    <p:sldId id="352" r:id="rId7"/>
    <p:sldId id="325" r:id="rId8"/>
    <p:sldId id="338" r:id="rId9"/>
    <p:sldId id="349" r:id="rId10"/>
    <p:sldId id="329" r:id="rId11"/>
    <p:sldId id="332" r:id="rId12"/>
    <p:sldId id="358" r:id="rId13"/>
    <p:sldId id="273" r:id="rId14"/>
    <p:sldId id="333" r:id="rId15"/>
    <p:sldId id="334" r:id="rId16"/>
    <p:sldId id="359" r:id="rId17"/>
    <p:sldId id="330" r:id="rId18"/>
    <p:sldId id="348" r:id="rId19"/>
    <p:sldId id="350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5" autoAdjust="0"/>
    <p:restoredTop sz="67680" autoAdjust="0"/>
  </p:normalViewPr>
  <p:slideViewPr>
    <p:cSldViewPr snapToGrid="0">
      <p:cViewPr varScale="1">
        <p:scale>
          <a:sx n="45" d="100"/>
          <a:sy n="45" d="100"/>
        </p:scale>
        <p:origin x="586" y="43"/>
      </p:cViewPr>
      <p:guideLst/>
    </p:cSldViewPr>
  </p:slideViewPr>
  <p:outlineViewPr>
    <p:cViewPr>
      <p:scale>
        <a:sx n="33" d="100"/>
        <a:sy n="33" d="100"/>
      </p:scale>
      <p:origin x="0" y="-316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8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B5B5-FE5E-4EC1-9110-85BBE9E3B97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4611-8EE8-4933-B824-312F66892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0F763-F524-4B53-BF11-EF25197867D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CC64-1025-4EB3-B736-0AE95094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5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gers.instructure.com/courses/18024/pages/registered-environmental-health-specialist-reh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j.gov/health/lh/professionals/licensing/" TargetMode="External"/><Relationship Id="rId5" Type="http://schemas.openxmlformats.org/officeDocument/2006/relationships/hyperlink" Target="https://rutgers.instructure.com/courses/18024/pages/epidemiologist" TargetMode="External"/><Relationship Id="rId4" Type="http://schemas.openxmlformats.org/officeDocument/2006/relationships/hyperlink" Target="https://rutgers.instructure.com/courses/18024/pages/certified-health-education-specialist-che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Explore specific program website/social media pages</a:t>
            </a:r>
          </a:p>
          <a:p>
            <a:pPr lvl="2"/>
            <a:r>
              <a:rPr lang="en-US" dirty="0" smtClean="0"/>
              <a:t>Program pages, faculty profiles</a:t>
            </a:r>
          </a:p>
          <a:p>
            <a:pPr lvl="1"/>
            <a:r>
              <a:rPr lang="en-US" dirty="0" smtClean="0"/>
              <a:t>Locate and read some publications by key 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worksites includes health agencies at all levels of government (local, state, national, international), non-profit organizations, the business sector, and colleges and universities.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of our students ask about governmental public health. Here, practitioners can work within Federal, State, County/Municipal levels (local).  County/Municipal Health (local) generally provide direct services to the public. Every department is required to be led by a Health Officer and then the general make up of the department can vary but each department is required to have or assure access through consultants or staff to:  </a:t>
            </a:r>
            <a:r>
              <a:rPr lang="en-US" u="sng" dirty="0" smtClean="0">
                <a:hlinkClick r:id="rId3" tooltip="Registered Environmental Health Specialist (REHS) "/>
              </a:rPr>
              <a:t>Registered Environmental Health Specialist</a:t>
            </a:r>
            <a:r>
              <a:rPr lang="en-US" dirty="0" smtClean="0"/>
              <a:t>, </a:t>
            </a:r>
            <a:r>
              <a:rPr lang="en-US" u="sng" dirty="0" smtClean="0">
                <a:hlinkClick r:id="rId4" tooltip="Certified Health Education Specialist (CHES) "/>
              </a:rPr>
              <a:t>Health Educator</a:t>
            </a:r>
            <a:r>
              <a:rPr lang="en-US" dirty="0" smtClean="0"/>
              <a:t>, Public Health Nurse, and </a:t>
            </a:r>
            <a:r>
              <a:rPr lang="en-US" u="sng" dirty="0" smtClean="0">
                <a:hlinkClick r:id="rId5" tooltip="Epidemiologist"/>
              </a:rPr>
              <a:t>Epidemiologist</a:t>
            </a:r>
            <a:r>
              <a:rPr lang="en-US" dirty="0" smtClean="0"/>
              <a:t>. In NJ these positions are all hired through the State Department of Health and made available to local health.  Various </a:t>
            </a:r>
            <a:r>
              <a:rPr lang="en-US" u="sng" dirty="0" smtClean="0">
                <a:hlinkClick r:id="rId6"/>
              </a:rPr>
              <a:t>certifications or licenses are required (Links to an external site.)</a:t>
            </a:r>
            <a:r>
              <a:rPr lang="en-US" dirty="0" smtClean="0"/>
              <a:t>.   County Health Departments are also charged with </a:t>
            </a:r>
            <a:r>
              <a:rPr lang="en-US" dirty="0" err="1" smtClean="0"/>
              <a:t>HazMat</a:t>
            </a:r>
            <a:r>
              <a:rPr lang="en-US" dirty="0" smtClean="0"/>
              <a:t> (Hazardous Materials) which is generally staffed by REHS and Emergency Preparedness (multiple specialties involved: Health Officers, Nurses, Health Educators/Risk Communicators, REHS).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Good for exploring current job openings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can you get with a Bachelor’s?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it to explore “dream jobs” and get ideas for self development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jobs appeal to you?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degrees are required?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does it pay?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kind of other experience might you need?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it explore potential employers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Example: search for Rutgers University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What kinds of entry level jobs open up regularly?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Explore the work environment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Make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CC64-1025-4EB3-B736-0AE9509412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F34B3F-7361-4DF3-AC5D-C09226C9391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0BE0-1172-45E0-82A5-DDD6D22D87BC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178C-E827-41A9-B112-A2B4922B8A1E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4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F96D-3E4E-4FFB-8512-77C14695FF0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0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581-41C4-47FC-BE2A-B4C16482BB1B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EB3A-B8B4-4096-85D4-C8631C5A672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96C4-625B-48A5-B837-0A9EF143F66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7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961C-1C75-4C77-9D2B-D97463BA9976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9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965E-35D9-457D-A98F-669565ED4556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6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0B80-0534-4ED8-BA11-85CE0B01A75C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DD8-FB81-47FF-8DF8-0457D228BC9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4AFA-0F11-4BC6-B376-DE720DD2C076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EB9-51B8-4C93-844E-3202AFAA987E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7DD8-83BB-43BB-9E21-9579D0DC6C1F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8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4C8C-CFE7-4F97-8F85-4255174D6712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14A2-6472-4D6C-A5A9-A9A0F4DA6E15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8BF9-8ED8-4113-ACF5-2942BA79C4CF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20C6EE-446D-49D7-8C30-A9FFC9166A7B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2BF156-54C3-48B6-B32F-9F6D911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educ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phas.org/" TargetMode="External"/><Relationship Id="rId4" Type="http://schemas.openxmlformats.org/officeDocument/2006/relationships/hyperlink" Target="https://programfinder.aspph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ersons.com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e.rutgers.edu/EPH/environment-and-public-health.html" TargetMode="External"/><Relationship Id="rId2" Type="http://schemas.openxmlformats.org/officeDocument/2006/relationships/hyperlink" Target="https://www.nche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phe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pph.org/stud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ls.gov/ooh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sph.emory.edu/PHEC/" TargetMode="External"/><Relationship Id="rId2" Type="http://schemas.openxmlformats.org/officeDocument/2006/relationships/hyperlink" Target="https://publichealthjo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h.washington.edu/careers/jobs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dee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What’s next – Careers in Public Health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18454"/>
            <a:ext cx="10450286" cy="248912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Speaker: Prof. Amy Abruzzi, </a:t>
            </a:r>
            <a:r>
              <a:rPr lang="en-US" sz="2400" dirty="0" smtClean="0">
                <a:solidFill>
                  <a:schemeClr val="tx1"/>
                </a:solidFill>
              </a:rPr>
              <a:t>Public Health Program Coordinator, Undergraduate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Health Degrees:  MPH, PhD (epidemiology)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Certifications:  Certified Public Health,  Master Certified Health Education Specialist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What’s most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when looking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at grad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programs in public health?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677885"/>
            <a:ext cx="4736592" cy="30305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Are they accredited by CEPH?</a:t>
            </a:r>
          </a:p>
          <a:p>
            <a:r>
              <a:rPr lang="en-US" b="1" dirty="0" smtClean="0"/>
              <a:t>What’s their program concentrations or areas?</a:t>
            </a:r>
          </a:p>
          <a:p>
            <a:pPr lvl="1"/>
            <a:r>
              <a:rPr lang="en-US" sz="2400" dirty="0" smtClean="0"/>
              <a:t>Do they have a specialty? </a:t>
            </a:r>
          </a:p>
          <a:p>
            <a:pPr lvl="1"/>
            <a:r>
              <a:rPr lang="en-US" sz="2400" dirty="0" smtClean="0"/>
              <a:t>Affiliations with other programs/employers?</a:t>
            </a:r>
          </a:p>
          <a:p>
            <a:pPr lvl="1"/>
            <a:r>
              <a:rPr lang="en-US" sz="2400" dirty="0" smtClean="0"/>
              <a:t>Highest degree offered?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Examples of areas or concentrations:</a:t>
            </a:r>
          </a:p>
          <a:p>
            <a:pPr lvl="1"/>
            <a:r>
              <a:rPr lang="en-US" i="1" dirty="0" smtClean="0"/>
              <a:t>Health education and promotion</a:t>
            </a:r>
          </a:p>
          <a:p>
            <a:pPr lvl="1"/>
            <a:r>
              <a:rPr lang="en-US" i="1" dirty="0" smtClean="0"/>
              <a:t>Epidemiology, chronic/infectious diseases</a:t>
            </a:r>
          </a:p>
          <a:p>
            <a:pPr lvl="1"/>
            <a:r>
              <a:rPr lang="en-US" i="1" dirty="0" smtClean="0"/>
              <a:t>Biostatistics, informatics</a:t>
            </a:r>
          </a:p>
          <a:p>
            <a:pPr lvl="1"/>
            <a:r>
              <a:rPr lang="en-US" i="1" dirty="0" smtClean="0"/>
              <a:t>Health policy and management </a:t>
            </a:r>
          </a:p>
          <a:p>
            <a:pPr lvl="1"/>
            <a:r>
              <a:rPr lang="en-US" i="1" dirty="0" smtClean="0"/>
              <a:t>Environmental/occupational health</a:t>
            </a:r>
          </a:p>
          <a:p>
            <a:pPr lvl="1"/>
            <a:r>
              <a:rPr lang="en-US" i="1" dirty="0" smtClean="0"/>
              <a:t>Health disparities</a:t>
            </a:r>
          </a:p>
          <a:p>
            <a:pPr lvl="1"/>
            <a:r>
              <a:rPr lang="en-US" i="1" dirty="0" smtClean="0"/>
              <a:t>Urban/Global health</a:t>
            </a:r>
          </a:p>
          <a:p>
            <a:pPr lvl="1"/>
            <a:r>
              <a:rPr lang="en-US" i="1" dirty="0" smtClean="0"/>
              <a:t>Maternal child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What’s most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when looking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at grad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programs in public health?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Faculty and program size</a:t>
            </a:r>
          </a:p>
          <a:p>
            <a:pPr lvl="1"/>
            <a:r>
              <a:rPr lang="en-US" dirty="0" smtClean="0"/>
              <a:t>Number of faculty supporting your area of interest</a:t>
            </a:r>
          </a:p>
          <a:p>
            <a:pPr lvl="1"/>
            <a:r>
              <a:rPr lang="en-US" dirty="0" smtClean="0"/>
              <a:t>Student-faculty ratio</a:t>
            </a:r>
          </a:p>
          <a:p>
            <a:pPr lvl="1"/>
            <a:r>
              <a:rPr lang="en-US" dirty="0" smtClean="0"/>
              <a:t>Faculty </a:t>
            </a:r>
            <a:r>
              <a:rPr lang="en-US" dirty="0"/>
              <a:t>expertise, research, professional involvement</a:t>
            </a:r>
          </a:p>
          <a:p>
            <a:r>
              <a:rPr lang="en-US" b="1" dirty="0" smtClean="0"/>
              <a:t>Ratings or rankings</a:t>
            </a:r>
            <a:r>
              <a:rPr lang="en-US" b="1" dirty="0"/>
              <a:t>	</a:t>
            </a:r>
            <a:endParaRPr lang="en-US" b="1" dirty="0" smtClean="0"/>
          </a:p>
          <a:p>
            <a:pPr lvl="1"/>
            <a:r>
              <a:rPr lang="en-US" dirty="0" smtClean="0"/>
              <a:t>How do schools or programs compare?</a:t>
            </a:r>
          </a:p>
          <a:p>
            <a:pPr lvl="2"/>
            <a:r>
              <a:rPr lang="en-US" dirty="0" smtClean="0"/>
              <a:t>Specialties, overall quality of program</a:t>
            </a:r>
          </a:p>
          <a:p>
            <a:pPr lvl="2"/>
            <a:r>
              <a:rPr lang="en-US" dirty="0">
                <a:hlinkClick r:id="rId3"/>
              </a:rPr>
              <a:t>https://www.usnews.com/education</a:t>
            </a:r>
            <a:endParaRPr lang="en-US" dirty="0"/>
          </a:p>
        </p:txBody>
      </p:sp>
      <p:pic>
        <p:nvPicPr>
          <p:cNvPr id="1026" name="Picture 2" descr="Image result for teacher in large class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08" y="2878524"/>
            <a:ext cx="3806825" cy="26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mall class 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97406"/>
            <a:ext cx="1351492" cy="12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667" b="7238"/>
          <a:stretch/>
        </p:blipFill>
        <p:spPr>
          <a:xfrm>
            <a:off x="717583" y="2556844"/>
            <a:ext cx="5790128" cy="25541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Investigating and applying to schools and programs in public health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143" r="2221" b="7619"/>
          <a:stretch/>
        </p:blipFill>
        <p:spPr>
          <a:xfrm>
            <a:off x="5778082" y="2953356"/>
            <a:ext cx="5646437" cy="2586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2868" y="5733242"/>
            <a:ext cx="416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https://programfinder.aspph.org/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5291" y="5368834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https://sophas.org/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638111" y="630096"/>
            <a:ext cx="471588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Resources: </a:t>
            </a:r>
            <a:br>
              <a:rPr lang="en-US" dirty="0" smtClean="0"/>
            </a:br>
            <a:r>
              <a:rPr lang="en-US" dirty="0" smtClean="0"/>
              <a:t>Peterson’s guides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5612" y="5402385"/>
            <a:ext cx="3897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https://www.petersons.com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6582"/>
          <a:stretch/>
        </p:blipFill>
        <p:spPr>
          <a:xfrm>
            <a:off x="608821" y="2293757"/>
            <a:ext cx="5562242" cy="2816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9" t="16533" r="-519" b="13504"/>
          <a:stretch/>
        </p:blipFill>
        <p:spPr>
          <a:xfrm>
            <a:off x="6104526" y="338826"/>
            <a:ext cx="6087473" cy="2585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4616"/>
          <a:stretch/>
        </p:blipFill>
        <p:spPr>
          <a:xfrm>
            <a:off x="6171442" y="3696472"/>
            <a:ext cx="5909283" cy="270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31624" b="30075"/>
          <a:stretch/>
        </p:blipFill>
        <p:spPr>
          <a:xfrm>
            <a:off x="6104526" y="2293758"/>
            <a:ext cx="5976199" cy="14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personal characteristics do you think makes someone successful in this field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It’s a huge area, but common to all:</a:t>
            </a:r>
          </a:p>
          <a:p>
            <a:pPr lvl="1"/>
            <a:r>
              <a:rPr lang="en-US" sz="2400" b="1" dirty="0" smtClean="0"/>
              <a:t>Desire to work towards better population health and well-being</a:t>
            </a:r>
          </a:p>
          <a:p>
            <a:pPr lvl="2"/>
            <a:r>
              <a:rPr lang="en-US" sz="2400" dirty="0" smtClean="0"/>
              <a:t>Social conscience, greater good, public servant</a:t>
            </a:r>
          </a:p>
          <a:p>
            <a:pPr lvl="1"/>
            <a:r>
              <a:rPr lang="en-US" sz="2400" b="1" dirty="0" smtClean="0"/>
              <a:t>Likes problem solving</a:t>
            </a:r>
          </a:p>
          <a:p>
            <a:pPr lvl="1"/>
            <a:r>
              <a:rPr lang="en-US" sz="2400" b="1" dirty="0" smtClean="0"/>
              <a:t>Good communication skills, ability to work in groups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areas of public health involve more contact with the general public, while others are more behind-the-scenes</a:t>
            </a:r>
          </a:p>
        </p:txBody>
      </p:sp>
    </p:spTree>
    <p:extLst>
      <p:ext uri="{BB962C8B-B14F-4D97-AF65-F5344CB8AC3E}">
        <p14:creationId xmlns:p14="http://schemas.microsoft.com/office/powerpoint/2010/main" val="276619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06" y="858564"/>
            <a:ext cx="9601196" cy="10320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890583"/>
            <a:ext cx="4718304" cy="5762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Epidemiologist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2526256"/>
            <a:ext cx="4885270" cy="3626350"/>
          </a:xfrm>
        </p:spPr>
        <p:txBody>
          <a:bodyPr>
            <a:normAutofit/>
          </a:bodyPr>
          <a:lstStyle/>
          <a:p>
            <a:r>
              <a:rPr lang="en-US" dirty="0" smtClean="0"/>
              <a:t>Loves data!</a:t>
            </a:r>
          </a:p>
          <a:p>
            <a:r>
              <a:rPr lang="en-US" dirty="0" smtClean="0"/>
              <a:t>Excellent attention to detail and strong puzzle solving skills</a:t>
            </a:r>
          </a:p>
          <a:p>
            <a:r>
              <a:rPr lang="en-US" dirty="0" smtClean="0"/>
              <a:t>Likes methods courses, </a:t>
            </a:r>
            <a:r>
              <a:rPr lang="en-US" dirty="0" err="1" smtClean="0"/>
              <a:t>biostats</a:t>
            </a:r>
            <a:endParaRPr lang="en-US" dirty="0" smtClean="0"/>
          </a:p>
          <a:p>
            <a:r>
              <a:rPr lang="en-US" dirty="0" smtClean="0"/>
              <a:t>Enjoys doing research, writing, analyzing data – spend lots of time in front of the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81117" y="1890583"/>
            <a:ext cx="4718304" cy="5762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Health Educator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80670" y="2526256"/>
            <a:ext cx="5157890" cy="3442744"/>
          </a:xfrm>
        </p:spPr>
        <p:txBody>
          <a:bodyPr>
            <a:normAutofit/>
          </a:bodyPr>
          <a:lstStyle/>
          <a:p>
            <a:r>
              <a:rPr lang="en-US" dirty="0" smtClean="0"/>
              <a:t>A people person!</a:t>
            </a:r>
          </a:p>
          <a:p>
            <a:r>
              <a:rPr lang="en-US" dirty="0" smtClean="0"/>
              <a:t>Warm, outgoing personality</a:t>
            </a:r>
          </a:p>
          <a:p>
            <a:r>
              <a:rPr lang="en-US" dirty="0" smtClean="0"/>
              <a:t>Likes doing outreach, networking</a:t>
            </a:r>
          </a:p>
          <a:p>
            <a:r>
              <a:rPr lang="en-US" dirty="0" smtClean="0"/>
              <a:t>Enjoys programing, crafting educational materials, working with different populations, tailoring materials to audience  </a:t>
            </a:r>
          </a:p>
        </p:txBody>
      </p:sp>
      <p:sp>
        <p:nvSpPr>
          <p:cNvPr id="9" name="AutoShape 8" descr="Image result for health educato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health educ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health educators"/>
          <p:cNvSpPr>
            <a:spLocks noChangeAspect="1" noChangeArrowheads="1"/>
          </p:cNvSpPr>
          <p:nvPr/>
        </p:nvSpPr>
        <p:spPr bwMode="auto">
          <a:xfrm>
            <a:off x="9872133" y="1060776"/>
            <a:ext cx="1094569" cy="1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health educato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Image result for health educa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86" y="160337"/>
            <a:ext cx="3321184" cy="16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tting in front of a computer data analy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" y="240686"/>
            <a:ext cx="3967814" cy="16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5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599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Certificate programs and other educational opportunities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935" y="2438763"/>
            <a:ext cx="9760128" cy="3669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Bloustein certificates for public health majors:</a:t>
            </a:r>
          </a:p>
          <a:p>
            <a:pPr lvl="1"/>
            <a:r>
              <a:rPr lang="en-US" dirty="0" smtClean="0"/>
              <a:t>Health Disparities</a:t>
            </a:r>
          </a:p>
          <a:p>
            <a:pPr lvl="1"/>
            <a:r>
              <a:rPr lang="en-US" dirty="0" smtClean="0"/>
              <a:t>Public Health Advocacy/Education (eligible for CHES exam)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Public Health Management</a:t>
            </a:r>
          </a:p>
          <a:p>
            <a:pPr lvl="1"/>
            <a:r>
              <a:rPr lang="en-US" dirty="0" smtClean="0"/>
              <a:t>Public Health Preparedness</a:t>
            </a:r>
            <a:endParaRPr lang="en-US" dirty="0"/>
          </a:p>
          <a:p>
            <a:r>
              <a:rPr lang="en-US" dirty="0" smtClean="0"/>
              <a:t>Minors/electives:</a:t>
            </a:r>
            <a:endParaRPr lang="en-US" dirty="0"/>
          </a:p>
          <a:p>
            <a:pPr lvl="1"/>
            <a:r>
              <a:rPr lang="en-US" dirty="0"/>
              <a:t>EJB Urban </a:t>
            </a:r>
            <a:r>
              <a:rPr lang="en-US" dirty="0" smtClean="0"/>
              <a:t>Studies minor, EJB Health Administration minor, EJB Public Policy minor</a:t>
            </a:r>
            <a:endParaRPr lang="en-US" dirty="0"/>
          </a:p>
          <a:p>
            <a:pPr lvl="1"/>
            <a:r>
              <a:rPr lang="en-US" dirty="0"/>
              <a:t>Explore electives in related fields such </a:t>
            </a:r>
            <a:r>
              <a:rPr lang="en-US" dirty="0" smtClean="0"/>
              <a:t>as psychology </a:t>
            </a:r>
            <a:r>
              <a:rPr lang="en-US" dirty="0"/>
              <a:t>sociology, anthropology, nutrition, economics, </a:t>
            </a:r>
            <a:r>
              <a:rPr lang="en-US" dirty="0" smtClean="0"/>
              <a:t>human ecology, etc</a:t>
            </a:r>
            <a:r>
              <a:rPr lang="en-US" dirty="0"/>
              <a:t>. </a:t>
            </a:r>
            <a:r>
              <a:rPr lang="en-US" dirty="0" smtClean="0"/>
              <a:t>Second language is also very useful for some areas.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53" t="19013" r="1169" b="5185"/>
          <a:stretch/>
        </p:blipFill>
        <p:spPr>
          <a:xfrm>
            <a:off x="8293041" y="2641600"/>
            <a:ext cx="3606117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599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Certificate programs and other educational opportunities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3800"/>
            <a:ext cx="9873342" cy="37846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More on Certified Health Education Specialist: </a:t>
            </a:r>
          </a:p>
          <a:p>
            <a:pPr lvl="1"/>
            <a:r>
              <a:rPr lang="en-US" sz="2200" dirty="0" smtClean="0"/>
              <a:t>National Commission on Health Education Credentialing (NCHEC): 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www.nchec.org/</a:t>
            </a:r>
            <a:endParaRPr lang="en-US" sz="2200" dirty="0" smtClean="0"/>
          </a:p>
          <a:p>
            <a:r>
              <a:rPr lang="en-US" sz="2200" dirty="0" smtClean="0"/>
              <a:t>Other programs of interest: </a:t>
            </a:r>
          </a:p>
          <a:p>
            <a:pPr lvl="1"/>
            <a:r>
              <a:rPr lang="en-US" sz="2200" dirty="0" smtClean="0"/>
              <a:t>Registered Environmental Health Specialist (REHS) – science/math coursework + special program: </a:t>
            </a: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://www.cpe.rutgers.edu/EPH/environment-and-public-health.html</a:t>
            </a:r>
            <a:r>
              <a:rPr lang="en-US" sz="2200" dirty="0" smtClean="0"/>
              <a:t>  </a:t>
            </a:r>
          </a:p>
          <a:p>
            <a:r>
              <a:rPr lang="en-US" sz="2200" dirty="0" smtClean="0"/>
              <a:t>After being in workforce for several years, you might consider:</a:t>
            </a:r>
          </a:p>
          <a:p>
            <a:pPr lvl="1"/>
            <a:r>
              <a:rPr lang="en-US" sz="2200" dirty="0" smtClean="0"/>
              <a:t>Certified in Public Health (CPH) – National Board of Public Health Examiners:  </a:t>
            </a:r>
            <a:r>
              <a:rPr lang="en-US" sz="2200" dirty="0" smtClean="0">
                <a:hlinkClick r:id="rId4"/>
              </a:rPr>
              <a:t>https</a:t>
            </a:r>
            <a:r>
              <a:rPr lang="en-US" sz="2200" dirty="0">
                <a:hlinkClick r:id="rId4"/>
              </a:rPr>
              <a:t>://www.nbphe.org/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72" y="314809"/>
            <a:ext cx="9601196" cy="1303867"/>
          </a:xfrm>
        </p:spPr>
        <p:txBody>
          <a:bodyPr/>
          <a:lstStyle/>
          <a:p>
            <a:r>
              <a:rPr lang="en-US" dirty="0" smtClean="0"/>
              <a:t>Recap: for more on grad schools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6606" y="1789597"/>
            <a:ext cx="4718304" cy="576262"/>
          </a:xfrm>
        </p:spPr>
        <p:txBody>
          <a:bodyPr/>
          <a:lstStyle/>
          <a:p>
            <a:r>
              <a:rPr lang="en-US" b="1" dirty="0" smtClean="0"/>
              <a:t>Tap these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6606" y="2461299"/>
            <a:ext cx="5157787" cy="3837109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advisors,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Alumni, Current students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services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directories and specialty guides, school web sites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professionals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journal articles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rankings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393" y="1882686"/>
            <a:ext cx="4718304" cy="576262"/>
          </a:xfrm>
        </p:spPr>
        <p:txBody>
          <a:bodyPr/>
          <a:lstStyle/>
          <a:p>
            <a:r>
              <a:rPr lang="en-US" b="1" dirty="0" smtClean="0"/>
              <a:t>Areas to investigate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1951" y="2475776"/>
            <a:ext cx="5183188" cy="3684588"/>
          </a:xfrm>
        </p:spPr>
        <p:txBody>
          <a:bodyPr>
            <a:noAutofit/>
          </a:bodyPr>
          <a:lstStyle/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strengths and weaknesses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Student-faculty ratio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conferred (FT,PT)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in your area of interest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Reputation and ranking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Awards or other merit-based aid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considerations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6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tips: Get involved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8720" y="2459680"/>
            <a:ext cx="10246224" cy="3509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Join Student organizations and clubs at Bloustein/Rutgers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Some include:  NJ Public Health Association- Rutgers, Rutgers UNICEF,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Consider joining a professional organization </a:t>
            </a:r>
            <a:r>
              <a:rPr lang="en-US" dirty="0" smtClean="0"/>
              <a:t>– reduced rates for students, access to materials including some publications, networks, job banks, etc.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Ask your professors for suggestions given your area of interest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Shadow</a:t>
            </a:r>
            <a:r>
              <a:rPr lang="en-US" b="1" dirty="0"/>
              <a:t>, volunteer, </a:t>
            </a:r>
            <a:r>
              <a:rPr lang="en-US" b="1" dirty="0" smtClean="0"/>
              <a:t>interview professionals, look for internships or other opportunities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0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you work, what kinds of jobs do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Public </a:t>
            </a:r>
            <a:r>
              <a:rPr lang="en-US" sz="3200" dirty="0"/>
              <a:t>health professionals </a:t>
            </a:r>
            <a:r>
              <a:rPr lang="en-US" sz="3200" dirty="0" smtClean="0"/>
              <a:t>work on a wide range of services:</a:t>
            </a:r>
          </a:p>
          <a:p>
            <a:pPr lvl="1"/>
            <a:r>
              <a:rPr lang="en-US" sz="3100" dirty="0" smtClean="0"/>
              <a:t>infectious </a:t>
            </a:r>
            <a:r>
              <a:rPr lang="en-US" sz="3100" dirty="0"/>
              <a:t>disease </a:t>
            </a:r>
            <a:r>
              <a:rPr lang="en-US" sz="3100" dirty="0" smtClean="0"/>
              <a:t>control</a:t>
            </a:r>
          </a:p>
          <a:p>
            <a:pPr lvl="1"/>
            <a:r>
              <a:rPr lang="en-US" sz="3100" dirty="0" smtClean="0"/>
              <a:t>health </a:t>
            </a:r>
            <a:r>
              <a:rPr lang="en-US" sz="3100" dirty="0"/>
              <a:t>problems of children, older adults and the medically </a:t>
            </a:r>
            <a:r>
              <a:rPr lang="en-US" sz="3100" dirty="0" smtClean="0"/>
              <a:t>under-served</a:t>
            </a:r>
          </a:p>
          <a:p>
            <a:pPr lvl="1"/>
            <a:r>
              <a:rPr lang="en-US" sz="3100" dirty="0" smtClean="0"/>
              <a:t>chronic </a:t>
            </a:r>
            <a:r>
              <a:rPr lang="en-US" sz="3100" dirty="0"/>
              <a:t>disease </a:t>
            </a:r>
            <a:r>
              <a:rPr lang="en-US" sz="3100" dirty="0" smtClean="0"/>
              <a:t>management</a:t>
            </a:r>
          </a:p>
          <a:p>
            <a:pPr lvl="1"/>
            <a:r>
              <a:rPr lang="en-US" sz="3100" dirty="0" smtClean="0"/>
              <a:t>health </a:t>
            </a:r>
            <a:r>
              <a:rPr lang="en-US" sz="3100" dirty="0"/>
              <a:t>monitoring and </a:t>
            </a:r>
            <a:r>
              <a:rPr lang="en-US" sz="3100" dirty="0" smtClean="0"/>
              <a:t>surveillance</a:t>
            </a:r>
          </a:p>
          <a:p>
            <a:pPr lvl="1"/>
            <a:r>
              <a:rPr lang="en-US" sz="3100" dirty="0" smtClean="0"/>
              <a:t>environmental/occupational </a:t>
            </a:r>
            <a:r>
              <a:rPr lang="en-US" sz="3100" dirty="0"/>
              <a:t>health and </a:t>
            </a:r>
            <a:r>
              <a:rPr lang="en-US" sz="3100" dirty="0" smtClean="0"/>
              <a:t>safety</a:t>
            </a:r>
          </a:p>
          <a:p>
            <a:pPr lvl="1"/>
            <a:r>
              <a:rPr lang="en-US" sz="3100" dirty="0"/>
              <a:t>e</a:t>
            </a:r>
            <a:r>
              <a:rPr lang="en-US" sz="3100" dirty="0" smtClean="0"/>
              <a:t>mergency </a:t>
            </a:r>
            <a:r>
              <a:rPr lang="en-US" sz="3100" dirty="0"/>
              <a:t>preparedness. </a:t>
            </a:r>
            <a:r>
              <a:rPr lang="en-US" sz="2800" dirty="0"/>
              <a:t> </a:t>
            </a:r>
            <a:r>
              <a:rPr lang="en-US" dirty="0"/>
              <a:t> 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19" t="27161" r="3754" b="-248"/>
          <a:stretch/>
        </p:blipFill>
        <p:spPr>
          <a:xfrm>
            <a:off x="270508" y="501531"/>
            <a:ext cx="6409023" cy="2900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88" t="27655" r="2030"/>
          <a:stretch/>
        </p:blipFill>
        <p:spPr>
          <a:xfrm>
            <a:off x="6555719" y="637918"/>
            <a:ext cx="5156791" cy="2258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13" t="20247" r="1743" b="15308"/>
          <a:stretch/>
        </p:blipFill>
        <p:spPr>
          <a:xfrm>
            <a:off x="13993819" y="8119830"/>
            <a:ext cx="1745506" cy="674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9333" y="6485467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Worksites include all levels of government, non-profits, the business sector, and colleges and universities </a:t>
            </a:r>
            <a:endParaRPr lang="en-US" dirty="0"/>
          </a:p>
        </p:txBody>
      </p:sp>
      <p:pic>
        <p:nvPicPr>
          <p:cNvPr id="2050" name="Picture 2" descr="Merck's Be Wel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99" y="2814323"/>
            <a:ext cx="4923677" cy="18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888" t="18519" r="2030" b="19259"/>
          <a:stretch/>
        </p:blipFill>
        <p:spPr>
          <a:xfrm>
            <a:off x="270508" y="2762174"/>
            <a:ext cx="6518325" cy="2455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103" t="19506" r="3722" b="28889"/>
          <a:stretch/>
        </p:blipFill>
        <p:spPr>
          <a:xfrm>
            <a:off x="5899608" y="4682133"/>
            <a:ext cx="5507277" cy="1759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1977" t="19753" r="3286" b="17037"/>
          <a:stretch/>
        </p:blipFill>
        <p:spPr>
          <a:xfrm>
            <a:off x="1213822" y="4927047"/>
            <a:ext cx="3742472" cy="14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kinds of places can you work, what kinds of jobs can you do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124" y="2538156"/>
            <a:ext cx="3568750" cy="1707272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ASPPH guide to public health</a:t>
            </a:r>
            <a:r>
              <a:rPr lang="en-US" sz="2600" dirty="0" smtClean="0"/>
              <a:t>:</a:t>
            </a:r>
          </a:p>
          <a:p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://Aspph.org/study</a:t>
            </a:r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524" r="1540" b="10666"/>
          <a:stretch/>
        </p:blipFill>
        <p:spPr>
          <a:xfrm>
            <a:off x="846614" y="3909514"/>
            <a:ext cx="4652849" cy="202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4884" t="21715" r="17190" b="9523"/>
          <a:stretch/>
        </p:blipFill>
        <p:spPr>
          <a:xfrm>
            <a:off x="5348650" y="2325188"/>
            <a:ext cx="6139542" cy="370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038" y="6488668"/>
            <a:ext cx="753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handy guide from one of our top associations!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386" y="593151"/>
            <a:ext cx="4960175" cy="143117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Occupational Outlook Handbook 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16031" y="2129344"/>
            <a:ext cx="4706151" cy="4351338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From the U.S. Bureau of Labor Statistics</a:t>
            </a:r>
          </a:p>
          <a:p>
            <a:r>
              <a:rPr lang="en-US" sz="2200" dirty="0"/>
              <a:t>Research and compare occupations</a:t>
            </a:r>
          </a:p>
          <a:p>
            <a:pPr lvl="1"/>
            <a:r>
              <a:rPr lang="en-US" sz="2200" dirty="0" smtClean="0"/>
              <a:t>Broader description</a:t>
            </a:r>
          </a:p>
          <a:p>
            <a:pPr lvl="1"/>
            <a:r>
              <a:rPr lang="en-US" sz="2200" dirty="0" smtClean="0"/>
              <a:t>Entry-level requirements </a:t>
            </a:r>
          </a:p>
          <a:p>
            <a:pPr lvl="1"/>
            <a:r>
              <a:rPr lang="en-US" sz="2200" dirty="0" smtClean="0"/>
              <a:t>Median pay</a:t>
            </a:r>
          </a:p>
          <a:p>
            <a:pPr lvl="1"/>
            <a:r>
              <a:rPr lang="en-US" sz="2200" dirty="0" smtClean="0"/>
              <a:t>Workforce Projections</a:t>
            </a:r>
          </a:p>
          <a:p>
            <a:pPr lvl="1"/>
            <a:r>
              <a:rPr lang="en-US" sz="2200" dirty="0" smtClean="0"/>
              <a:t>Links to -professional associations</a:t>
            </a:r>
          </a:p>
          <a:p>
            <a:pPr lvl="2"/>
            <a:r>
              <a:rPr lang="en-US" sz="2200" dirty="0" smtClean="0"/>
              <a:t>Accredited program directories</a:t>
            </a:r>
          </a:p>
          <a:p>
            <a:pPr lvl="2"/>
            <a:r>
              <a:rPr lang="en-US" sz="2200" dirty="0" smtClean="0"/>
              <a:t>Membership can lead to job banks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Occupational outlook handbook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623" t="16906" r="623" b="6324"/>
          <a:stretch/>
        </p:blipFill>
        <p:spPr>
          <a:xfrm>
            <a:off x="5546723" y="731814"/>
            <a:ext cx="6120617" cy="285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6239" b="20852"/>
          <a:stretch/>
        </p:blipFill>
        <p:spPr>
          <a:xfrm>
            <a:off x="5571263" y="3394740"/>
            <a:ext cx="6071536" cy="231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4146" y="5809391"/>
            <a:ext cx="5098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https://www.bls.gov/ooh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5473" y="6480682"/>
            <a:ext cx="72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handy guide, this time from the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82" t="16381" r="2962" b="8191"/>
          <a:stretch/>
        </p:blipFill>
        <p:spPr>
          <a:xfrm>
            <a:off x="627016" y="1214846"/>
            <a:ext cx="10972801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What’s the most desirable degree(s) or credentials for an entry level job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508069"/>
            <a:ext cx="9969431" cy="3460931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Usually </a:t>
            </a:r>
            <a:r>
              <a:rPr lang="en-US" sz="3000" dirty="0" smtClean="0"/>
              <a:t>a </a:t>
            </a:r>
            <a:r>
              <a:rPr lang="en-US" sz="3000" b="1" dirty="0" smtClean="0"/>
              <a:t>master’s </a:t>
            </a:r>
            <a:r>
              <a:rPr lang="en-US" sz="3000" b="1" dirty="0"/>
              <a:t>degree </a:t>
            </a:r>
            <a:r>
              <a:rPr lang="en-US" sz="3000" dirty="0"/>
              <a:t>is preferred (Master of Public Health or equivalent</a:t>
            </a:r>
            <a:r>
              <a:rPr lang="en-US" sz="3000" dirty="0" smtClean="0"/>
              <a:t>) especially for administrative jobs, </a:t>
            </a:r>
            <a:r>
              <a:rPr lang="en-US" sz="3000" dirty="0"/>
              <a:t>but some public health positions may be available with </a:t>
            </a:r>
            <a:r>
              <a:rPr lang="en-US" sz="3000" dirty="0" smtClean="0"/>
              <a:t>a </a:t>
            </a:r>
            <a:r>
              <a:rPr lang="en-US" sz="3000" b="1" smtClean="0"/>
              <a:t>bachelor’s degree, appropriate </a:t>
            </a:r>
            <a:r>
              <a:rPr lang="en-US" sz="3000" b="1" dirty="0" smtClean="0"/>
              <a:t>certifications </a:t>
            </a:r>
            <a:r>
              <a:rPr lang="en-US" sz="3000" b="1" dirty="0"/>
              <a:t>plus </a:t>
            </a:r>
            <a:r>
              <a:rPr lang="en-US" sz="3000" b="1" dirty="0" smtClean="0"/>
              <a:t>some related experience. </a:t>
            </a:r>
            <a:endParaRPr lang="en-US" sz="3000" b="1" dirty="0" smtClean="0"/>
          </a:p>
          <a:p>
            <a:pPr marL="457200" lvl="1" indent="0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….</a:t>
            </a:r>
            <a:r>
              <a:rPr lang="en-US" sz="3400" dirty="0">
                <a:solidFill>
                  <a:schemeClr val="tx1"/>
                </a:solidFill>
              </a:rPr>
              <a:t>It’s a changing workforce</a:t>
            </a:r>
          </a:p>
          <a:p>
            <a:endParaRPr lang="en-US" b="1" dirty="0" smtClean="0"/>
          </a:p>
          <a:p>
            <a:r>
              <a:rPr lang="en-US" sz="2900" b="1" dirty="0" smtClean="0"/>
              <a:t>Commons certifications for public health practitioners in NJ include:</a:t>
            </a:r>
            <a:endParaRPr lang="en-US" sz="2900" dirty="0" smtClean="0"/>
          </a:p>
          <a:p>
            <a:pPr lvl="1">
              <a:lnSpc>
                <a:spcPct val="110000"/>
              </a:lnSpc>
            </a:pPr>
            <a:r>
              <a:rPr lang="en-US" sz="2900" dirty="0" smtClean="0"/>
              <a:t>Certified Health Education Specialist (CHES)  </a:t>
            </a:r>
          </a:p>
          <a:p>
            <a:pPr lvl="1">
              <a:lnSpc>
                <a:spcPct val="110000"/>
              </a:lnSpc>
            </a:pPr>
            <a:r>
              <a:rPr lang="en-US" sz="2900" dirty="0" smtClean="0"/>
              <a:t>Registered Environmental </a:t>
            </a:r>
            <a:r>
              <a:rPr lang="en-US" sz="2900" dirty="0"/>
              <a:t>H</a:t>
            </a:r>
            <a:r>
              <a:rPr lang="en-US" sz="2900" dirty="0" smtClean="0"/>
              <a:t>ealth Specialist (REHS)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14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job sites in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8" y="2468031"/>
            <a:ext cx="6568439" cy="331893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Schools &amp; Programs in Public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https://publichealthjobs.org/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Emory School of Public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Health:  </a:t>
            </a:r>
            <a:r>
              <a:rPr lang="en-US" sz="2600" dirty="0">
                <a:hlinkClick r:id="rId3"/>
              </a:rPr>
              <a:t>https://apps.sph.emory.edu/PHEC/</a:t>
            </a:r>
            <a:endParaRPr lang="en-US" sz="2600" dirty="0"/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Washington School of Public Health - Public health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Jobs: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http://sph.washington.edu/careers/jobs.asp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4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least three ways to use job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4700" y="2436425"/>
            <a:ext cx="10472420" cy="35410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Learn about current job openings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Explore “dream jobs” and get ideas for career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Shadow potential employers and look for entry level jobs</a:t>
            </a:r>
          </a:p>
          <a:p>
            <a:pPr lvl="1"/>
            <a:r>
              <a:rPr lang="en-US" sz="3200" dirty="0" smtClean="0">
                <a:latin typeface="+mj-lt"/>
              </a:rPr>
              <a:t>  Set up a search alert:  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Indeed.com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:  </a:t>
            </a:r>
            <a:r>
              <a:rPr lang="en-US" sz="3200" dirty="0">
                <a:latin typeface="+mj-lt"/>
                <a:cs typeface="Times New Roman" panose="02020603050405020304" pitchFamily="18" charset="0"/>
                <a:hlinkClick r:id="rId3"/>
              </a:rPr>
              <a:t>http://indeed.com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1674</TotalTime>
  <Words>1099</Words>
  <Application>Microsoft Office PowerPoint</Application>
  <PresentationFormat>Widescreen</PresentationFormat>
  <Paragraphs>165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Organic</vt:lpstr>
      <vt:lpstr>What’s next – Careers in Public Health</vt:lpstr>
      <vt:lpstr>Where do you work, what kinds of jobs do you do?</vt:lpstr>
      <vt:lpstr>PowerPoint Presentation</vt:lpstr>
      <vt:lpstr>What kinds of places can you work, what kinds of jobs can you do?</vt:lpstr>
      <vt:lpstr>Occupational Outlook Handbook </vt:lpstr>
      <vt:lpstr>PowerPoint Presentation</vt:lpstr>
      <vt:lpstr>What’s the most desirable degree(s) or credentials for an entry level job?</vt:lpstr>
      <vt:lpstr>Explore job sites in public health</vt:lpstr>
      <vt:lpstr>At least three ways to use job banks</vt:lpstr>
      <vt:lpstr>What’s most important when looking at grad programs in public health? </vt:lpstr>
      <vt:lpstr>What’s most important when looking at grad programs in public health? </vt:lpstr>
      <vt:lpstr>Investigating and applying to schools and programs in public health </vt:lpstr>
      <vt:lpstr>Resources:  Peterson’s guides</vt:lpstr>
      <vt:lpstr>What personal characteristics do you think makes someone successful in this field?</vt:lpstr>
      <vt:lpstr>Example</vt:lpstr>
      <vt:lpstr>Certificate programs and other educational opportunities </vt:lpstr>
      <vt:lpstr>Certificate programs and other educational opportunities </vt:lpstr>
      <vt:lpstr>Recap: for more on grad schools</vt:lpstr>
      <vt:lpstr>Other tips: Get involved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next: Weighing your options</dc:title>
  <dc:creator>Amy Abruzzi</dc:creator>
  <cp:lastModifiedBy>Amy Abruzzi</cp:lastModifiedBy>
  <cp:revision>170</cp:revision>
  <cp:lastPrinted>2018-11-08T12:15:59Z</cp:lastPrinted>
  <dcterms:created xsi:type="dcterms:W3CDTF">2018-11-03T14:14:01Z</dcterms:created>
  <dcterms:modified xsi:type="dcterms:W3CDTF">2019-10-18T13:01:12Z</dcterms:modified>
</cp:coreProperties>
</file>