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9" r:id="rId2"/>
  </p:sldMasterIdLst>
  <p:notesMasterIdLst>
    <p:notesMasterId r:id="rId15"/>
  </p:notesMasterIdLst>
  <p:handoutMasterIdLst>
    <p:handoutMasterId r:id="rId16"/>
  </p:handoutMasterIdLst>
  <p:sldIdLst>
    <p:sldId id="278" r:id="rId3"/>
    <p:sldId id="317" r:id="rId4"/>
    <p:sldId id="266" r:id="rId5"/>
    <p:sldId id="267" r:id="rId6"/>
    <p:sldId id="269" r:id="rId7"/>
    <p:sldId id="270" r:id="rId8"/>
    <p:sldId id="292" r:id="rId9"/>
    <p:sldId id="259" r:id="rId10"/>
    <p:sldId id="318" r:id="rId11"/>
    <p:sldId id="261" r:id="rId12"/>
    <p:sldId id="268" r:id="rId13"/>
    <p:sldId id="313" r:id="rId1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5" autoAdjust="0"/>
    <p:restoredTop sz="92369" autoAdjust="0"/>
  </p:normalViewPr>
  <p:slideViewPr>
    <p:cSldViewPr snapToGrid="0">
      <p:cViewPr varScale="1">
        <p:scale>
          <a:sx n="59" d="100"/>
          <a:sy n="59" d="100"/>
        </p:scale>
        <p:origin x="72" y="125"/>
      </p:cViewPr>
      <p:guideLst/>
    </p:cSldViewPr>
  </p:slideViewPr>
  <p:outlineViewPr>
    <p:cViewPr>
      <p:scale>
        <a:sx n="33" d="100"/>
        <a:sy n="33" d="100"/>
      </p:scale>
      <p:origin x="0" y="-3163"/>
    </p:cViewPr>
  </p:outlineViewPr>
  <p:notesTextViewPr>
    <p:cViewPr>
      <p:scale>
        <a:sx n="1" d="1"/>
        <a:sy n="1" d="1"/>
      </p:scale>
      <p:origin x="0" y="0"/>
    </p:cViewPr>
  </p:notesTextViewPr>
  <p:notesViewPr>
    <p:cSldViewPr snapToGrid="0">
      <p:cViewPr varScale="1">
        <p:scale>
          <a:sx n="51" d="100"/>
          <a:sy n="51" d="100"/>
        </p:scale>
        <p:origin x="188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FAAB5B5-FE5E-4EC1-9110-85BBE9E3B97D}" type="datetimeFigureOut">
              <a:rPr lang="en-US" smtClean="0"/>
              <a:t>10/17/2019</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1FA4611-8EE8-4933-B824-312F66892CB5}" type="slidenum">
              <a:rPr lang="en-US" smtClean="0"/>
              <a:t>‹#›</a:t>
            </a:fld>
            <a:endParaRPr lang="en-US"/>
          </a:p>
        </p:txBody>
      </p:sp>
    </p:spTree>
    <p:extLst>
      <p:ext uri="{BB962C8B-B14F-4D97-AF65-F5344CB8AC3E}">
        <p14:creationId xmlns:p14="http://schemas.microsoft.com/office/powerpoint/2010/main" val="150646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370F763-F524-4B53-BF11-EF25197867D0}" type="datetimeFigureOut">
              <a:rPr lang="en-US" smtClean="0"/>
              <a:t>10/17/2019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A66CC64-1025-4EB3-B736-0AE950941298}" type="slidenum">
              <a:rPr lang="en-US" smtClean="0"/>
              <a:t>‹#›</a:t>
            </a:fld>
            <a:endParaRPr lang="en-US"/>
          </a:p>
        </p:txBody>
      </p:sp>
    </p:spTree>
    <p:extLst>
      <p:ext uri="{BB962C8B-B14F-4D97-AF65-F5344CB8AC3E}">
        <p14:creationId xmlns:p14="http://schemas.microsoft.com/office/powerpoint/2010/main" val="303905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ends.collegeboard.org/education-pays/figures-tables/lifetime-earnings-education-leve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emp/home.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6CC64-1025-4EB3-B736-0AE950941298}" type="slidenum">
              <a:rPr lang="en-US" smtClean="0"/>
              <a:t>1</a:t>
            </a:fld>
            <a:endParaRPr lang="en-US"/>
          </a:p>
        </p:txBody>
      </p:sp>
    </p:spTree>
    <p:extLst>
      <p:ext uri="{BB962C8B-B14F-4D97-AF65-F5344CB8AC3E}">
        <p14:creationId xmlns:p14="http://schemas.microsoft.com/office/powerpoint/2010/main" val="210398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6CC64-1025-4EB3-B736-0AE950941298}" type="slidenum">
              <a:rPr lang="en-US" smtClean="0"/>
              <a:t>3</a:t>
            </a:fld>
            <a:endParaRPr lang="en-US"/>
          </a:p>
        </p:txBody>
      </p:sp>
    </p:spTree>
    <p:extLst>
      <p:ext uri="{BB962C8B-B14F-4D97-AF65-F5344CB8AC3E}">
        <p14:creationId xmlns:p14="http://schemas.microsoft.com/office/powerpoint/2010/main" val="47452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what you really want?</a:t>
            </a:r>
          </a:p>
          <a:p>
            <a:r>
              <a:rPr lang="en-US" dirty="0" smtClean="0"/>
              <a:t>Requires commitment and focus</a:t>
            </a:r>
          </a:p>
          <a:p>
            <a:r>
              <a:rPr lang="en-US" dirty="0" smtClean="0"/>
              <a:t>Can add to your debt</a:t>
            </a:r>
          </a:p>
          <a:p>
            <a:endParaRPr lang="en-US" dirty="0" smtClean="0"/>
          </a:p>
          <a:p>
            <a:r>
              <a:rPr lang="en-US" dirty="0" smtClean="0"/>
              <a:t>Add to your </a:t>
            </a:r>
            <a:r>
              <a:rPr lang="en-US" dirty="0"/>
              <a:t>d</a:t>
            </a:r>
            <a:r>
              <a:rPr lang="en-US" dirty="0" smtClean="0"/>
              <a:t>ebt, especially if you drop out.</a:t>
            </a:r>
          </a:p>
          <a:p>
            <a:endParaRPr lang="en-US" dirty="0" smtClean="0"/>
          </a:p>
        </p:txBody>
      </p:sp>
      <p:sp>
        <p:nvSpPr>
          <p:cNvPr id="4" name="Slide Number Placeholder 3"/>
          <p:cNvSpPr>
            <a:spLocks noGrp="1"/>
          </p:cNvSpPr>
          <p:nvPr>
            <p:ph type="sldNum" sz="quarter" idx="10"/>
          </p:nvPr>
        </p:nvSpPr>
        <p:spPr/>
        <p:txBody>
          <a:bodyPr/>
          <a:lstStyle/>
          <a:p>
            <a:fld id="{5A66CC64-1025-4EB3-B736-0AE950941298}" type="slidenum">
              <a:rPr lang="en-US" smtClean="0"/>
              <a:t>4</a:t>
            </a:fld>
            <a:endParaRPr lang="en-US"/>
          </a:p>
        </p:txBody>
      </p:sp>
    </p:spTree>
    <p:extLst>
      <p:ext uri="{BB962C8B-B14F-4D97-AF65-F5344CB8AC3E}">
        <p14:creationId xmlns:p14="http://schemas.microsoft.com/office/powerpoint/2010/main" val="32799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Notes &amp; Sources </a:t>
            </a:r>
            <a:r>
              <a:rPr lang="en-US" dirty="0" smtClean="0"/>
              <a:t>available at: </a:t>
            </a:r>
            <a:r>
              <a:rPr lang="en-US" dirty="0" smtClean="0">
                <a:hlinkClick r:id="rId3"/>
              </a:rPr>
              <a:t>https://trends.collegeboard.org/education-pays/figures-tables/lifetime-earnings-education-level</a:t>
            </a:r>
            <a:endParaRPr lang="en-US" dirty="0" smtClean="0"/>
          </a:p>
          <a:p>
            <a:pPr fontAlgn="base"/>
            <a:endParaRPr lang="en-US" sz="1200" b="0" i="0" u="none" strike="noStrike"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Note: Based on the sum of median 2008 earnings for full-time year-round workers at each age from 25 to 64 for each education level. No allowance is made for the shorter work life resulting from time spent in college or out of the labor force for other reasons. Future earnings are discounted at a 3% annual rate to account for the reality that, because of forgone interest, dollars received in the future are not worth as much as those received today. This represents real interest, as all earnings are in 2008 dollars. Discounting does not have a large impact on the lifetime earnings ratios.</a:t>
            </a:r>
          </a:p>
          <a:p>
            <a:pPr fontAlgn="base"/>
            <a:r>
              <a:rPr lang="en-US" sz="1200" b="0" i="0" kern="1200" dirty="0" smtClean="0">
                <a:solidFill>
                  <a:schemeClr val="tx1"/>
                </a:solidFill>
                <a:effectLst/>
                <a:latin typeface="+mn-lt"/>
                <a:ea typeface="+mn-ea"/>
                <a:cs typeface="+mn-cs"/>
              </a:rPr>
              <a:t>Sources: U.S. Census Bureau, 2009; calculations by the authors.</a:t>
            </a:r>
          </a:p>
          <a:p>
            <a:pPr fontAlgn="base"/>
            <a:r>
              <a:rPr lang="en-US" sz="1200" b="0" i="0" u="none" strike="noStrike" kern="1200" dirty="0" smtClean="0">
                <a:solidFill>
                  <a:schemeClr val="tx1"/>
                </a:solidFill>
                <a:effectLst/>
                <a:latin typeface="+mn-lt"/>
                <a:ea typeface="+mn-ea"/>
                <a:cs typeface="+mn-cs"/>
              </a:rPr>
              <a:t>Key Points</a:t>
            </a:r>
          </a:p>
          <a:p>
            <a:pPr fontAlgn="base"/>
            <a:r>
              <a:rPr lang="en-US" sz="1200" b="0" i="0" kern="1200" dirty="0" smtClean="0">
                <a:solidFill>
                  <a:schemeClr val="tx1"/>
                </a:solidFill>
                <a:effectLst/>
                <a:latin typeface="+mn-lt"/>
                <a:ea typeface="+mn-ea"/>
                <a:cs typeface="+mn-cs"/>
              </a:rPr>
              <a:t>The calculations in Figure 1.2 are based on earnings of individuals working full-time year-round. Because the proportion of adults working full-time year-round increases with education level (for example, 67% of college graduates and 55% of high school graduates between the ages of 45 and 54 worked full-time in 2008), the lifetime earnings differentials would be larger if all adults — or all adult workers — were included in these calculations.</a:t>
            </a:r>
          </a:p>
          <a:p>
            <a:pPr fontAlgn="base"/>
            <a:r>
              <a:rPr lang="en-US" sz="1200" b="0" i="0" kern="1200" dirty="0" smtClean="0">
                <a:solidFill>
                  <a:schemeClr val="tx1"/>
                </a:solidFill>
                <a:effectLst/>
                <a:latin typeface="+mn-lt"/>
                <a:ea typeface="+mn-ea"/>
                <a:cs typeface="+mn-cs"/>
              </a:rPr>
              <a:t>As Figure 1.1 reports, higher earnings correspond to higher tax payments. If after-tax earnings were used in this calculation, the ratio of lifetime earnings for individuals with more than a high school diploma to lifetime earnings for high school graduates would decline slightly.</a:t>
            </a:r>
          </a:p>
          <a:p>
            <a:pPr fontAlgn="base"/>
            <a:r>
              <a:rPr lang="en-US" sz="1200" b="0" i="0" u="none" strike="noStrike" kern="1200" dirty="0" smtClean="0">
                <a:solidFill>
                  <a:schemeClr val="tx1"/>
                </a:solidFill>
                <a:effectLst/>
                <a:latin typeface="+mn-lt"/>
                <a:ea typeface="+mn-ea"/>
                <a:cs typeface="+mn-cs"/>
              </a:rPr>
              <a:t>Also Important</a:t>
            </a:r>
          </a:p>
          <a:p>
            <a:pPr fontAlgn="base"/>
            <a:r>
              <a:rPr lang="en-US" sz="1200" b="0" i="0" kern="1200" dirty="0" smtClean="0">
                <a:solidFill>
                  <a:schemeClr val="tx1"/>
                </a:solidFill>
                <a:effectLst/>
                <a:latin typeface="+mn-lt"/>
                <a:ea typeface="+mn-ea"/>
                <a:cs typeface="+mn-cs"/>
              </a:rPr>
              <a:t>There are a variety of ways to estimate lifetime earnings for people with different levels of education. Although some reasonable assumptions would lower the ratios shown here and other reasonable assumptions would increase those ratios, the results consistently reveal significantly higher earnings levels associated with higher levels of education.</a:t>
            </a:r>
          </a:p>
          <a:p>
            <a:pPr fontAlgn="base"/>
            <a:r>
              <a:rPr lang="en-US" sz="1200" b="0" i="0" kern="1200" dirty="0" smtClean="0">
                <a:solidFill>
                  <a:schemeClr val="tx1"/>
                </a:solidFill>
                <a:effectLst/>
                <a:latin typeface="+mn-lt"/>
                <a:ea typeface="+mn-ea"/>
                <a:cs typeface="+mn-cs"/>
              </a:rPr>
              <a:t>A number of careful studies show that people who are kept out of college by barriers like a shortage of funds or the absence of nearby appropriate colleges earn higher than average returns when the barriers are lowered. In other words, the idea that students who are not enrolling in college would be unlikely to enjoy the average benefits reported here is not supported by the evidence (Brand and </a:t>
            </a:r>
            <a:r>
              <a:rPr lang="en-US" sz="1200" b="0" i="0" kern="1200" dirty="0" err="1" smtClean="0">
                <a:solidFill>
                  <a:schemeClr val="tx1"/>
                </a:solidFill>
                <a:effectLst/>
                <a:latin typeface="+mn-lt"/>
                <a:ea typeface="+mn-ea"/>
                <a:cs typeface="+mn-cs"/>
              </a:rPr>
              <a:t>Xie</a:t>
            </a:r>
            <a:r>
              <a:rPr lang="en-US" sz="1200" b="0" i="0" kern="1200" dirty="0" smtClean="0">
                <a:solidFill>
                  <a:schemeClr val="tx1"/>
                </a:solidFill>
                <a:effectLst/>
                <a:latin typeface="+mn-lt"/>
                <a:ea typeface="+mn-ea"/>
                <a:cs typeface="+mn-cs"/>
              </a:rPr>
              <a:t>, 2010).</a:t>
            </a:r>
          </a:p>
          <a:p>
            <a:endParaRPr lang="en-US" dirty="0"/>
          </a:p>
        </p:txBody>
      </p:sp>
      <p:sp>
        <p:nvSpPr>
          <p:cNvPr id="4" name="Slide Number Placeholder 3"/>
          <p:cNvSpPr>
            <a:spLocks noGrp="1"/>
          </p:cNvSpPr>
          <p:nvPr>
            <p:ph type="sldNum" sz="quarter" idx="10"/>
          </p:nvPr>
        </p:nvSpPr>
        <p:spPr/>
        <p:txBody>
          <a:bodyPr/>
          <a:lstStyle/>
          <a:p>
            <a:fld id="{5A66CC64-1025-4EB3-B736-0AE950941298}" type="slidenum">
              <a:rPr lang="en-US" smtClean="0"/>
              <a:t>5</a:t>
            </a:fld>
            <a:endParaRPr lang="en-US"/>
          </a:p>
        </p:txBody>
      </p:sp>
    </p:spTree>
    <p:extLst>
      <p:ext uri="{BB962C8B-B14F-4D97-AF65-F5344CB8AC3E}">
        <p14:creationId xmlns:p14="http://schemas.microsoft.com/office/powerpoint/2010/main" val="167908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Available at: </a:t>
            </a:r>
            <a:r>
              <a:rPr lang="en-US" dirty="0" smtClean="0">
                <a:hlinkClick r:id="rId3"/>
              </a:rPr>
              <a:t>https://www.bls.gov/emp/home.htm</a:t>
            </a:r>
            <a:endParaRPr lang="en-US" dirty="0" smtClean="0"/>
          </a:p>
          <a:p>
            <a:endParaRPr lang="en-US" dirty="0"/>
          </a:p>
        </p:txBody>
      </p:sp>
      <p:sp>
        <p:nvSpPr>
          <p:cNvPr id="4" name="Slide Number Placeholder 3"/>
          <p:cNvSpPr>
            <a:spLocks noGrp="1"/>
          </p:cNvSpPr>
          <p:nvPr>
            <p:ph type="sldNum" sz="quarter" idx="10"/>
          </p:nvPr>
        </p:nvSpPr>
        <p:spPr/>
        <p:txBody>
          <a:bodyPr/>
          <a:lstStyle/>
          <a:p>
            <a:fld id="{5A66CC64-1025-4EB3-B736-0AE950941298}" type="slidenum">
              <a:rPr lang="en-US" smtClean="0"/>
              <a:t>6</a:t>
            </a:fld>
            <a:endParaRPr lang="en-US"/>
          </a:p>
        </p:txBody>
      </p:sp>
    </p:spTree>
    <p:extLst>
      <p:ext uri="{BB962C8B-B14F-4D97-AF65-F5344CB8AC3E}">
        <p14:creationId xmlns:p14="http://schemas.microsoft.com/office/powerpoint/2010/main" val="257741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6CC64-1025-4EB3-B736-0AE950941298}" type="slidenum">
              <a:rPr lang="en-US" smtClean="0"/>
              <a:t>12</a:t>
            </a:fld>
            <a:endParaRPr lang="en-US"/>
          </a:p>
        </p:txBody>
      </p:sp>
    </p:spTree>
    <p:extLst>
      <p:ext uri="{BB962C8B-B14F-4D97-AF65-F5344CB8AC3E}">
        <p14:creationId xmlns:p14="http://schemas.microsoft.com/office/powerpoint/2010/main" val="426838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82A728-BF0C-4325-8E74-1C5045D70A03}" type="datetime1">
              <a:rPr lang="en-US" smtClean="0"/>
              <a:t>10/17/2019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B2BF156-54C3-48B6-B32F-9F6D911CBCC9}"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64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E8A47-9B5E-4F37-B52E-35443EFBF033}"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140369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56D42-BC47-4F15-9C86-17294BD3D5CD}"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94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FC1E8-B76A-41DB-918A-F6EFC19950FD}"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80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4964C7-4503-45F3-92DF-FACCD5FC3730}"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223752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60EC2-4992-4B13-9791-5EE9E0DAF74C}"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08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14955-6987-47A7-B83C-E538D58C73D0}"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37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FA4BE-00DE-4338-8ABD-89E2B4B929B2}"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093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48580-7E80-4917-9F0B-AC3DCD528F39}"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867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279247-1E19-4AE2-9653-BC6AA0B53901}"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93F91E60-8E50-40D4-ADA7-9DE404829F1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26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FCE78-8ACA-4467-9ACD-9558D0925EA1}"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274172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AF1D3D-6045-410C-8353-360416A6D74E}"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4229940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E78A-D9FA-44C7-B1CC-F83D8E2337D2}"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93F91E60-8E50-40D4-ADA7-9DE404829F1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08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450F8-8944-4B8A-9D3A-B57FEBF502F4}"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80435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B35E76-C62D-48C0-847E-817DA04266D4}"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Have a question?  Go to:  PollEv.com/ugprograms343</a:t>
            </a:r>
            <a:endParaRPr lang="en-US"/>
          </a:p>
        </p:txBody>
      </p:sp>
      <p:sp>
        <p:nvSpPr>
          <p:cNvPr id="9" name="Slide Number Placeholder 8"/>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2271272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C4D65B-05E1-4F43-8886-013611F2AC70}" type="datetime1">
              <a:rPr lang="en-US" smtClean="0"/>
              <a:t>10/17/2019</a:t>
            </a:fld>
            <a:endParaRPr lang="en-US"/>
          </a:p>
        </p:txBody>
      </p:sp>
      <p:sp>
        <p:nvSpPr>
          <p:cNvPr id="4" name="Footer Placeholder 3"/>
          <p:cNvSpPr>
            <a:spLocks noGrp="1"/>
          </p:cNvSpPr>
          <p:nvPr>
            <p:ph type="ftr" sz="quarter" idx="11"/>
          </p:nvPr>
        </p:nvSpPr>
        <p:spPr/>
        <p:txBody>
          <a:bodyPr/>
          <a:lstStyle/>
          <a:p>
            <a:r>
              <a:rPr lang="en-US" smtClean="0"/>
              <a:t>Have a question?  Go to:  PollEv.com/ugprograms343</a:t>
            </a:r>
            <a:endParaRPr lang="en-US"/>
          </a:p>
        </p:txBody>
      </p:sp>
      <p:sp>
        <p:nvSpPr>
          <p:cNvPr id="5" name="Slide Number Placeholder 4"/>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254548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A4002E-8198-46F1-86DA-B0F1531CB669}" type="datetime1">
              <a:rPr lang="en-US" smtClean="0"/>
              <a:t>10/17/2019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Have a question?  Go to:  PollEv.com/ugprograms343</a:t>
            </a:r>
            <a:endParaRPr lang="en-US"/>
          </a:p>
        </p:txBody>
      </p:sp>
      <p:sp>
        <p:nvSpPr>
          <p:cNvPr id="9" name="Slide Number Placeholder 8"/>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156409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2B771B-9460-49B9-A047-9C43532C171C}" type="datetime1">
              <a:rPr lang="en-US" smtClean="0"/>
              <a:t>10/17/2019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solidFill>
                  <a:srgbClr val="637052"/>
                </a:solidFill>
              </a:rPr>
              <a:t>Have a question?  Go to:  PollEv.com/ugprograms343</a:t>
            </a:r>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F91E60-8E50-40D4-ADA7-9DE404829F14}"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008103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48C3A-F697-44FD-BF94-BB6C45036E5B}"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1810607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CDF82D-F9E5-4471-BF17-89CD6CBD08D5}"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188566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C6CC3-ED7C-4A2C-A008-CC0D19811CCA}"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93F91E60-8E50-40D4-ADA7-9DE404829F14}" type="slidenum">
              <a:rPr lang="en-US" smtClean="0"/>
              <a:pPr/>
              <a:t>‹#›</a:t>
            </a:fld>
            <a:endParaRPr lang="en-US"/>
          </a:p>
        </p:txBody>
      </p:sp>
    </p:spTree>
    <p:extLst>
      <p:ext uri="{BB962C8B-B14F-4D97-AF65-F5344CB8AC3E}">
        <p14:creationId xmlns:p14="http://schemas.microsoft.com/office/powerpoint/2010/main" val="362910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1FAD1-4B88-465A-B3D4-BA7EB6DC212C}" type="datetime1">
              <a:rPr lang="en-US" smtClean="0"/>
              <a:t>10/17/2019</a:t>
            </a:fld>
            <a:endParaRPr lang="en-US"/>
          </a:p>
        </p:txBody>
      </p:sp>
      <p:sp>
        <p:nvSpPr>
          <p:cNvPr id="5" name="Footer Placeholder 4"/>
          <p:cNvSpPr>
            <a:spLocks noGrp="1"/>
          </p:cNvSpPr>
          <p:nvPr>
            <p:ph type="ftr" sz="quarter" idx="11"/>
          </p:nvPr>
        </p:nvSpPr>
        <p:spPr/>
        <p:txBody>
          <a:bodyPr/>
          <a:lstStyle/>
          <a:p>
            <a:r>
              <a:rPr lang="en-US" smtClean="0"/>
              <a:t>Have a question?  Go to:  PollEv.com/ugprograms343</a:t>
            </a:r>
            <a:endParaRPr lang="en-US"/>
          </a:p>
        </p:txBody>
      </p:sp>
      <p:sp>
        <p:nvSpPr>
          <p:cNvPr id="6" name="Slide Number Placeholder 5"/>
          <p:cNvSpPr>
            <a:spLocks noGrp="1"/>
          </p:cNvSpPr>
          <p:nvPr>
            <p:ph type="sldNum" sz="quarter" idx="12"/>
          </p:nvPr>
        </p:nvSpPr>
        <p:spPr/>
        <p:txBody>
          <a:bodyPr/>
          <a:lstStyle/>
          <a:p>
            <a:fld id="{7B2BF156-54C3-48B6-B32F-9F6D911CBCC9}"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49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91DD7E-EF25-48F9-86A8-AFB6DB104C9C}"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4787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A919D7-6E63-4096-B914-3C9ACD1560A8}"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Have a question?  Go to:  PollEv.com/ugprograms343</a:t>
            </a:r>
            <a:endParaRPr lang="en-US"/>
          </a:p>
        </p:txBody>
      </p:sp>
      <p:sp>
        <p:nvSpPr>
          <p:cNvPr id="9" name="Slide Number Placeholder 8"/>
          <p:cNvSpPr>
            <a:spLocks noGrp="1"/>
          </p:cNvSpPr>
          <p:nvPr>
            <p:ph type="sldNum" sz="quarter" idx="12"/>
          </p:nvPr>
        </p:nvSpPr>
        <p:spPr/>
        <p:txBody>
          <a:bodyPr/>
          <a:lstStyle/>
          <a:p>
            <a:fld id="{7B2BF156-54C3-48B6-B32F-9F6D911CBCC9}"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62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8E628C-17CB-4D6E-9415-49DD377F2A6F}" type="datetime1">
              <a:rPr lang="en-US" smtClean="0"/>
              <a:t>10/17/2019</a:t>
            </a:fld>
            <a:endParaRPr lang="en-US"/>
          </a:p>
        </p:txBody>
      </p:sp>
      <p:sp>
        <p:nvSpPr>
          <p:cNvPr id="4" name="Footer Placeholder 3"/>
          <p:cNvSpPr>
            <a:spLocks noGrp="1"/>
          </p:cNvSpPr>
          <p:nvPr>
            <p:ph type="ftr" sz="quarter" idx="11"/>
          </p:nvPr>
        </p:nvSpPr>
        <p:spPr/>
        <p:txBody>
          <a:bodyPr/>
          <a:lstStyle/>
          <a:p>
            <a:r>
              <a:rPr lang="en-US" smtClean="0"/>
              <a:t>Have a question?  Go to:  PollEv.com/ugprograms343</a:t>
            </a:r>
            <a:endParaRPr lang="en-US"/>
          </a:p>
        </p:txBody>
      </p:sp>
      <p:sp>
        <p:nvSpPr>
          <p:cNvPr id="5" name="Slide Number Placeholder 4"/>
          <p:cNvSpPr>
            <a:spLocks noGrp="1"/>
          </p:cNvSpPr>
          <p:nvPr>
            <p:ph type="sldNum" sz="quarter" idx="12"/>
          </p:nvPr>
        </p:nvSpPr>
        <p:spPr/>
        <p:txBody>
          <a:bodyPr/>
          <a:lstStyle/>
          <a:p>
            <a:fld id="{7B2BF156-54C3-48B6-B32F-9F6D911CBCC9}"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48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39889-23DA-48AF-992E-AE4C4E229B68}" type="datetime1">
              <a:rPr lang="en-US" smtClean="0"/>
              <a:t>10/17/2019</a:t>
            </a:fld>
            <a:endParaRPr lang="en-US"/>
          </a:p>
        </p:txBody>
      </p:sp>
      <p:sp>
        <p:nvSpPr>
          <p:cNvPr id="3" name="Footer Placeholder 2"/>
          <p:cNvSpPr>
            <a:spLocks noGrp="1"/>
          </p:cNvSpPr>
          <p:nvPr>
            <p:ph type="ftr" sz="quarter" idx="11"/>
          </p:nvPr>
        </p:nvSpPr>
        <p:spPr/>
        <p:txBody>
          <a:bodyPr/>
          <a:lstStyle/>
          <a:p>
            <a:r>
              <a:rPr lang="en-US" smtClean="0"/>
              <a:t>Have a question?  Go to:  PollEv.com/ugprograms343</a:t>
            </a:r>
            <a:endParaRPr lang="en-US"/>
          </a:p>
        </p:txBody>
      </p:sp>
      <p:sp>
        <p:nvSpPr>
          <p:cNvPr id="4" name="Slide Number Placeholder 3"/>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186610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7DC6A-B10C-436C-8A5A-F571385B7288}"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7B2BF156-54C3-48B6-B32F-9F6D911CBCC9}"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70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74F08-0929-44FF-9E04-1139A1D9B102}"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Have a question?  Go to:  PollEv.com/ugprograms343</a:t>
            </a:r>
            <a:endParaRPr lang="en-US"/>
          </a:p>
        </p:txBody>
      </p:sp>
      <p:sp>
        <p:nvSpPr>
          <p:cNvPr id="7" name="Slide Number Placeholder 6"/>
          <p:cNvSpPr>
            <a:spLocks noGrp="1"/>
          </p:cNvSpPr>
          <p:nvPr>
            <p:ph type="sldNum" sz="quarter" idx="12"/>
          </p:nvPr>
        </p:nvSpPr>
        <p:spPr/>
        <p:txBody>
          <a:bodyPr/>
          <a:lstStyle/>
          <a:p>
            <a:fld id="{7B2BF156-54C3-48B6-B32F-9F6D911CBCC9}" type="slidenum">
              <a:rPr lang="en-US" smtClean="0"/>
              <a:t>‹#›</a:t>
            </a:fld>
            <a:endParaRPr lang="en-US"/>
          </a:p>
        </p:txBody>
      </p:sp>
    </p:spTree>
    <p:extLst>
      <p:ext uri="{BB962C8B-B14F-4D97-AF65-F5344CB8AC3E}">
        <p14:creationId xmlns:p14="http://schemas.microsoft.com/office/powerpoint/2010/main" val="384106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2A5BDF-7F60-4BB4-8E59-66EECF7EFCD5}" type="datetime1">
              <a:rPr lang="en-US" smtClean="0"/>
              <a:t>10/17/2019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Have a question?  Go to:  PollEv.com/ugprograms343</a:t>
            </a: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2BF156-54C3-48B6-B32F-9F6D911CBCC9}" type="slidenum">
              <a:rPr lang="en-US" smtClean="0"/>
              <a:t>‹#›</a:t>
            </a:fld>
            <a:endParaRPr lang="en-US"/>
          </a:p>
        </p:txBody>
      </p:sp>
    </p:spTree>
    <p:extLst>
      <p:ext uri="{BB962C8B-B14F-4D97-AF65-F5344CB8AC3E}">
        <p14:creationId xmlns:p14="http://schemas.microsoft.com/office/powerpoint/2010/main" val="3602941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049E07-749B-45C5-B8BE-0701B5574721}" type="datetime1">
              <a:rPr lang="en-US" smtClean="0"/>
              <a:t>10/17/2019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Have a question?  Go to:  PollEv.com/ugprograms343</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F91E60-8E50-40D4-ADA7-9DE404829F1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3907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391105"/>
            <a:ext cx="10058400" cy="1450757"/>
          </a:xfrm>
        </p:spPr>
        <p:txBody>
          <a:bodyPr/>
          <a:lstStyle/>
          <a:p>
            <a:r>
              <a:rPr lang="en-US" dirty="0" smtClean="0">
                <a:solidFill>
                  <a:schemeClr val="tx1"/>
                </a:solidFill>
              </a:rPr>
              <a:t>“Should I go to grad school?”: </a:t>
            </a:r>
            <a:br>
              <a:rPr lang="en-US" dirty="0" smtClean="0">
                <a:solidFill>
                  <a:schemeClr val="tx1"/>
                </a:solidFill>
              </a:rPr>
            </a:br>
            <a:r>
              <a:rPr lang="en-US" dirty="0" smtClean="0">
                <a:solidFill>
                  <a:schemeClr val="tx1"/>
                </a:solidFill>
              </a:rPr>
              <a:t>   Weighing </a:t>
            </a:r>
            <a:r>
              <a:rPr lang="en-US" dirty="0" smtClean="0">
                <a:solidFill>
                  <a:schemeClr val="tx1"/>
                </a:solidFill>
              </a:rPr>
              <a:t>your options</a:t>
            </a:r>
            <a:endParaRPr lang="en-US" dirty="0">
              <a:solidFill>
                <a:schemeClr val="tx1"/>
              </a:solidFill>
            </a:endParaRPr>
          </a:p>
        </p:txBody>
      </p:sp>
      <p:sp>
        <p:nvSpPr>
          <p:cNvPr id="3" name="Content Placeholder 2"/>
          <p:cNvSpPr>
            <a:spLocks noGrp="1"/>
          </p:cNvSpPr>
          <p:nvPr>
            <p:ph idx="1"/>
          </p:nvPr>
        </p:nvSpPr>
        <p:spPr>
          <a:xfrm>
            <a:off x="341141" y="2341423"/>
            <a:ext cx="11570677" cy="3430601"/>
          </a:xfrm>
        </p:spPr>
        <p:txBody>
          <a:bodyPr/>
          <a:lstStyle/>
          <a:p>
            <a:r>
              <a:rPr lang="en-US" sz="2400" b="1" dirty="0"/>
              <a:t>Speaker:    </a:t>
            </a:r>
            <a:r>
              <a:rPr lang="en-US" sz="2400" b="1" dirty="0" smtClean="0"/>
              <a:t>Prof. Amy Abruzzi, </a:t>
            </a:r>
            <a:r>
              <a:rPr lang="en-US" sz="2400" dirty="0" smtClean="0"/>
              <a:t>Public </a:t>
            </a:r>
            <a:r>
              <a:rPr lang="en-US" sz="2400" dirty="0"/>
              <a:t>Health Program Coordinator, Undergraduate </a:t>
            </a:r>
            <a:r>
              <a:rPr lang="en-US" sz="2400" dirty="0" smtClean="0"/>
              <a:t>Programs</a:t>
            </a:r>
          </a:p>
          <a:p>
            <a:endParaRPr lang="en-US" sz="2400" dirty="0"/>
          </a:p>
          <a:p>
            <a:endParaRPr lang="en-US" sz="2400" dirty="0" smtClean="0"/>
          </a:p>
          <a:p>
            <a:r>
              <a:rPr lang="en-US" sz="2400" dirty="0" smtClean="0"/>
              <a:t>“What’s Next- Grad School?”</a:t>
            </a:r>
          </a:p>
          <a:p>
            <a:r>
              <a:rPr lang="en-US" sz="2400" dirty="0" smtClean="0"/>
              <a:t>October 18, 2019</a:t>
            </a:r>
          </a:p>
        </p:txBody>
      </p:sp>
    </p:spTree>
    <p:extLst>
      <p:ext uri="{BB962C8B-B14F-4D97-AF65-F5344CB8AC3E}">
        <p14:creationId xmlns:p14="http://schemas.microsoft.com/office/powerpoint/2010/main" val="280991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67" y="503916"/>
            <a:ext cx="9601196" cy="1303867"/>
          </a:xfrm>
        </p:spPr>
        <p:txBody>
          <a:bodyPr/>
          <a:lstStyle/>
          <a:p>
            <a:r>
              <a:rPr lang="en-US" dirty="0" smtClean="0"/>
              <a:t>Part-time graduate study</a:t>
            </a:r>
            <a:endParaRPr lang="en-US" dirty="0"/>
          </a:p>
        </p:txBody>
      </p:sp>
      <p:sp>
        <p:nvSpPr>
          <p:cNvPr id="3" name="Text Placeholder 2"/>
          <p:cNvSpPr>
            <a:spLocks noGrp="1"/>
          </p:cNvSpPr>
          <p:nvPr>
            <p:ph type="body" idx="1"/>
          </p:nvPr>
        </p:nvSpPr>
        <p:spPr>
          <a:xfrm>
            <a:off x="2088622" y="1656892"/>
            <a:ext cx="5157787" cy="823912"/>
          </a:xfrm>
        </p:spPr>
        <p:txBody>
          <a:bodyPr/>
          <a:lstStyle/>
          <a:p>
            <a:r>
              <a:rPr lang="en-US" b="1" dirty="0" smtClean="0"/>
              <a:t>Pros</a:t>
            </a:r>
            <a:endParaRPr lang="en-US" b="1" dirty="0"/>
          </a:p>
        </p:txBody>
      </p:sp>
      <p:sp>
        <p:nvSpPr>
          <p:cNvPr id="4" name="Content Placeholder 3"/>
          <p:cNvSpPr>
            <a:spLocks noGrp="1"/>
          </p:cNvSpPr>
          <p:nvPr>
            <p:ph sz="half" idx="2"/>
          </p:nvPr>
        </p:nvSpPr>
        <p:spPr>
          <a:xfrm>
            <a:off x="1151967" y="2821486"/>
            <a:ext cx="4722896" cy="3062687"/>
          </a:xfrm>
        </p:spPr>
        <p:txBody>
          <a:bodyPr>
            <a:normAutofit fontScale="92500" lnSpcReduction="20000"/>
          </a:bodyPr>
          <a:lstStyle/>
          <a:p>
            <a:pPr marL="0" lvl="0">
              <a:lnSpc>
                <a:spcPct val="107000"/>
              </a:lnSpc>
              <a:spcBef>
                <a:spcPts val="0"/>
              </a:spcBef>
              <a:spcAft>
                <a:spcPts val="8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Gain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experience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while working towards advancement</a:t>
            </a:r>
          </a:p>
          <a:p>
            <a:pPr marL="0">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Offset costs of further study</a:t>
            </a:r>
          </a:p>
          <a:p>
            <a:pPr mar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Some employers offer 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uition reimbursement/waivers for part-time study </a:t>
            </a:r>
          </a:p>
          <a:p>
            <a:pPr mar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Professional programs may offer  summer courses and/or online options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5" name="Text Placeholder 4"/>
          <p:cNvSpPr>
            <a:spLocks noGrp="1"/>
          </p:cNvSpPr>
          <p:nvPr>
            <p:ph type="body" sz="quarter" idx="3"/>
          </p:nvPr>
        </p:nvSpPr>
        <p:spPr>
          <a:xfrm>
            <a:off x="7498977" y="1631656"/>
            <a:ext cx="5183188" cy="823912"/>
          </a:xfrm>
        </p:spPr>
        <p:txBody>
          <a:bodyPr/>
          <a:lstStyle/>
          <a:p>
            <a:r>
              <a:rPr lang="en-US" b="1" dirty="0" smtClean="0"/>
              <a:t>Cons</a:t>
            </a:r>
            <a:endParaRPr lang="en-US" b="1" dirty="0"/>
          </a:p>
        </p:txBody>
      </p:sp>
      <p:sp>
        <p:nvSpPr>
          <p:cNvPr id="6" name="Content Placeholder 5"/>
          <p:cNvSpPr>
            <a:spLocks noGrp="1"/>
          </p:cNvSpPr>
          <p:nvPr>
            <p:ph sz="quarter" idx="4"/>
          </p:nvPr>
        </p:nvSpPr>
        <p:spPr>
          <a:xfrm>
            <a:off x="6269306" y="2845096"/>
            <a:ext cx="5241375" cy="3151774"/>
          </a:xfrm>
        </p:spPr>
        <p:txBody>
          <a:bodyPr>
            <a:normAutofit fontScale="85000" lnSpcReduction="10000"/>
          </a:bodyPr>
          <a:lstStyle/>
          <a:p>
            <a:pPr marL="0">
              <a:lnSpc>
                <a:spcPct val="107000"/>
              </a:lnSpc>
              <a:spcBef>
                <a:spcPts val="0"/>
              </a:spcBef>
              <a:spcAft>
                <a:spcPts val="80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Takes longer to graduate</a:t>
            </a:r>
          </a:p>
          <a:p>
            <a:pPr marL="0">
              <a:lnSpc>
                <a:spcPct val="107000"/>
              </a:lnSpc>
              <a:spcBef>
                <a:spcPts val="0"/>
              </a:spcBef>
              <a:spcAft>
                <a:spcPts val="800"/>
              </a:spcAft>
            </a:pPr>
            <a:r>
              <a:rPr lang="en-US" sz="2600" dirty="0" smtClean="0">
                <a:latin typeface="Calibri" panose="020F0502020204030204" pitchFamily="34" charset="0"/>
                <a:ea typeface="Calibri" panose="020F0502020204030204" pitchFamily="34" charset="0"/>
                <a:cs typeface="Times New Roman" panose="02020603050405020304" pitchFamily="18" charset="0"/>
              </a:rPr>
              <a:t>May not be practical for all jobs </a:t>
            </a:r>
          </a:p>
          <a:p>
            <a:pPr marL="0">
              <a:lnSpc>
                <a:spcPct val="107000"/>
              </a:lnSpc>
              <a:spcBef>
                <a:spcPts val="0"/>
              </a:spcBef>
              <a:spcAft>
                <a:spcPts val="80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Limits your options  </a:t>
            </a:r>
          </a:p>
          <a:p>
            <a:pPr marL="0">
              <a:lnSpc>
                <a:spcPct val="107000"/>
              </a:lnSpc>
              <a:spcBef>
                <a:spcPts val="0"/>
              </a:spcBef>
              <a:spcAft>
                <a:spcPts val="80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May be lower in admission priority</a:t>
            </a:r>
          </a:p>
          <a:p>
            <a:pPr marL="0">
              <a:lnSpc>
                <a:spcPct val="107000"/>
              </a:lnSpc>
              <a:spcBef>
                <a:spcPts val="0"/>
              </a:spcBef>
              <a:spcAft>
                <a:spcPts val="800"/>
              </a:spcAft>
            </a:pPr>
            <a:r>
              <a:rPr lang="en-US" sz="2600" dirty="0" smtClean="0">
                <a:latin typeface="Calibri" panose="020F0502020204030204" pitchFamily="34" charset="0"/>
                <a:ea typeface="Calibri" panose="020F0502020204030204" pitchFamily="34" charset="0"/>
                <a:cs typeface="Times New Roman" panose="02020603050405020304" pitchFamily="18" charset="0"/>
              </a:rPr>
              <a:t>May not be eligible for merit-based aid</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r>
              <a:rPr lang="en-US" sz="2600" dirty="0" smtClean="0">
                <a:latin typeface="Calibri" panose="020F0502020204030204" pitchFamily="34" charset="0"/>
                <a:ea typeface="Calibri" panose="020F0502020204030204" pitchFamily="34" charset="0"/>
                <a:cs typeface="Times New Roman" panose="02020603050405020304" pitchFamily="18" charset="0"/>
              </a:rPr>
              <a:t>Requires extra effort to gain program experience</a:t>
            </a:r>
            <a:endParaRPr lang="en-US" sz="2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endParaRPr lang="en-US" sz="7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806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4196" y="582257"/>
            <a:ext cx="9601196" cy="1303867"/>
          </a:xfrm>
        </p:spPr>
        <p:txBody>
          <a:bodyPr/>
          <a:lstStyle/>
          <a:p>
            <a:r>
              <a:rPr lang="en-US" dirty="0" smtClean="0"/>
              <a:t>Full-time graduate study</a:t>
            </a:r>
            <a:endParaRPr lang="en-US" dirty="0"/>
          </a:p>
        </p:txBody>
      </p:sp>
      <p:sp>
        <p:nvSpPr>
          <p:cNvPr id="8" name="Text Placeholder 7"/>
          <p:cNvSpPr>
            <a:spLocks noGrp="1"/>
          </p:cNvSpPr>
          <p:nvPr>
            <p:ph type="body" idx="1"/>
          </p:nvPr>
        </p:nvSpPr>
        <p:spPr>
          <a:xfrm>
            <a:off x="1296990" y="1871206"/>
            <a:ext cx="3992732" cy="576262"/>
          </a:xfrm>
        </p:spPr>
        <p:txBody>
          <a:bodyPr/>
          <a:lstStyle/>
          <a:p>
            <a:r>
              <a:rPr lang="en-US" b="1" dirty="0" smtClean="0"/>
              <a:t>Typical aid sources</a:t>
            </a:r>
            <a:endParaRPr lang="en-US" b="1" dirty="0"/>
          </a:p>
        </p:txBody>
      </p:sp>
      <p:sp>
        <p:nvSpPr>
          <p:cNvPr id="6" name="Content Placeholder 5"/>
          <p:cNvSpPr>
            <a:spLocks noGrp="1"/>
          </p:cNvSpPr>
          <p:nvPr>
            <p:ph sz="half" idx="2"/>
          </p:nvPr>
        </p:nvSpPr>
        <p:spPr>
          <a:xfrm>
            <a:off x="1295401" y="2509418"/>
            <a:ext cx="5157787" cy="3183591"/>
          </a:xfrm>
        </p:spPr>
        <p:txBody>
          <a:bodyPr>
            <a:normAutofit/>
          </a:bodyPr>
          <a:lstStyle/>
          <a:p>
            <a:r>
              <a:rPr lang="en-US" dirty="0" smtClean="0"/>
              <a:t>Teaching assistantships </a:t>
            </a:r>
          </a:p>
          <a:p>
            <a:r>
              <a:rPr lang="en-US" dirty="0" smtClean="0"/>
              <a:t>Research assistantships</a:t>
            </a:r>
          </a:p>
          <a:p>
            <a:r>
              <a:rPr lang="en-US" dirty="0" smtClean="0"/>
              <a:t>Fellowships</a:t>
            </a:r>
          </a:p>
          <a:p>
            <a:r>
              <a:rPr lang="en-US" dirty="0" smtClean="0"/>
              <a:t>Grants</a:t>
            </a:r>
          </a:p>
          <a:p>
            <a:r>
              <a:rPr lang="en-US" dirty="0" smtClean="0"/>
              <a:t>Tuition waivers </a:t>
            </a:r>
          </a:p>
          <a:p>
            <a:r>
              <a:rPr lang="en-US" dirty="0" smtClean="0"/>
              <a:t>Loans</a:t>
            </a:r>
            <a:endParaRPr lang="en-US" dirty="0"/>
          </a:p>
        </p:txBody>
      </p:sp>
      <p:sp>
        <p:nvSpPr>
          <p:cNvPr id="9" name="Text Placeholder 8"/>
          <p:cNvSpPr>
            <a:spLocks noGrp="1"/>
          </p:cNvSpPr>
          <p:nvPr>
            <p:ph type="body" sz="quarter" idx="3"/>
          </p:nvPr>
        </p:nvSpPr>
        <p:spPr>
          <a:xfrm>
            <a:off x="6320304" y="1869192"/>
            <a:ext cx="3999001" cy="576262"/>
          </a:xfrm>
        </p:spPr>
        <p:txBody>
          <a:bodyPr/>
          <a:lstStyle/>
          <a:p>
            <a:r>
              <a:rPr lang="en-US" b="1" dirty="0" smtClean="0"/>
              <a:t>Key considerations</a:t>
            </a:r>
            <a:endParaRPr lang="en-US" b="1" dirty="0"/>
          </a:p>
        </p:txBody>
      </p:sp>
      <p:sp>
        <p:nvSpPr>
          <p:cNvPr id="10" name="Content Placeholder 9"/>
          <p:cNvSpPr>
            <a:spLocks noGrp="1"/>
          </p:cNvSpPr>
          <p:nvPr>
            <p:ph sz="quarter" idx="4"/>
          </p:nvPr>
        </p:nvSpPr>
        <p:spPr>
          <a:xfrm>
            <a:off x="6144794" y="2844507"/>
            <a:ext cx="5183188" cy="3222661"/>
          </a:xfrm>
        </p:spPr>
        <p:txBody>
          <a:bodyPr>
            <a:normAutofit/>
          </a:bodyPr>
          <a:lstStyle/>
          <a:p>
            <a:r>
              <a:rPr lang="en-US" dirty="0" smtClean="0"/>
              <a:t>Source (internal, external)</a:t>
            </a:r>
          </a:p>
          <a:p>
            <a:r>
              <a:rPr lang="en-US" dirty="0" smtClean="0"/>
              <a:t>Amount</a:t>
            </a:r>
          </a:p>
          <a:p>
            <a:r>
              <a:rPr lang="en-US" dirty="0" smtClean="0"/>
              <a:t>Restrictions or other requirements</a:t>
            </a:r>
          </a:p>
          <a:p>
            <a:r>
              <a:rPr lang="en-US" dirty="0" smtClean="0"/>
              <a:t>Availability for professional programs</a:t>
            </a:r>
          </a:p>
          <a:p>
            <a:r>
              <a:rPr lang="en-US" dirty="0" smtClean="0"/>
              <a:t>Early Deadlines </a:t>
            </a:r>
          </a:p>
          <a:p>
            <a:endParaRPr lang="en-US" dirty="0"/>
          </a:p>
        </p:txBody>
      </p:sp>
    </p:spTree>
    <p:extLst>
      <p:ext uri="{BB962C8B-B14F-4D97-AF65-F5344CB8AC3E}">
        <p14:creationId xmlns:p14="http://schemas.microsoft.com/office/powerpoint/2010/main" val="74101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It </a:t>
            </a:r>
            <a:r>
              <a:rPr lang="en-US" sz="3200" dirty="0"/>
              <a:t>takes time to figure things </a:t>
            </a:r>
            <a:r>
              <a:rPr lang="en-US" sz="3200" dirty="0" smtClean="0"/>
              <a:t>out! </a:t>
            </a:r>
          </a:p>
          <a:p>
            <a:pPr lvl="1"/>
            <a:r>
              <a:rPr lang="en-US" sz="3200" dirty="0" smtClean="0"/>
              <a:t>Many students work for a few years before going on to grad school, and this seems best for most </a:t>
            </a:r>
          </a:p>
          <a:p>
            <a:r>
              <a:rPr lang="en-US" sz="3200" dirty="0" smtClean="0"/>
              <a:t>Talk to people you know and admire for advice </a:t>
            </a:r>
          </a:p>
          <a:p>
            <a:pPr lvl="1"/>
            <a:r>
              <a:rPr lang="en-US" sz="2800" dirty="0" smtClean="0"/>
              <a:t>Family, teachers, friends, employers, community leaders</a:t>
            </a:r>
          </a:p>
          <a:p>
            <a:r>
              <a:rPr lang="en-US" sz="3600" dirty="0" smtClean="0"/>
              <a:t>Take advantage of opportunities that come your way</a:t>
            </a:r>
          </a:p>
        </p:txBody>
      </p:sp>
    </p:spTree>
    <p:extLst>
      <p:ext uri="{BB962C8B-B14F-4D97-AF65-F5344CB8AC3E}">
        <p14:creationId xmlns:p14="http://schemas.microsoft.com/office/powerpoint/2010/main" val="35235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959213"/>
            <a:ext cx="9601196" cy="1303867"/>
          </a:xfrm>
        </p:spPr>
        <p:txBody>
          <a:bodyPr/>
          <a:lstStyle/>
          <a:p>
            <a:r>
              <a:rPr lang="en-US" dirty="0" smtClean="0"/>
              <a:t>Should I go to grad school?</a:t>
            </a:r>
            <a:endParaRPr lang="en-US" dirty="0"/>
          </a:p>
        </p:txBody>
      </p:sp>
    </p:spTree>
    <p:extLst>
      <p:ext uri="{BB962C8B-B14F-4D97-AF65-F5344CB8AC3E}">
        <p14:creationId xmlns:p14="http://schemas.microsoft.com/office/powerpoint/2010/main" val="410026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86101" y="252348"/>
            <a:ext cx="8911687" cy="1280890"/>
          </a:xfrm>
        </p:spPr>
        <p:txBody>
          <a:bodyPr>
            <a:normAutofit/>
          </a:bodyPr>
          <a:lstStyle/>
          <a:p>
            <a:r>
              <a:rPr lang="en-US" dirty="0" smtClean="0"/>
              <a:t>“Good reasons to go to grad school”</a:t>
            </a:r>
            <a:endParaRPr lang="en-US" dirty="0"/>
          </a:p>
        </p:txBody>
      </p:sp>
      <p:sp>
        <p:nvSpPr>
          <p:cNvPr id="8" name="Content Placeholder 7"/>
          <p:cNvSpPr>
            <a:spLocks noGrp="1"/>
          </p:cNvSpPr>
          <p:nvPr>
            <p:ph idx="1"/>
          </p:nvPr>
        </p:nvSpPr>
        <p:spPr>
          <a:xfrm>
            <a:off x="1288984" y="1422027"/>
            <a:ext cx="9964616" cy="4082396"/>
          </a:xfrm>
          <a:blipFill>
            <a:blip r:embed="rId3"/>
            <a:tile tx="0" ty="0" sx="100000" sy="100000" flip="none" algn="tl"/>
          </a:blipFill>
        </p:spPr>
        <p:txBody>
          <a:bodyPr>
            <a:normAutofit lnSpcReduction="10000"/>
          </a:bodyPr>
          <a:lstStyle/>
          <a:p>
            <a:pPr marL="514350" indent="-514350">
              <a:buFont typeface="+mj-lt"/>
              <a:buAutoNum type="arabicPeriod"/>
            </a:pPr>
            <a:r>
              <a:rPr lang="en-US" sz="2400" b="1" dirty="0" smtClean="0"/>
              <a:t>You have a passionate interest in a narrow topic or an usual combination of topics.</a:t>
            </a:r>
          </a:p>
          <a:p>
            <a:pPr marL="514350" indent="-514350">
              <a:buFont typeface="+mj-lt"/>
              <a:buAutoNum type="arabicPeriod"/>
            </a:pPr>
            <a:r>
              <a:rPr lang="en-US" sz="2400" b="1" dirty="0" smtClean="0"/>
              <a:t>You have a vocational interest that carries a graduate degree credential as an entrance requirement.</a:t>
            </a:r>
          </a:p>
          <a:p>
            <a:pPr marL="514350" indent="-514350">
              <a:buFont typeface="+mj-lt"/>
              <a:buAutoNum type="arabicPeriod"/>
            </a:pPr>
            <a:r>
              <a:rPr lang="en-US" sz="2400" b="1" dirty="0" smtClean="0"/>
              <a:t>You want to earn more money than you otherwise would have. </a:t>
            </a:r>
          </a:p>
          <a:p>
            <a:pPr marL="514350" indent="-514350">
              <a:buFont typeface="+mj-lt"/>
              <a:buAutoNum type="arabicPeriod"/>
            </a:pPr>
            <a:r>
              <a:rPr lang="en-US" sz="2400" b="1" dirty="0" smtClean="0"/>
              <a:t>You want to ensure continued career advancement.</a:t>
            </a:r>
          </a:p>
          <a:p>
            <a:pPr marL="514350" indent="-514350">
              <a:buFont typeface="+mj-lt"/>
              <a:buAutoNum type="arabicPeriod"/>
            </a:pPr>
            <a:r>
              <a:rPr lang="en-US" sz="2400" b="1" dirty="0" smtClean="0"/>
              <a:t>You seek a richer and more satisfying life.</a:t>
            </a:r>
          </a:p>
          <a:p>
            <a:pPr marL="514350" indent="-514350">
              <a:buFont typeface="+mj-lt"/>
              <a:buAutoNum type="arabicPeriod"/>
            </a:pPr>
            <a:r>
              <a:rPr lang="en-US" sz="2400" b="1" dirty="0" smtClean="0"/>
              <a:t>You like to do research.</a:t>
            </a:r>
          </a:p>
          <a:p>
            <a:pPr marL="514350" indent="-514350">
              <a:buFont typeface="+mj-lt"/>
              <a:buAutoNum type="arabicPeriod"/>
            </a:pPr>
            <a:r>
              <a:rPr lang="en-US" sz="2400" b="1" dirty="0" smtClean="0"/>
              <a:t>School is easy for you and you like it.</a:t>
            </a:r>
            <a:endParaRPr lang="en-US" sz="2400" b="1" dirty="0"/>
          </a:p>
        </p:txBody>
      </p:sp>
      <p:sp>
        <p:nvSpPr>
          <p:cNvPr id="9" name="TextBox 8"/>
          <p:cNvSpPr txBox="1"/>
          <p:nvPr/>
        </p:nvSpPr>
        <p:spPr>
          <a:xfrm>
            <a:off x="1486208" y="5615634"/>
            <a:ext cx="9767392" cy="646331"/>
          </a:xfrm>
          <a:prstGeom prst="rect">
            <a:avLst/>
          </a:prstGeom>
          <a:noFill/>
        </p:spPr>
        <p:txBody>
          <a:bodyPr wrap="square" rtlCol="0">
            <a:spAutoFit/>
          </a:bodyPr>
          <a:lstStyle/>
          <a:p>
            <a:r>
              <a:rPr lang="en-US" dirty="0" smtClean="0"/>
              <a:t>From:  Asher, Donald. “Graduate Admission Essays: write your way into the graduate school of your choice.” 4</a:t>
            </a:r>
            <a:r>
              <a:rPr lang="en-US" baseline="30000" dirty="0" smtClean="0"/>
              <a:t>th</a:t>
            </a:r>
            <a:r>
              <a:rPr lang="en-US" dirty="0" smtClean="0"/>
              <a:t> ed.  Berkeley: Ten Speed Press, 2012.</a:t>
            </a:r>
            <a:endParaRPr lang="en-US" dirty="0"/>
          </a:p>
        </p:txBody>
      </p:sp>
      <p:pic>
        <p:nvPicPr>
          <p:cNvPr id="6" name="Picture 2" descr="https://images-na.ssl-images-amazon.com/images/I/510exd0AnML._SX395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0803" y="3463225"/>
            <a:ext cx="1709035" cy="214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3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“Reasons </a:t>
            </a:r>
            <a:r>
              <a:rPr lang="en-US" i="1" dirty="0">
                <a:solidFill>
                  <a:prstClr val="black"/>
                </a:solidFill>
              </a:rPr>
              <a:t>not</a:t>
            </a:r>
            <a:r>
              <a:rPr lang="en-US" dirty="0">
                <a:solidFill>
                  <a:prstClr val="black"/>
                </a:solidFill>
              </a:rPr>
              <a:t> </a:t>
            </a:r>
            <a:r>
              <a:rPr lang="en-US" dirty="0" smtClean="0">
                <a:solidFill>
                  <a:prstClr val="black"/>
                </a:solidFill>
              </a:rPr>
              <a:t> to </a:t>
            </a:r>
            <a:r>
              <a:rPr lang="en-US" dirty="0">
                <a:solidFill>
                  <a:prstClr val="black"/>
                </a:solidFill>
              </a:rPr>
              <a:t>go to grad </a:t>
            </a:r>
            <a:r>
              <a:rPr lang="en-US" dirty="0" smtClean="0">
                <a:solidFill>
                  <a:prstClr val="black"/>
                </a:solidFill>
              </a:rPr>
              <a:t>school right now”</a:t>
            </a:r>
            <a:endParaRPr lang="en-US" dirty="0"/>
          </a:p>
        </p:txBody>
      </p:sp>
      <p:sp>
        <p:nvSpPr>
          <p:cNvPr id="7" name="Content Placeholder 6"/>
          <p:cNvSpPr>
            <a:spLocks noGrp="1"/>
          </p:cNvSpPr>
          <p:nvPr>
            <p:ph idx="1"/>
          </p:nvPr>
        </p:nvSpPr>
        <p:spPr>
          <a:xfrm>
            <a:off x="1295401" y="3004861"/>
            <a:ext cx="9601196" cy="1879144"/>
          </a:xfrm>
          <a:blipFill>
            <a:blip r:embed="rId3"/>
            <a:tile tx="0" ty="0" sx="100000" sy="100000" flip="none" algn="tl"/>
          </a:blipFill>
        </p:spPr>
        <p:txBody>
          <a:bodyPr/>
          <a:lstStyle/>
          <a:p>
            <a:pPr marL="514350" indent="-514350">
              <a:buFont typeface="+mj-lt"/>
              <a:buAutoNum type="arabicPeriod"/>
            </a:pPr>
            <a:r>
              <a:rPr lang="en-US" b="1" dirty="0" smtClean="0"/>
              <a:t>You’re going to grad school to please someone else.</a:t>
            </a:r>
          </a:p>
          <a:p>
            <a:pPr marL="514350" indent="-514350">
              <a:buFont typeface="+mj-lt"/>
              <a:buAutoNum type="arabicPeriod"/>
            </a:pPr>
            <a:r>
              <a:rPr lang="en-US" b="1" dirty="0" smtClean="0"/>
              <a:t>You’re clueless about a subject to study.</a:t>
            </a:r>
          </a:p>
          <a:p>
            <a:pPr marL="514350" indent="-514350">
              <a:buFont typeface="+mj-lt"/>
              <a:buAutoNum type="arabicPeriod"/>
            </a:pPr>
            <a:r>
              <a:rPr lang="en-US" b="1" dirty="0" smtClean="0"/>
              <a:t>You’re secretly trying to avoid the job market. </a:t>
            </a:r>
            <a:endParaRPr lang="en-US" b="1" dirty="0"/>
          </a:p>
        </p:txBody>
      </p:sp>
      <p:sp>
        <p:nvSpPr>
          <p:cNvPr id="8" name="TextBox 7"/>
          <p:cNvSpPr txBox="1"/>
          <p:nvPr/>
        </p:nvSpPr>
        <p:spPr>
          <a:xfrm>
            <a:off x="813487" y="5267601"/>
            <a:ext cx="8088923" cy="646331"/>
          </a:xfrm>
          <a:prstGeom prst="rect">
            <a:avLst/>
          </a:prstGeom>
          <a:noFill/>
        </p:spPr>
        <p:txBody>
          <a:bodyPr wrap="square" rtlCol="0">
            <a:spAutoFit/>
          </a:bodyPr>
          <a:lstStyle/>
          <a:p>
            <a:r>
              <a:rPr lang="en-US" dirty="0" smtClean="0"/>
              <a:t>From:  Asher, Donald. “Graduate Admission Essays: write your way into the graduate school of your choice.” 4</a:t>
            </a:r>
            <a:r>
              <a:rPr lang="en-US" baseline="30000" dirty="0" smtClean="0"/>
              <a:t>th</a:t>
            </a:r>
            <a:r>
              <a:rPr lang="en-US" dirty="0" smtClean="0"/>
              <a:t> ed.  Berkeley: Ten Speed Press, 2012.</a:t>
            </a:r>
            <a:endParaRPr lang="en-US" dirty="0"/>
          </a:p>
        </p:txBody>
      </p:sp>
      <p:pic>
        <p:nvPicPr>
          <p:cNvPr id="3074" name="Picture 2" descr="https://images-na.ssl-images-amazon.com/images/I/510exd0AnML._SX395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276" y="2896285"/>
            <a:ext cx="1684321" cy="21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8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53" y="974725"/>
            <a:ext cx="4648200" cy="1325563"/>
          </a:xfrm>
        </p:spPr>
        <p:txBody>
          <a:bodyPr>
            <a:normAutofit fontScale="90000"/>
          </a:bodyPr>
          <a:lstStyle/>
          <a:p>
            <a:pPr fontAlgn="base"/>
            <a:r>
              <a:rPr lang="en-US" dirty="0">
                <a:solidFill>
                  <a:srgbClr val="003366"/>
                </a:solidFill>
                <a:latin typeface="serifalight"/>
              </a:rPr>
              <a:t>Lifetime Earnings by Education Level</a:t>
            </a:r>
            <a:br>
              <a:rPr lang="en-US" dirty="0">
                <a:solidFill>
                  <a:srgbClr val="003366"/>
                </a:solidFill>
                <a:latin typeface="serifalight"/>
              </a:rPr>
            </a:br>
            <a:endParaRPr lang="en-US" dirty="0"/>
          </a:p>
        </p:txBody>
      </p:sp>
      <p:sp>
        <p:nvSpPr>
          <p:cNvPr id="3" name="Content Placeholder 2"/>
          <p:cNvSpPr>
            <a:spLocks noGrp="1"/>
          </p:cNvSpPr>
          <p:nvPr>
            <p:ph idx="1"/>
          </p:nvPr>
        </p:nvSpPr>
        <p:spPr>
          <a:xfrm>
            <a:off x="665478" y="2569230"/>
            <a:ext cx="5358804" cy="3523863"/>
          </a:xfrm>
        </p:spPr>
        <p:txBody>
          <a:bodyPr>
            <a:normAutofit/>
          </a:bodyPr>
          <a:lstStyle/>
          <a:p>
            <a:pPr marL="0" indent="0">
              <a:buNone/>
            </a:pPr>
            <a:r>
              <a:rPr lang="en-US" sz="2400" dirty="0"/>
              <a:t>Expected </a:t>
            </a:r>
            <a:r>
              <a:rPr lang="en-US" sz="2400" b="1" dirty="0"/>
              <a:t>Lifetime Earnings </a:t>
            </a:r>
            <a:r>
              <a:rPr lang="en-US" sz="2400" dirty="0"/>
              <a:t>Relative to High School Graduates, by Education Level</a:t>
            </a:r>
          </a:p>
          <a:p>
            <a:endParaRPr lang="en-US" dirty="0" smtClean="0"/>
          </a:p>
          <a:p>
            <a:r>
              <a:rPr lang="en-US" dirty="0" smtClean="0"/>
              <a:t>Source:  </a:t>
            </a:r>
            <a:r>
              <a:rPr lang="en-US" dirty="0" err="1" smtClean="0"/>
              <a:t>CollegeBoard</a:t>
            </a:r>
            <a:r>
              <a:rPr lang="en-US" dirty="0" smtClean="0"/>
              <a:t>, 2017</a:t>
            </a:r>
            <a:endParaRPr lang="en-US" dirty="0"/>
          </a:p>
        </p:txBody>
      </p:sp>
      <p:pic>
        <p:nvPicPr>
          <p:cNvPr id="1026" name="Picture 2" descr="Image result for lifetime earnings for workers ranked by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213" y="547867"/>
            <a:ext cx="3800610" cy="57682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6712" y="-36908"/>
            <a:ext cx="10033002" cy="584775"/>
          </a:xfrm>
          <a:prstGeom prst="rect">
            <a:avLst/>
          </a:prstGeom>
          <a:noFill/>
        </p:spPr>
        <p:txBody>
          <a:bodyPr wrap="square" rtlCol="0">
            <a:spAutoFit/>
          </a:bodyPr>
          <a:lstStyle/>
          <a:p>
            <a:r>
              <a:rPr lang="en-US" sz="3200" b="1" dirty="0" smtClean="0"/>
              <a:t>A very good reason to go, eventually:</a:t>
            </a:r>
            <a:endParaRPr lang="en-US" sz="3200" b="1" dirty="0"/>
          </a:p>
        </p:txBody>
      </p:sp>
    </p:spTree>
    <p:extLst>
      <p:ext uri="{BB962C8B-B14F-4D97-AF65-F5344CB8AC3E}">
        <p14:creationId xmlns:p14="http://schemas.microsoft.com/office/powerpoint/2010/main" val="244061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252" y="563959"/>
            <a:ext cx="9226732" cy="5766708"/>
          </a:xfrm>
          <a:prstGeom prst="rect">
            <a:avLst/>
          </a:prstGeom>
        </p:spPr>
      </p:pic>
    </p:spTree>
    <p:extLst>
      <p:ext uri="{BB962C8B-B14F-4D97-AF65-F5344CB8AC3E}">
        <p14:creationId xmlns:p14="http://schemas.microsoft.com/office/powerpoint/2010/main" val="6423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3618" y="3070423"/>
            <a:ext cx="9601196" cy="1303867"/>
          </a:xfrm>
        </p:spPr>
        <p:txBody>
          <a:bodyPr>
            <a:normAutofit/>
          </a:bodyPr>
          <a:lstStyle/>
          <a:p>
            <a:r>
              <a:rPr lang="en-US" dirty="0" smtClean="0"/>
              <a:t>When should I go to grad school?</a:t>
            </a:r>
            <a:endParaRPr lang="en-US" dirty="0"/>
          </a:p>
        </p:txBody>
      </p:sp>
    </p:spTree>
    <p:extLst>
      <p:ext uri="{BB962C8B-B14F-4D97-AF65-F5344CB8AC3E}">
        <p14:creationId xmlns:p14="http://schemas.microsoft.com/office/powerpoint/2010/main" val="203214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3178" y="543561"/>
            <a:ext cx="9601196" cy="1303867"/>
          </a:xfrm>
        </p:spPr>
        <p:txBody>
          <a:bodyPr>
            <a:normAutofit/>
          </a:bodyPr>
          <a:lstStyle/>
          <a:p>
            <a:r>
              <a:rPr lang="en-US" dirty="0" smtClean="0"/>
              <a:t>Work first, then go to school?</a:t>
            </a:r>
            <a:endParaRPr lang="en-US" dirty="0"/>
          </a:p>
        </p:txBody>
      </p:sp>
      <p:sp>
        <p:nvSpPr>
          <p:cNvPr id="9" name="Text Placeholder 8"/>
          <p:cNvSpPr>
            <a:spLocks noGrp="1"/>
          </p:cNvSpPr>
          <p:nvPr>
            <p:ph type="body" idx="1"/>
          </p:nvPr>
        </p:nvSpPr>
        <p:spPr>
          <a:xfrm>
            <a:off x="1848446" y="1835364"/>
            <a:ext cx="4873474" cy="679994"/>
          </a:xfrm>
        </p:spPr>
        <p:txBody>
          <a:bodyPr/>
          <a:lstStyle/>
          <a:p>
            <a:r>
              <a:rPr lang="en-US" b="1" dirty="0" smtClean="0"/>
              <a:t>Pros</a:t>
            </a:r>
            <a:endParaRPr lang="en-US" b="1" dirty="0"/>
          </a:p>
        </p:txBody>
      </p:sp>
      <p:sp>
        <p:nvSpPr>
          <p:cNvPr id="8" name="Content Placeholder 7"/>
          <p:cNvSpPr>
            <a:spLocks noGrp="1"/>
          </p:cNvSpPr>
          <p:nvPr>
            <p:ph sz="half" idx="2"/>
          </p:nvPr>
        </p:nvSpPr>
        <p:spPr>
          <a:xfrm>
            <a:off x="1419743" y="2577697"/>
            <a:ext cx="5106027" cy="2740187"/>
          </a:xfrm>
        </p:spPr>
        <p:txBody>
          <a:bodyPr>
            <a:normAutofit/>
          </a:bodyPr>
          <a:lstStyle/>
          <a:p>
            <a:pPr marL="457200" marR="0">
              <a:lnSpc>
                <a:spcPct val="107000"/>
              </a:lnSpc>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Gain experience</a:t>
            </a:r>
          </a:p>
          <a:p>
            <a:pPr marL="457200" marR="0">
              <a:lnSpc>
                <a:spcPct val="107000"/>
              </a:lnSpc>
              <a:spcBef>
                <a:spcPts val="0"/>
              </a:spcBef>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Earn money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Motivate, clarify your goals</a:t>
            </a:r>
          </a:p>
          <a:p>
            <a:pPr marL="457200" marR="0">
              <a:lnSpc>
                <a:spcPct val="107000"/>
              </a:lnSpc>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Explore new environments </a:t>
            </a:r>
          </a:p>
          <a:p>
            <a:pPr marL="457200" marR="0">
              <a:lnSpc>
                <a:spcPct val="107000"/>
              </a:lnSpc>
              <a:spcBef>
                <a:spcPts val="0"/>
              </a:spcBef>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Network</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 Placeholder 9"/>
          <p:cNvSpPr>
            <a:spLocks noGrp="1"/>
          </p:cNvSpPr>
          <p:nvPr>
            <p:ph type="body" sz="quarter" idx="3"/>
          </p:nvPr>
        </p:nvSpPr>
        <p:spPr>
          <a:xfrm>
            <a:off x="7310196" y="1859196"/>
            <a:ext cx="4881804" cy="679994"/>
          </a:xfrm>
        </p:spPr>
        <p:txBody>
          <a:bodyPr/>
          <a:lstStyle/>
          <a:p>
            <a:r>
              <a:rPr lang="en-US" b="1" dirty="0" smtClean="0"/>
              <a:t>Cons</a:t>
            </a:r>
            <a:endParaRPr lang="en-US" b="1" dirty="0"/>
          </a:p>
        </p:txBody>
      </p:sp>
      <p:sp>
        <p:nvSpPr>
          <p:cNvPr id="11" name="Content Placeholder 10"/>
          <p:cNvSpPr>
            <a:spLocks noGrp="1"/>
          </p:cNvSpPr>
          <p:nvPr>
            <p:ph sz="quarter" idx="4"/>
          </p:nvPr>
        </p:nvSpPr>
        <p:spPr>
          <a:xfrm>
            <a:off x="6525770" y="2421025"/>
            <a:ext cx="5183188" cy="3353684"/>
          </a:xfrm>
        </p:spPr>
        <p:txBody>
          <a:bodyPr/>
          <a:lstStyle/>
          <a:p>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May not be your dream job or pay very well</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Some employers want a 1 or 2 year commitment</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Lifestyle changes</a:t>
            </a:r>
          </a:p>
          <a:p>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Payback time for loans</a:t>
            </a:r>
          </a:p>
          <a:p>
            <a:endParaRPr lang="en-US" dirty="0"/>
          </a:p>
        </p:txBody>
      </p:sp>
    </p:spTree>
    <p:extLst>
      <p:ext uri="{BB962C8B-B14F-4D97-AF65-F5344CB8AC3E}">
        <p14:creationId xmlns:p14="http://schemas.microsoft.com/office/powerpoint/2010/main" val="269750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78" y="3020996"/>
            <a:ext cx="9601196" cy="1303867"/>
          </a:xfrm>
        </p:spPr>
        <p:txBody>
          <a:bodyPr/>
          <a:lstStyle/>
          <a:p>
            <a:r>
              <a:rPr lang="en-US" dirty="0" smtClean="0"/>
              <a:t>Should I study part-time or full-time?</a:t>
            </a:r>
            <a:endParaRPr lang="en-US" dirty="0"/>
          </a:p>
        </p:txBody>
      </p:sp>
    </p:spTree>
    <p:extLst>
      <p:ext uri="{BB962C8B-B14F-4D97-AF65-F5344CB8AC3E}">
        <p14:creationId xmlns:p14="http://schemas.microsoft.com/office/powerpoint/2010/main" val="15442510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1623</TotalTime>
  <Words>522</Words>
  <Application>Microsoft Office PowerPoint</Application>
  <PresentationFormat>Widescreen</PresentationFormat>
  <Paragraphs>97</Paragraphs>
  <Slides>12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Garamond</vt:lpstr>
      <vt:lpstr>serifalight</vt:lpstr>
      <vt:lpstr>Times New Roman</vt:lpstr>
      <vt:lpstr>Organic</vt:lpstr>
      <vt:lpstr>Retrospect</vt:lpstr>
      <vt:lpstr>“Should I go to grad school?”:     Weighing your options</vt:lpstr>
      <vt:lpstr>Should I go to grad school?</vt:lpstr>
      <vt:lpstr>“Good reasons to go to grad school”</vt:lpstr>
      <vt:lpstr>“Reasons not  to go to grad school right now”</vt:lpstr>
      <vt:lpstr>Lifetime Earnings by Education Level </vt:lpstr>
      <vt:lpstr>PowerPoint Presentation</vt:lpstr>
      <vt:lpstr>When should I go to grad school?</vt:lpstr>
      <vt:lpstr>Work first, then go to school?</vt:lpstr>
      <vt:lpstr>Should I study part-time or full-time?</vt:lpstr>
      <vt:lpstr>Part-time graduate study</vt:lpstr>
      <vt:lpstr>Full-time graduate study</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next: Weighing your options</dc:title>
  <dc:creator>Amy Abruzzi</dc:creator>
  <cp:lastModifiedBy>Amy Abruzzi</cp:lastModifiedBy>
  <cp:revision>161</cp:revision>
  <cp:lastPrinted>2018-11-08T12:15:59Z</cp:lastPrinted>
  <dcterms:created xsi:type="dcterms:W3CDTF">2018-11-03T14:14:01Z</dcterms:created>
  <dcterms:modified xsi:type="dcterms:W3CDTF">2019-10-17T18:56:37Z</dcterms:modified>
</cp:coreProperties>
</file>