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12"/>
  </p:notesMasterIdLst>
  <p:handoutMasterIdLst>
    <p:handoutMasterId r:id="rId13"/>
  </p:handoutMasterIdLst>
  <p:sldIdLst>
    <p:sldId id="354" r:id="rId2"/>
    <p:sldId id="355" r:id="rId3"/>
    <p:sldId id="306" r:id="rId4"/>
    <p:sldId id="307" r:id="rId5"/>
    <p:sldId id="357" r:id="rId6"/>
    <p:sldId id="358" r:id="rId7"/>
    <p:sldId id="308" r:id="rId8"/>
    <p:sldId id="309" r:id="rId9"/>
    <p:sldId id="310" r:id="rId10"/>
    <p:sldId id="311" r:id="rId11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5" autoAdjust="0"/>
    <p:restoredTop sz="92369" autoAdjust="0"/>
  </p:normalViewPr>
  <p:slideViewPr>
    <p:cSldViewPr snapToGrid="0">
      <p:cViewPr varScale="1">
        <p:scale>
          <a:sx n="59" d="100"/>
          <a:sy n="59" d="100"/>
        </p:scale>
        <p:origin x="72" y="125"/>
      </p:cViewPr>
      <p:guideLst/>
    </p:cSldViewPr>
  </p:slideViewPr>
  <p:outlineViewPr>
    <p:cViewPr>
      <p:scale>
        <a:sx n="33" d="100"/>
        <a:sy n="33" d="100"/>
      </p:scale>
      <p:origin x="0" y="-3163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1886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AB5B5-FE5E-4EC1-9110-85BBE9E3B97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A4611-8EE8-4933-B824-312F66892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65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0F763-F524-4B53-BF11-EF25197867D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6CC64-1025-4EB3-B736-0AE950941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5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Sometimes denied:</a:t>
            </a:r>
          </a:p>
          <a:p>
            <a:pPr lvl="2"/>
            <a:r>
              <a:rPr lang="en-US" dirty="0" smtClean="0"/>
              <a:t>Letters for medical schools and health-related graduate programs based on 100 or 200 level course 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CF5A4-9460-4462-A64B-D68F05542CB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52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CF5A4-9460-4462-A64B-D68F05542CB7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3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out a timetable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Never submit a professor or other potential recommender’s name as part of an application package until you have asked them and they have agreed.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CF5A4-9460-4462-A64B-D68F05542CB7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935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8385-C7A7-4584-8E03-12331A9F057D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E60-8E50-40D4-ADA7-9DE404829F1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92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4582-2808-4A0F-8C11-FB489B90C84A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E60-8E50-40D4-ADA7-9DE404829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6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0E8A-95F7-484B-BF4C-8B34B2E895A4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E60-8E50-40D4-ADA7-9DE404829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BC4C-F070-44EE-A0CA-3C6A255FAF4A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E60-8E50-40D4-ADA7-9DE404829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358A-ADA9-4BDF-91C8-B638C45897D2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E60-8E50-40D4-ADA7-9DE404829F1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60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58763-89E8-48E6-B65B-10D512A4A21E}" type="datetime1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E60-8E50-40D4-ADA7-9DE404829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5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4F40-07E3-4B0C-9EEC-2AAD2284A177}" type="datetime1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E60-8E50-40D4-ADA7-9DE404829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7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C110-6177-4594-9B7B-6D9130D4393E}" type="datetime1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E60-8E50-40D4-ADA7-9DE404829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8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BAC0-FD73-4099-97D3-90659E064499}" type="datetime1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E60-8E50-40D4-ADA7-9DE404829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9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B732D5-DC0B-41D6-8D50-47B69072EDE2}" type="datetime1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91E60-8E50-40D4-ADA7-9DE404829F14}" type="slidenum">
              <a:rPr lang="en-US" smtClean="0">
                <a:solidFill>
                  <a:srgbClr val="637052"/>
                </a:solidFill>
              </a:rPr>
              <a:pPr/>
              <a:t>‹#›</a:t>
            </a:fld>
            <a:endParaRPr 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10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F085E-A1D5-47AD-8FDB-224B344CB534}" type="datetime1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E60-8E50-40D4-ADA7-9DE404829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0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7C06F7-6098-43CA-B6FE-57C2E525D671}" type="datetime1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F91E60-8E50-40D4-ADA7-9DE404829F1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3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What’s next - Requesting Faculty letters of recommendation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2230" y="2731597"/>
            <a:ext cx="10073450" cy="2507668"/>
          </a:xfrm>
        </p:spPr>
        <p:txBody>
          <a:bodyPr>
            <a:normAutofit/>
          </a:bodyPr>
          <a:lstStyle/>
          <a:p>
            <a:r>
              <a:rPr lang="en-US" sz="2400" b="1" dirty="0"/>
              <a:t>Speaker:   </a:t>
            </a:r>
            <a:r>
              <a:rPr lang="en-US" sz="2400" b="1" dirty="0" smtClean="0"/>
              <a:t>Prof. Amy </a:t>
            </a:r>
            <a:r>
              <a:rPr lang="en-US" sz="2400" b="1" dirty="0" smtClean="0"/>
              <a:t>Abruzzi, Public Health Program Coordinator</a:t>
            </a:r>
          </a:p>
          <a:p>
            <a:endParaRPr lang="en-US" sz="2400" b="1" dirty="0"/>
          </a:p>
          <a:p>
            <a:r>
              <a:rPr lang="en-US" sz="2400" b="1" dirty="0" smtClean="0"/>
              <a:t>“What’s Next- Grad school?”</a:t>
            </a:r>
          </a:p>
          <a:p>
            <a:r>
              <a:rPr lang="en-US" sz="2400" b="1" dirty="0" smtClean="0"/>
              <a:t>October 18, 2019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8297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984" y="4145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 organized, be prepared and ask ahead of time.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324" y="2647339"/>
            <a:ext cx="10515600" cy="3634646"/>
          </a:xfrm>
        </p:spPr>
        <p:txBody>
          <a:bodyPr>
            <a:normAutofit/>
          </a:bodyPr>
          <a:lstStyle/>
          <a:p>
            <a:pPr lvl="1"/>
            <a:r>
              <a:rPr lang="en-US" sz="3900" dirty="0" smtClean="0"/>
              <a:t>Show </a:t>
            </a:r>
            <a:r>
              <a:rPr lang="en-US" sz="3900" dirty="0"/>
              <a:t>them you’ve done your research</a:t>
            </a:r>
            <a:r>
              <a:rPr lang="en-US" sz="3900" dirty="0" smtClean="0"/>
              <a:t>!</a:t>
            </a:r>
          </a:p>
          <a:p>
            <a:pPr lvl="1"/>
            <a:endParaRPr lang="en-US" sz="900" dirty="0"/>
          </a:p>
          <a:p>
            <a:r>
              <a:rPr lang="en-US" sz="3900" dirty="0" smtClean="0"/>
              <a:t>Going into the workforce?</a:t>
            </a:r>
            <a:endParaRPr lang="en-US" sz="3900" dirty="0"/>
          </a:p>
          <a:p>
            <a:pPr lvl="1"/>
            <a:r>
              <a:rPr lang="en-US" sz="3900" dirty="0" smtClean="0"/>
              <a:t>Let them know and stay in touch!</a:t>
            </a:r>
            <a:endParaRPr lang="en-US" sz="3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5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conducted an informal survey of our faculty at Bloustein, and asked: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86892"/>
            <a:ext cx="10058400" cy="4023360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4000" dirty="0" smtClean="0"/>
              <a:t>“What do you typically require before agreeing to write a letter of recommendation for an undergraduate student?”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287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913" y="290154"/>
            <a:ext cx="9601196" cy="1303867"/>
          </a:xfrm>
        </p:spPr>
        <p:txBody>
          <a:bodyPr/>
          <a:lstStyle/>
          <a:p>
            <a:r>
              <a:rPr lang="en-US" dirty="0" smtClean="0"/>
              <a:t>Most often required by faculty: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024" y="1865410"/>
            <a:ext cx="9578277" cy="3963803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1"/>
            <a:r>
              <a:rPr lang="en-US" sz="3300" dirty="0" smtClean="0">
                <a:solidFill>
                  <a:schemeClr val="tx1"/>
                </a:solidFill>
              </a:rPr>
              <a:t>Doing </a:t>
            </a:r>
            <a:r>
              <a:rPr lang="en-US" sz="3300" dirty="0" smtClean="0">
                <a:solidFill>
                  <a:schemeClr val="tx1"/>
                </a:solidFill>
              </a:rPr>
              <a:t>well in their class (some require </a:t>
            </a:r>
            <a:r>
              <a:rPr lang="en-US" sz="3300" dirty="0" smtClean="0">
                <a:solidFill>
                  <a:schemeClr val="tx1"/>
                </a:solidFill>
              </a:rPr>
              <a:t>A </a:t>
            </a:r>
            <a:r>
              <a:rPr lang="en-US" sz="3300" dirty="0" smtClean="0">
                <a:solidFill>
                  <a:schemeClr val="tx1"/>
                </a:solidFill>
              </a:rPr>
              <a:t>or </a:t>
            </a:r>
            <a:r>
              <a:rPr lang="en-US" sz="3300" smtClean="0">
                <a:solidFill>
                  <a:schemeClr val="tx1"/>
                </a:solidFill>
              </a:rPr>
              <a:t>B</a:t>
            </a:r>
            <a:r>
              <a:rPr lang="en-US" sz="3300" smtClean="0">
                <a:solidFill>
                  <a:schemeClr val="tx1"/>
                </a:solidFill>
              </a:rPr>
              <a:t>+)</a:t>
            </a:r>
            <a:endParaRPr lang="en-US" sz="3300" dirty="0" smtClean="0">
              <a:solidFill>
                <a:schemeClr val="tx1"/>
              </a:solidFill>
            </a:endParaRPr>
          </a:p>
          <a:p>
            <a:pPr lvl="1"/>
            <a:r>
              <a:rPr lang="en-US" sz="3300" dirty="0" smtClean="0">
                <a:solidFill>
                  <a:schemeClr val="tx1"/>
                </a:solidFill>
              </a:rPr>
              <a:t>Personal interview</a:t>
            </a:r>
          </a:p>
          <a:p>
            <a:pPr lvl="1"/>
            <a:r>
              <a:rPr lang="en-US" sz="3300" dirty="0" smtClean="0">
                <a:solidFill>
                  <a:schemeClr val="tx1"/>
                </a:solidFill>
              </a:rPr>
              <a:t>Resume</a:t>
            </a:r>
          </a:p>
          <a:p>
            <a:pPr lvl="1"/>
            <a:r>
              <a:rPr lang="en-US" sz="3300" dirty="0">
                <a:solidFill>
                  <a:schemeClr val="tx1"/>
                </a:solidFill>
              </a:rPr>
              <a:t>Personal statement of career and/or educational goals</a:t>
            </a:r>
          </a:p>
          <a:p>
            <a:pPr lvl="1"/>
            <a:r>
              <a:rPr lang="en-US" sz="3300" dirty="0" smtClean="0">
                <a:solidFill>
                  <a:schemeClr val="tx1"/>
                </a:solidFill>
              </a:rPr>
              <a:t>Timeline and deadlines for letters – lead time ranges – two weeks to two months</a:t>
            </a:r>
          </a:p>
        </p:txBody>
      </p:sp>
    </p:spTree>
    <p:extLst>
      <p:ext uri="{BB962C8B-B14F-4D97-AF65-F5344CB8AC3E}">
        <p14:creationId xmlns:p14="http://schemas.microsoft.com/office/powerpoint/2010/main" val="260558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025" y="2317764"/>
            <a:ext cx="9627703" cy="3552745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1"/>
            <a:r>
              <a:rPr lang="en-US" sz="3300" dirty="0" smtClean="0">
                <a:solidFill>
                  <a:schemeClr val="tx1"/>
                </a:solidFill>
              </a:rPr>
              <a:t>Substantive </a:t>
            </a:r>
            <a:r>
              <a:rPr lang="en-US" sz="3300" dirty="0" smtClean="0">
                <a:solidFill>
                  <a:schemeClr val="tx1"/>
                </a:solidFill>
              </a:rPr>
              <a:t>conversations outside of class </a:t>
            </a:r>
          </a:p>
          <a:p>
            <a:pPr lvl="1"/>
            <a:r>
              <a:rPr lang="en-US" sz="3300" dirty="0" smtClean="0">
                <a:solidFill>
                  <a:schemeClr val="tx1"/>
                </a:solidFill>
              </a:rPr>
              <a:t>Ongoing knowledge of the student after graduation</a:t>
            </a:r>
          </a:p>
          <a:p>
            <a:pPr lvl="1"/>
            <a:r>
              <a:rPr lang="en-US" sz="3300" dirty="0" smtClean="0">
                <a:solidFill>
                  <a:schemeClr val="tx1"/>
                </a:solidFill>
              </a:rPr>
              <a:t>Copy of your unofficial transcripts</a:t>
            </a:r>
          </a:p>
          <a:p>
            <a:pPr lvl="1"/>
            <a:r>
              <a:rPr lang="en-US" sz="3300" dirty="0" smtClean="0">
                <a:solidFill>
                  <a:schemeClr val="tx1"/>
                </a:solidFill>
              </a:rPr>
              <a:t>Essay for program or other program specific information – what the program offers, why it’s a good </a:t>
            </a:r>
            <a:r>
              <a:rPr lang="en-US" sz="3300" dirty="0" smtClean="0">
                <a:solidFill>
                  <a:schemeClr val="tx1"/>
                </a:solidFill>
              </a:rPr>
              <a:t>fit</a:t>
            </a:r>
            <a:endParaRPr lang="en-US" sz="3300" dirty="0" smtClean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faculty also require: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025" y="1594021"/>
            <a:ext cx="9809681" cy="4666106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en-US" sz="3300" i="1" dirty="0" smtClean="0">
              <a:solidFill>
                <a:schemeClr val="tx1"/>
              </a:solidFill>
            </a:endParaRPr>
          </a:p>
          <a:p>
            <a:pPr lvl="1"/>
            <a:r>
              <a:rPr lang="en-US" sz="3300" dirty="0" smtClean="0">
                <a:solidFill>
                  <a:schemeClr val="tx1"/>
                </a:solidFill>
              </a:rPr>
              <a:t>Work with faculty member as research assistant, peer educator, or teaching </a:t>
            </a:r>
            <a:r>
              <a:rPr lang="en-US" sz="3300" dirty="0" smtClean="0">
                <a:solidFill>
                  <a:schemeClr val="tx1"/>
                </a:solidFill>
              </a:rPr>
              <a:t>assistant</a:t>
            </a:r>
          </a:p>
          <a:p>
            <a:pPr lvl="1"/>
            <a:endParaRPr lang="en-US" sz="3300" dirty="0" smtClean="0">
              <a:solidFill>
                <a:schemeClr val="tx1"/>
              </a:solidFill>
            </a:endParaRPr>
          </a:p>
          <a:p>
            <a:pPr lvl="1"/>
            <a:r>
              <a:rPr lang="en-US" sz="3300" dirty="0" smtClean="0">
                <a:solidFill>
                  <a:schemeClr val="tx1"/>
                </a:solidFill>
              </a:rPr>
              <a:t>GRE scores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faculty may also require: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9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Here are some things to consider before requesting letters of recommendation from faculty: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376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letter is about you, not about them.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782" y="2070100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</a:t>
            </a:r>
            <a:r>
              <a:rPr lang="en-US" sz="3600" dirty="0"/>
              <a:t>value of a “letter of recommendation” is informed entirely by your professional relationship with the professor/recommender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600" i="1" dirty="0" smtClean="0"/>
              <a:t>How well do they know you?</a:t>
            </a:r>
          </a:p>
          <a:p>
            <a:r>
              <a:rPr lang="en-US" sz="3600" i="1" dirty="0" smtClean="0"/>
              <a:t>What can they say about you?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336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03" y="1069460"/>
            <a:ext cx="10515600" cy="1325563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US" dirty="0" smtClean="0">
                <a:solidFill>
                  <a:prstClr val="black"/>
                </a:solidFill>
                <a:ea typeface="+mn-ea"/>
                <a:cs typeface="+mn-cs"/>
              </a:rPr>
              <a:t>Be sure to pick </a:t>
            </a:r>
            <a:r>
              <a:rPr lang="en-US" dirty="0">
                <a:solidFill>
                  <a:prstClr val="black"/>
                </a:solidFill>
                <a:ea typeface="+mn-ea"/>
                <a:cs typeface="+mn-cs"/>
              </a:rPr>
              <a:t>recommenders </a:t>
            </a:r>
            <a:r>
              <a:rPr lang="en-US" dirty="0" smtClean="0">
                <a:solidFill>
                  <a:prstClr val="black"/>
                </a:solidFill>
                <a:ea typeface="+mn-ea"/>
                <a:cs typeface="+mn-cs"/>
              </a:rPr>
              <a:t>who are </a:t>
            </a:r>
            <a:r>
              <a:rPr lang="en-US" dirty="0">
                <a:solidFill>
                  <a:prstClr val="black"/>
                </a:solidFill>
                <a:ea typeface="+mn-ea"/>
                <a:cs typeface="+mn-cs"/>
              </a:rPr>
              <a:t>relevant to the purpose of the </a:t>
            </a:r>
            <a:r>
              <a:rPr lang="en-US" dirty="0" smtClean="0">
                <a:solidFill>
                  <a:prstClr val="black"/>
                </a:solidFill>
                <a:ea typeface="+mn-ea"/>
                <a:cs typeface="+mn-cs"/>
              </a:rPr>
              <a:t>recommendation.</a:t>
            </a:r>
            <a: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135" y="3006969"/>
            <a:ext cx="10322168" cy="262010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Look </a:t>
            </a:r>
            <a:r>
              <a:rPr lang="en-US" sz="3600" dirty="0"/>
              <a:t>at their </a:t>
            </a:r>
            <a:r>
              <a:rPr lang="en-US" sz="3600" dirty="0" smtClean="0"/>
              <a:t>areas of expertise, degrees, position </a:t>
            </a:r>
          </a:p>
          <a:p>
            <a:endParaRPr lang="en-US" sz="3600" dirty="0" smtClean="0"/>
          </a:p>
          <a:p>
            <a:r>
              <a:rPr lang="en-US" sz="3600" dirty="0" smtClean="0"/>
              <a:t>The best letters come from someone who is </a:t>
            </a:r>
            <a:r>
              <a:rPr lang="en-US" sz="3600" dirty="0" smtClean="0"/>
              <a:t>familiar with </a:t>
            </a:r>
            <a:r>
              <a:rPr lang="en-US" sz="3600" dirty="0" smtClean="0"/>
              <a:t>you and </a:t>
            </a:r>
            <a:r>
              <a:rPr lang="en-US" sz="3600" dirty="0" smtClean="0"/>
              <a:t>who knows your </a:t>
            </a:r>
            <a:r>
              <a:rPr lang="en-US" sz="3600" dirty="0" smtClean="0"/>
              <a:t>work at a higher </a:t>
            </a:r>
            <a:r>
              <a:rPr lang="en-US" sz="3600" dirty="0" smtClean="0"/>
              <a:t>level (300 or 400 level courses)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3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697" y="161216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 </a:t>
            </a:r>
            <a:r>
              <a:rPr lang="en-US" dirty="0"/>
              <a:t>to know your professors early </a:t>
            </a:r>
            <a:r>
              <a:rPr lang="en-US" dirty="0" smtClean="0"/>
              <a:t>on.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264" y="2678240"/>
            <a:ext cx="10663565" cy="3067652"/>
          </a:xfrm>
        </p:spPr>
        <p:txBody>
          <a:bodyPr>
            <a:normAutofit fontScale="92500"/>
          </a:bodyPr>
          <a:lstStyle/>
          <a:p>
            <a:pPr lvl="1"/>
            <a:r>
              <a:rPr lang="en-US" sz="3200" dirty="0" smtClean="0"/>
              <a:t>Take more than one </a:t>
            </a:r>
            <a:r>
              <a:rPr lang="en-US" sz="3200" dirty="0" smtClean="0"/>
              <a:t>course with them if you can</a:t>
            </a:r>
            <a:endParaRPr lang="en-US" sz="3200" dirty="0" smtClean="0"/>
          </a:p>
          <a:p>
            <a:pPr lvl="1"/>
            <a:r>
              <a:rPr lang="en-US" sz="3200" dirty="0" smtClean="0"/>
              <a:t>Visit </a:t>
            </a:r>
            <a:r>
              <a:rPr lang="en-US" sz="3200" dirty="0" smtClean="0"/>
              <a:t>the professor during </a:t>
            </a:r>
            <a:r>
              <a:rPr lang="en-US" sz="3200" dirty="0"/>
              <a:t>office </a:t>
            </a:r>
            <a:r>
              <a:rPr lang="en-US" sz="3200" dirty="0" smtClean="0"/>
              <a:t>hours before asking for a letter</a:t>
            </a:r>
            <a:endParaRPr lang="en-US" sz="3200" dirty="0" smtClean="0"/>
          </a:p>
          <a:p>
            <a:pPr marL="457200" lvl="1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4400" dirty="0" smtClean="0"/>
              <a:t>Remember, it’s not a transaction. It’s a relationship.</a:t>
            </a:r>
            <a:endParaRPr lang="en-US" sz="4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77404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1628</TotalTime>
  <Words>401</Words>
  <Application>Microsoft Office PowerPoint</Application>
  <PresentationFormat>Widescreen</PresentationFormat>
  <Paragraphs>51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What’s next - Requesting Faculty letters of recommendation</vt:lpstr>
      <vt:lpstr>We conducted an informal survey of our faculty at Bloustein, and asked:</vt:lpstr>
      <vt:lpstr>Most often required by faculty:</vt:lpstr>
      <vt:lpstr>Many faculty also require:</vt:lpstr>
      <vt:lpstr>A few faculty may also require:</vt:lpstr>
      <vt:lpstr>PowerPoint Presentation</vt:lpstr>
      <vt:lpstr>The letter is about you, not about them.</vt:lpstr>
      <vt:lpstr>Be sure to pick recommenders who are relevant to the purpose of the recommendation. </vt:lpstr>
      <vt:lpstr>Get to know your professors early on.  </vt:lpstr>
      <vt:lpstr>Be organized, be prepared and ask ahead of time.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next: Weighing your options</dc:title>
  <dc:creator>Amy Abruzzi</dc:creator>
  <cp:lastModifiedBy>Amy Abruzzi</cp:lastModifiedBy>
  <cp:revision>159</cp:revision>
  <cp:lastPrinted>2018-11-08T12:15:59Z</cp:lastPrinted>
  <dcterms:created xsi:type="dcterms:W3CDTF">2018-11-03T14:14:01Z</dcterms:created>
  <dcterms:modified xsi:type="dcterms:W3CDTF">2019-10-17T17:58:19Z</dcterms:modified>
</cp:coreProperties>
</file>